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56" r:id="rId2"/>
    <p:sldId id="257" r:id="rId3"/>
    <p:sldId id="361" r:id="rId4"/>
    <p:sldId id="408" r:id="rId5"/>
    <p:sldId id="420" r:id="rId6"/>
    <p:sldId id="422" r:id="rId7"/>
    <p:sldId id="423" r:id="rId8"/>
    <p:sldId id="425" r:id="rId9"/>
    <p:sldId id="426" r:id="rId10"/>
    <p:sldId id="443" r:id="rId11"/>
    <p:sldId id="428" r:id="rId12"/>
    <p:sldId id="429" r:id="rId13"/>
    <p:sldId id="430" r:id="rId14"/>
    <p:sldId id="444" r:id="rId15"/>
    <p:sldId id="432" r:id="rId16"/>
    <p:sldId id="433" r:id="rId17"/>
    <p:sldId id="434" r:id="rId18"/>
    <p:sldId id="421" r:id="rId19"/>
    <p:sldId id="436" r:id="rId20"/>
    <p:sldId id="437" r:id="rId21"/>
    <p:sldId id="438" r:id="rId22"/>
    <p:sldId id="439" r:id="rId23"/>
    <p:sldId id="440" r:id="rId24"/>
    <p:sldId id="442" r:id="rId25"/>
    <p:sldId id="441" r:id="rId26"/>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88" userDrawn="1">
          <p15:clr>
            <a:srgbClr val="A4A3A4"/>
          </p15:clr>
        </p15:guide>
        <p15:guide id="4"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DFC7CE"/>
    <a:srgbClr val="E2D3D7"/>
    <a:srgbClr val="04948E"/>
    <a:srgbClr val="FF52A9"/>
    <a:srgbClr val="7FC7C4"/>
    <a:srgbClr val="AEDBD9"/>
    <a:srgbClr val="002060"/>
    <a:srgbClr val="593045"/>
    <a:srgbClr val="38AA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06" autoAdjust="0"/>
    <p:restoredTop sz="96327" autoAdjust="0"/>
  </p:normalViewPr>
  <p:slideViewPr>
    <p:cSldViewPr>
      <p:cViewPr>
        <p:scale>
          <a:sx n="100" d="100"/>
          <a:sy n="100" d="100"/>
        </p:scale>
        <p:origin x="1827" y="686"/>
      </p:cViewPr>
      <p:guideLst>
        <p:guide orient="horz" pos="288"/>
        <p:guide pos="3840"/>
      </p:guideLst>
    </p:cSldViewPr>
  </p:slideViewPr>
  <p:notesTextViewPr>
    <p:cViewPr>
      <p:scale>
        <a:sx n="200" d="100"/>
        <a:sy n="200" d="100"/>
      </p:scale>
      <p:origin x="0" y="0"/>
    </p:cViewPr>
  </p:notesTextViewPr>
  <p:notesViewPr>
    <p:cSldViewPr>
      <p:cViewPr varScale="1">
        <p:scale>
          <a:sx n="116" d="100"/>
          <a:sy n="116" d="100"/>
        </p:scale>
        <p:origin x="30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2060"/>
              </a:solidFill>
              <a:ln w="19050">
                <a:solidFill>
                  <a:schemeClr val="lt1"/>
                </a:solidFill>
              </a:ln>
              <a:effectLst/>
            </c:spPr>
            <c:extLst>
              <c:ext xmlns:c16="http://schemas.microsoft.com/office/drawing/2014/chart" uri="{C3380CC4-5D6E-409C-BE32-E72D297353CC}">
                <c16:uniqueId val="{00000001-9106-459D-968B-165B62FDFBE6}"/>
              </c:ext>
            </c:extLst>
          </c:dPt>
          <c:dPt>
            <c:idx val="1"/>
            <c:bubble3D val="0"/>
            <c:spPr>
              <a:solidFill>
                <a:srgbClr val="7FC7C4">
                  <a:alpha val="37000"/>
                </a:srgbClr>
              </a:solidFill>
              <a:ln w="19050">
                <a:solidFill>
                  <a:schemeClr val="lt1"/>
                </a:solidFill>
              </a:ln>
              <a:effectLst/>
            </c:spPr>
            <c:extLst>
              <c:ext xmlns:c16="http://schemas.microsoft.com/office/drawing/2014/chart" uri="{C3380CC4-5D6E-409C-BE32-E72D297353CC}">
                <c16:uniqueId val="{00000003-9106-459D-968B-165B62FDFBE6}"/>
              </c:ext>
            </c:extLst>
          </c:dPt>
          <c:dPt>
            <c:idx val="2"/>
            <c:bubble3D val="0"/>
            <c:spPr>
              <a:solidFill>
                <a:schemeClr val="accent3">
                  <a:alpha val="72000"/>
                </a:schemeClr>
              </a:solidFill>
              <a:ln w="19050">
                <a:solidFill>
                  <a:schemeClr val="lt1"/>
                </a:solidFill>
              </a:ln>
              <a:effectLst/>
            </c:spPr>
            <c:extLst>
              <c:ext xmlns:c16="http://schemas.microsoft.com/office/drawing/2014/chart" uri="{C3380CC4-5D6E-409C-BE32-E72D297353CC}">
                <c16:uniqueId val="{00000005-9106-459D-968B-165B62FDFBE6}"/>
              </c:ext>
            </c:extLst>
          </c:dPt>
          <c:dPt>
            <c:idx val="3"/>
            <c:bubble3D val="0"/>
            <c:spPr>
              <a:solidFill>
                <a:schemeClr val="accent2">
                  <a:alpha val="29000"/>
                </a:schemeClr>
              </a:solidFill>
              <a:ln w="19050">
                <a:solidFill>
                  <a:schemeClr val="lt1"/>
                </a:solidFill>
              </a:ln>
              <a:effectLst/>
            </c:spPr>
            <c:extLst>
              <c:ext xmlns:c16="http://schemas.microsoft.com/office/drawing/2014/chart" uri="{C3380CC4-5D6E-409C-BE32-E72D297353CC}">
                <c16:uniqueId val="{00000007-9106-459D-968B-165B62FDFBE6}"/>
              </c:ext>
            </c:extLst>
          </c:dPt>
          <c:cat>
            <c:strRef>
              <c:f>Sheet1!$A$2:$A$5</c:f>
              <c:strCache>
                <c:ptCount val="4"/>
                <c:pt idx="0">
                  <c:v>M2M</c:v>
                </c:pt>
                <c:pt idx="1">
                  <c:v>Hetero</c:v>
                </c:pt>
                <c:pt idx="2">
                  <c:v>injection</c:v>
                </c:pt>
                <c:pt idx="3">
                  <c:v>M2M and drug</c:v>
                </c:pt>
              </c:strCache>
            </c:strRef>
          </c:cat>
          <c:val>
            <c:numRef>
              <c:f>Sheet1!$B$2:$B$5</c:f>
              <c:numCache>
                <c:formatCode>General</c:formatCode>
                <c:ptCount val="4"/>
                <c:pt idx="0">
                  <c:v>66</c:v>
                </c:pt>
                <c:pt idx="1">
                  <c:v>22</c:v>
                </c:pt>
                <c:pt idx="2">
                  <c:v>8</c:v>
                </c:pt>
                <c:pt idx="3">
                  <c:v>4</c:v>
                </c:pt>
              </c:numCache>
            </c:numRef>
          </c:val>
          <c:extLst>
            <c:ext xmlns:c16="http://schemas.microsoft.com/office/drawing/2014/chart" uri="{C3380CC4-5D6E-409C-BE32-E72D297353CC}">
              <c16:uniqueId val="{00000008-9106-459D-968B-165B62FDFBE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4948E">
                  <a:alpha val="79000"/>
                </a:srgbClr>
              </a:solidFill>
              <a:ln w="19050">
                <a:solidFill>
                  <a:schemeClr val="lt1"/>
                </a:solidFill>
              </a:ln>
              <a:effectLst/>
            </c:spPr>
            <c:extLst>
              <c:ext xmlns:c16="http://schemas.microsoft.com/office/drawing/2014/chart" uri="{C3380CC4-5D6E-409C-BE32-E72D297353CC}">
                <c16:uniqueId val="{00000001-C979-4658-B5F1-03D6CCC9CA77}"/>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C979-4658-B5F1-03D6CCC9CA77}"/>
              </c:ext>
            </c:extLst>
          </c:dPt>
          <c:dPt>
            <c:idx val="2"/>
            <c:bubble3D val="0"/>
            <c:spPr>
              <a:solidFill>
                <a:schemeClr val="accent6">
                  <a:lumMod val="60000"/>
                  <a:lumOff val="40000"/>
                  <a:alpha val="50000"/>
                </a:schemeClr>
              </a:solidFill>
              <a:ln w="19050">
                <a:solidFill>
                  <a:schemeClr val="lt1"/>
                </a:solidFill>
              </a:ln>
              <a:effectLst/>
            </c:spPr>
            <c:extLst>
              <c:ext xmlns:c16="http://schemas.microsoft.com/office/drawing/2014/chart" uri="{C3380CC4-5D6E-409C-BE32-E72D297353CC}">
                <c16:uniqueId val="{00000005-C979-4658-B5F1-03D6CCC9CA77}"/>
              </c:ext>
            </c:extLst>
          </c:dPt>
          <c:dPt>
            <c:idx val="3"/>
            <c:bubble3D val="0"/>
            <c:spPr>
              <a:solidFill>
                <a:schemeClr val="accent2">
                  <a:lumMod val="60000"/>
                  <a:lumOff val="40000"/>
                  <a:alpha val="31000"/>
                </a:schemeClr>
              </a:solidFill>
              <a:ln w="19050">
                <a:solidFill>
                  <a:schemeClr val="lt1"/>
                </a:solidFill>
              </a:ln>
              <a:effectLst/>
            </c:spPr>
            <c:extLst>
              <c:ext xmlns:c16="http://schemas.microsoft.com/office/drawing/2014/chart" uri="{C3380CC4-5D6E-409C-BE32-E72D297353CC}">
                <c16:uniqueId val="{00000007-C979-4658-B5F1-03D6CCC9CA77}"/>
              </c:ext>
            </c:extLst>
          </c:dPt>
          <c:dPt>
            <c:idx val="4"/>
            <c:bubble3D val="0"/>
            <c:spPr>
              <a:solidFill>
                <a:schemeClr val="tx2">
                  <a:alpha val="14000"/>
                </a:schemeClr>
              </a:solidFill>
              <a:ln w="19050">
                <a:solidFill>
                  <a:schemeClr val="lt1"/>
                </a:solidFill>
              </a:ln>
              <a:effectLst/>
            </c:spPr>
            <c:extLst>
              <c:ext xmlns:c16="http://schemas.microsoft.com/office/drawing/2014/chart" uri="{C3380CC4-5D6E-409C-BE32-E72D297353CC}">
                <c16:uniqueId val="{00000009-C979-4658-B5F1-03D6CCC9CA77}"/>
              </c:ext>
            </c:extLst>
          </c:dPt>
          <c:cat>
            <c:strRef>
              <c:f>Sheet1!$A$2:$A$6</c:f>
              <c:strCache>
                <c:ptCount val="5"/>
                <c:pt idx="0">
                  <c:v>13-24</c:v>
                </c:pt>
                <c:pt idx="1">
                  <c:v>25-34</c:v>
                </c:pt>
                <c:pt idx="2">
                  <c:v>35-44</c:v>
                </c:pt>
                <c:pt idx="3">
                  <c:v>45-54</c:v>
                </c:pt>
                <c:pt idx="4">
                  <c:v>&gt;55</c:v>
                </c:pt>
              </c:strCache>
            </c:strRef>
          </c:cat>
          <c:val>
            <c:numRef>
              <c:f>Sheet1!$B$2:$B$6</c:f>
              <c:numCache>
                <c:formatCode>General</c:formatCode>
                <c:ptCount val="5"/>
                <c:pt idx="0">
                  <c:v>19</c:v>
                </c:pt>
                <c:pt idx="1">
                  <c:v>39</c:v>
                </c:pt>
                <c:pt idx="2">
                  <c:v>21</c:v>
                </c:pt>
                <c:pt idx="3">
                  <c:v>11</c:v>
                </c:pt>
                <c:pt idx="4">
                  <c:v>9</c:v>
                </c:pt>
              </c:numCache>
            </c:numRef>
          </c:val>
          <c:extLst>
            <c:ext xmlns:c16="http://schemas.microsoft.com/office/drawing/2014/chart" uri="{C3380CC4-5D6E-409C-BE32-E72D297353CC}">
              <c16:uniqueId val="{0000000A-C979-4658-B5F1-03D6CCC9CA7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143"/>
          </a:xfrm>
          <a:prstGeom prst="rect">
            <a:avLst/>
          </a:prstGeom>
        </p:spPr>
        <p:txBody>
          <a:bodyPr vert="horz" lIns="91440" tIns="45720" rIns="91440" bIns="45720" rtlCol="0"/>
          <a:lstStyle>
            <a:lvl1pPr algn="l">
              <a:defRPr sz="1200"/>
            </a:lvl1pPr>
          </a:lstStyle>
          <a:p>
            <a:endParaRPr lang="en-US" dirty="0">
              <a:latin typeface="Trebuchet MS" panose="020B0603020202020204" pitchFamily="34" charset="0"/>
            </a:endParaRPr>
          </a:p>
        </p:txBody>
      </p:sp>
      <p:sp>
        <p:nvSpPr>
          <p:cNvPr id="3" name="Date Placeholder 2"/>
          <p:cNvSpPr>
            <a:spLocks noGrp="1"/>
          </p:cNvSpPr>
          <p:nvPr>
            <p:ph type="dt" sz="quarter" idx="1"/>
          </p:nvPr>
        </p:nvSpPr>
        <p:spPr>
          <a:xfrm>
            <a:off x="5265539" y="0"/>
            <a:ext cx="4028440" cy="352143"/>
          </a:xfrm>
          <a:prstGeom prst="rect">
            <a:avLst/>
          </a:prstGeom>
        </p:spPr>
        <p:txBody>
          <a:bodyPr vert="horz" lIns="91440" tIns="45720" rIns="91440" bIns="45720" rtlCol="0"/>
          <a:lstStyle>
            <a:lvl1pPr algn="r">
              <a:defRPr sz="1200"/>
            </a:lvl1pPr>
          </a:lstStyle>
          <a:p>
            <a:fld id="{429111B0-A264-4570-B8A3-3E8DD46679A2}" type="datetimeFigureOut">
              <a:rPr lang="en-US" smtClean="0">
                <a:latin typeface="Trebuchet MS" panose="020B0603020202020204" pitchFamily="34" charset="0"/>
              </a:rPr>
              <a:t>4/22/2024</a:t>
            </a:fld>
            <a:endParaRPr lang="en-US" dirty="0">
              <a:latin typeface="Trebuchet MS" panose="020B0603020202020204" pitchFamily="34" charset="0"/>
            </a:endParaRPr>
          </a:p>
        </p:txBody>
      </p:sp>
      <p:sp>
        <p:nvSpPr>
          <p:cNvPr id="4" name="Footer Placeholder 3"/>
          <p:cNvSpPr>
            <a:spLocks noGrp="1"/>
          </p:cNvSpPr>
          <p:nvPr>
            <p:ph type="ftr" sz="quarter" idx="2"/>
          </p:nvPr>
        </p:nvSpPr>
        <p:spPr>
          <a:xfrm>
            <a:off x="0" y="6658258"/>
            <a:ext cx="4028440" cy="352142"/>
          </a:xfrm>
          <a:prstGeom prst="rect">
            <a:avLst/>
          </a:prstGeom>
        </p:spPr>
        <p:txBody>
          <a:bodyPr vert="horz" lIns="91440" tIns="45720" rIns="91440" bIns="45720" rtlCol="0" anchor="b"/>
          <a:lstStyle>
            <a:lvl1pPr algn="l">
              <a:defRPr sz="1200"/>
            </a:lvl1pPr>
          </a:lstStyle>
          <a:p>
            <a:endParaRPr lang="en-US" dirty="0">
              <a:latin typeface="Trebuchet MS" panose="020B0603020202020204" pitchFamily="34" charset="0"/>
            </a:endParaRPr>
          </a:p>
        </p:txBody>
      </p:sp>
      <p:sp>
        <p:nvSpPr>
          <p:cNvPr id="5" name="Slide Number Placeholder 4"/>
          <p:cNvSpPr>
            <a:spLocks noGrp="1"/>
          </p:cNvSpPr>
          <p:nvPr>
            <p:ph type="sldNum" sz="quarter" idx="3"/>
          </p:nvPr>
        </p:nvSpPr>
        <p:spPr>
          <a:xfrm>
            <a:off x="5265539" y="6658258"/>
            <a:ext cx="4028440" cy="352142"/>
          </a:xfrm>
          <a:prstGeom prst="rect">
            <a:avLst/>
          </a:prstGeom>
        </p:spPr>
        <p:txBody>
          <a:bodyPr vert="horz" lIns="91440" tIns="45720" rIns="91440" bIns="45720" rtlCol="0" anchor="b"/>
          <a:lstStyle>
            <a:lvl1pPr algn="r">
              <a:defRPr sz="1200"/>
            </a:lvl1pPr>
          </a:lstStyle>
          <a:p>
            <a:fld id="{36317E14-051F-4B8A-AC69-CB533D3FF2A7}" type="slidenum">
              <a:rPr lang="en-US" smtClean="0">
                <a:latin typeface="Trebuchet MS" panose="020B0603020202020204" pitchFamily="34" charset="0"/>
              </a:rPr>
              <a:t>‹#›</a:t>
            </a:fld>
            <a:endParaRPr lang="en-US" dirty="0">
              <a:latin typeface="Trebuchet MS" panose="020B0603020202020204" pitchFamily="34" charset="0"/>
            </a:endParaRPr>
          </a:p>
        </p:txBody>
      </p:sp>
    </p:spTree>
    <p:extLst>
      <p:ext uri="{BB962C8B-B14F-4D97-AF65-F5344CB8AC3E}">
        <p14:creationId xmlns:p14="http://schemas.microsoft.com/office/powerpoint/2010/main" val="12141409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143"/>
          </a:xfrm>
          <a:prstGeom prst="rect">
            <a:avLst/>
          </a:prstGeom>
        </p:spPr>
        <p:txBody>
          <a:bodyPr vert="horz" lIns="91440" tIns="45720" rIns="91440" bIns="45720" rtlCol="0"/>
          <a:lstStyle>
            <a:lvl1pPr algn="l">
              <a:defRPr sz="1200">
                <a:latin typeface="Trebuchet MS" panose="020B0603020202020204" pitchFamily="34" charset="0"/>
              </a:defRPr>
            </a:lvl1pPr>
          </a:lstStyle>
          <a:p>
            <a:endParaRPr lang="en-US" dirty="0"/>
          </a:p>
        </p:txBody>
      </p:sp>
      <p:sp>
        <p:nvSpPr>
          <p:cNvPr id="3" name="Date Placeholder 2"/>
          <p:cNvSpPr>
            <a:spLocks noGrp="1"/>
          </p:cNvSpPr>
          <p:nvPr>
            <p:ph type="dt" idx="1"/>
          </p:nvPr>
        </p:nvSpPr>
        <p:spPr>
          <a:xfrm>
            <a:off x="5265539" y="0"/>
            <a:ext cx="4028440" cy="352143"/>
          </a:xfrm>
          <a:prstGeom prst="rect">
            <a:avLst/>
          </a:prstGeom>
        </p:spPr>
        <p:txBody>
          <a:bodyPr vert="horz" lIns="91440" tIns="45720" rIns="91440" bIns="45720" rtlCol="0"/>
          <a:lstStyle>
            <a:lvl1pPr algn="r">
              <a:defRPr sz="1200">
                <a:latin typeface="Trebuchet MS" panose="020B0603020202020204" pitchFamily="34" charset="0"/>
              </a:defRPr>
            </a:lvl1pPr>
          </a:lstStyle>
          <a:p>
            <a:fld id="{87809DA7-045F-B04E-86DA-C58049DAD9D2}" type="datetimeFigureOut">
              <a:rPr lang="en-US" smtClean="0"/>
              <a:pPr/>
              <a:t>4/22/2024</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29640" y="3373756"/>
            <a:ext cx="7437120" cy="276034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658258"/>
            <a:ext cx="4028440" cy="352142"/>
          </a:xfrm>
          <a:prstGeom prst="rect">
            <a:avLst/>
          </a:prstGeom>
        </p:spPr>
        <p:txBody>
          <a:bodyPr vert="horz" lIns="91440" tIns="45720" rIns="91440" bIns="45720" rtlCol="0" anchor="b"/>
          <a:lstStyle>
            <a:lvl1pPr algn="l">
              <a:defRPr sz="1200">
                <a:latin typeface="Trebuchet MS" panose="020B0603020202020204" pitchFamily="34" charset="0"/>
              </a:defRPr>
            </a:lvl1pPr>
          </a:lstStyle>
          <a:p>
            <a:endParaRPr lang="en-US" dirty="0"/>
          </a:p>
        </p:txBody>
      </p:sp>
      <p:sp>
        <p:nvSpPr>
          <p:cNvPr id="7" name="Slide Number Placeholder 6"/>
          <p:cNvSpPr>
            <a:spLocks noGrp="1"/>
          </p:cNvSpPr>
          <p:nvPr>
            <p:ph type="sldNum" sz="quarter" idx="5"/>
          </p:nvPr>
        </p:nvSpPr>
        <p:spPr>
          <a:xfrm>
            <a:off x="5265539" y="6658258"/>
            <a:ext cx="4028440" cy="352142"/>
          </a:xfrm>
          <a:prstGeom prst="rect">
            <a:avLst/>
          </a:prstGeom>
        </p:spPr>
        <p:txBody>
          <a:bodyPr vert="horz" lIns="91440" tIns="45720" rIns="91440" bIns="45720" rtlCol="0" anchor="b"/>
          <a:lstStyle>
            <a:lvl1pPr algn="r">
              <a:defRPr sz="1200">
                <a:latin typeface="Trebuchet MS" panose="020B0603020202020204" pitchFamily="34" charset="0"/>
              </a:defRPr>
            </a:lvl1pPr>
          </a:lstStyle>
          <a:p>
            <a:fld id="{4CBCB4D4-8236-E94E-BD7E-4306138DD22B}" type="slidenum">
              <a:rPr lang="en-US" smtClean="0"/>
              <a:pPr/>
              <a:t>‹#›</a:t>
            </a:fld>
            <a:endParaRPr lang="en-US" dirty="0"/>
          </a:p>
        </p:txBody>
      </p:sp>
    </p:spTree>
    <p:extLst>
      <p:ext uri="{BB962C8B-B14F-4D97-AF65-F5344CB8AC3E}">
        <p14:creationId xmlns:p14="http://schemas.microsoft.com/office/powerpoint/2010/main" val="32399259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Trebuchet MS" panose="020B0603020202020204" pitchFamily="34" charset="0"/>
        <a:ea typeface="+mn-ea"/>
        <a:cs typeface="+mn-cs"/>
      </a:defRPr>
    </a:lvl1pPr>
    <a:lvl2pPr marL="457200" algn="l" defTabSz="914400" rtl="0" eaLnBrk="1" latinLnBrk="0" hangingPunct="1">
      <a:defRPr sz="1200" kern="1200">
        <a:solidFill>
          <a:schemeClr val="tx1"/>
        </a:solidFill>
        <a:latin typeface="Trebuchet MS" panose="020B0603020202020204" pitchFamily="34" charset="0"/>
        <a:ea typeface="+mn-ea"/>
        <a:cs typeface="+mn-cs"/>
      </a:defRPr>
    </a:lvl2pPr>
    <a:lvl3pPr marL="914400" algn="l" defTabSz="914400" rtl="0" eaLnBrk="1" latinLnBrk="0" hangingPunct="1">
      <a:defRPr sz="1200" kern="1200">
        <a:solidFill>
          <a:schemeClr val="tx1"/>
        </a:solidFill>
        <a:latin typeface="Trebuchet MS" panose="020B0603020202020204" pitchFamily="34" charset="0"/>
        <a:ea typeface="+mn-ea"/>
        <a:cs typeface="+mn-cs"/>
      </a:defRPr>
    </a:lvl3pPr>
    <a:lvl4pPr marL="1371600" algn="l" defTabSz="914400" rtl="0" eaLnBrk="1" latinLnBrk="0" hangingPunct="1">
      <a:defRPr sz="1200" kern="1200">
        <a:solidFill>
          <a:schemeClr val="tx1"/>
        </a:solidFill>
        <a:latin typeface="Trebuchet MS" panose="020B0603020202020204" pitchFamily="34" charset="0"/>
        <a:ea typeface="+mn-ea"/>
        <a:cs typeface="+mn-cs"/>
      </a:defRPr>
    </a:lvl4pPr>
    <a:lvl5pPr marL="1828800" algn="l" defTabSz="914400" rtl="0" eaLnBrk="1" latinLnBrk="0" hangingPunct="1">
      <a:defRPr sz="1200" kern="1200">
        <a:solidFill>
          <a:schemeClr val="tx1"/>
        </a:solidFill>
        <a:latin typeface="Trebuchet MS" panose="020B06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B4D4-8236-E94E-BD7E-4306138DD22B}" type="slidenum">
              <a:rPr lang="en-US" smtClean="0"/>
              <a:pPr/>
              <a:t>2</a:t>
            </a:fld>
            <a:endParaRPr lang="en-US" dirty="0"/>
          </a:p>
        </p:txBody>
      </p:sp>
    </p:spTree>
    <p:extLst>
      <p:ext uri="{BB962C8B-B14F-4D97-AF65-F5344CB8AC3E}">
        <p14:creationId xmlns:p14="http://schemas.microsoft.com/office/powerpoint/2010/main" val="2257828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F34D1-DBCE-EF38-A937-068EF6E89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B393A-9231-693D-A77B-EACAE17BF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409374-F562-4B18-F4E5-8575115042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F1DE8C-BC13-9DFB-751E-35A1B3EC0E0F}"/>
              </a:ext>
            </a:extLst>
          </p:cNvPr>
          <p:cNvSpPr>
            <a:spLocks noGrp="1"/>
          </p:cNvSpPr>
          <p:nvPr>
            <p:ph type="sldNum" sz="quarter" idx="10"/>
          </p:nvPr>
        </p:nvSpPr>
        <p:spPr/>
        <p:txBody>
          <a:bodyPr/>
          <a:lstStyle/>
          <a:p>
            <a:fld id="{4CBCB4D4-8236-E94E-BD7E-4306138DD22B}" type="slidenum">
              <a:rPr lang="en-US" smtClean="0"/>
              <a:t>11</a:t>
            </a:fld>
            <a:endParaRPr lang="en-US" dirty="0"/>
          </a:p>
        </p:txBody>
      </p:sp>
    </p:spTree>
    <p:extLst>
      <p:ext uri="{BB962C8B-B14F-4D97-AF65-F5344CB8AC3E}">
        <p14:creationId xmlns:p14="http://schemas.microsoft.com/office/powerpoint/2010/main" val="3810011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C6605-7AC3-F546-42D0-4E17F997F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9A50B-C995-5200-2B34-4CCF2ACDA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EC592-3B32-9A83-A815-5B0538EEC7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6D390B-9FA6-C4C1-5210-F04A8077B162}"/>
              </a:ext>
            </a:extLst>
          </p:cNvPr>
          <p:cNvSpPr>
            <a:spLocks noGrp="1"/>
          </p:cNvSpPr>
          <p:nvPr>
            <p:ph type="sldNum" sz="quarter" idx="10"/>
          </p:nvPr>
        </p:nvSpPr>
        <p:spPr/>
        <p:txBody>
          <a:bodyPr/>
          <a:lstStyle/>
          <a:p>
            <a:fld id="{4CBCB4D4-8236-E94E-BD7E-4306138DD22B}" type="slidenum">
              <a:rPr lang="en-US" smtClean="0"/>
              <a:t>12</a:t>
            </a:fld>
            <a:endParaRPr lang="en-US" dirty="0"/>
          </a:p>
        </p:txBody>
      </p:sp>
    </p:spTree>
    <p:extLst>
      <p:ext uri="{BB962C8B-B14F-4D97-AF65-F5344CB8AC3E}">
        <p14:creationId xmlns:p14="http://schemas.microsoft.com/office/powerpoint/2010/main" val="1497380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5017-6452-4C69-3AAA-EABFE0A30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E9AF0-93C1-2CCE-3E64-2F97E07CA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AFF20-82A1-0CC2-E5EA-C70D07F989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69D4A-6FBA-4B76-00C3-AB51EA5F7B46}"/>
              </a:ext>
            </a:extLst>
          </p:cNvPr>
          <p:cNvSpPr>
            <a:spLocks noGrp="1"/>
          </p:cNvSpPr>
          <p:nvPr>
            <p:ph type="sldNum" sz="quarter" idx="10"/>
          </p:nvPr>
        </p:nvSpPr>
        <p:spPr/>
        <p:txBody>
          <a:bodyPr/>
          <a:lstStyle/>
          <a:p>
            <a:fld id="{4CBCB4D4-8236-E94E-BD7E-4306138DD22B}" type="slidenum">
              <a:rPr lang="en-US" smtClean="0"/>
              <a:t>13</a:t>
            </a:fld>
            <a:endParaRPr lang="en-US" dirty="0"/>
          </a:p>
        </p:txBody>
      </p:sp>
    </p:spTree>
    <p:extLst>
      <p:ext uri="{BB962C8B-B14F-4D97-AF65-F5344CB8AC3E}">
        <p14:creationId xmlns:p14="http://schemas.microsoft.com/office/powerpoint/2010/main" val="468036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5017-6452-4C69-3AAA-EABFE0A30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E9AF0-93C1-2CCE-3E64-2F97E07CA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AFF20-82A1-0CC2-E5EA-C70D07F989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69D4A-6FBA-4B76-00C3-AB51EA5F7B46}"/>
              </a:ext>
            </a:extLst>
          </p:cNvPr>
          <p:cNvSpPr>
            <a:spLocks noGrp="1"/>
          </p:cNvSpPr>
          <p:nvPr>
            <p:ph type="sldNum" sz="quarter" idx="10"/>
          </p:nvPr>
        </p:nvSpPr>
        <p:spPr/>
        <p:txBody>
          <a:bodyPr/>
          <a:lstStyle/>
          <a:p>
            <a:fld id="{4CBCB4D4-8236-E94E-BD7E-4306138DD22B}" type="slidenum">
              <a:rPr lang="en-US" smtClean="0"/>
              <a:t>14</a:t>
            </a:fld>
            <a:endParaRPr lang="en-US" dirty="0"/>
          </a:p>
        </p:txBody>
      </p:sp>
    </p:spTree>
    <p:extLst>
      <p:ext uri="{BB962C8B-B14F-4D97-AF65-F5344CB8AC3E}">
        <p14:creationId xmlns:p14="http://schemas.microsoft.com/office/powerpoint/2010/main" val="3087321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6435D-36EA-CD48-EEFE-19A727943E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78C97-F583-38EE-8110-99B4E5716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AB157-E7C2-77B6-E906-FD685D388B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424435-DA24-AC77-71CF-AA8B5E5FB2FA}"/>
              </a:ext>
            </a:extLst>
          </p:cNvPr>
          <p:cNvSpPr>
            <a:spLocks noGrp="1"/>
          </p:cNvSpPr>
          <p:nvPr>
            <p:ph type="sldNum" sz="quarter" idx="10"/>
          </p:nvPr>
        </p:nvSpPr>
        <p:spPr/>
        <p:txBody>
          <a:bodyPr/>
          <a:lstStyle/>
          <a:p>
            <a:fld id="{4CBCB4D4-8236-E94E-BD7E-4306138DD22B}" type="slidenum">
              <a:rPr lang="en-US" smtClean="0"/>
              <a:t>15</a:t>
            </a:fld>
            <a:endParaRPr lang="en-US" dirty="0"/>
          </a:p>
        </p:txBody>
      </p:sp>
    </p:spTree>
    <p:extLst>
      <p:ext uri="{BB962C8B-B14F-4D97-AF65-F5344CB8AC3E}">
        <p14:creationId xmlns:p14="http://schemas.microsoft.com/office/powerpoint/2010/main" val="1407676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7E592-370F-94AF-30AD-60846384A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29710-2989-DF19-2D23-FEA70F3A2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0224A-3FF8-64B5-3BE1-101B7F18BA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2BEC61-67B9-BF26-5BBD-6CF154A1DBE9}"/>
              </a:ext>
            </a:extLst>
          </p:cNvPr>
          <p:cNvSpPr>
            <a:spLocks noGrp="1"/>
          </p:cNvSpPr>
          <p:nvPr>
            <p:ph type="sldNum" sz="quarter" idx="10"/>
          </p:nvPr>
        </p:nvSpPr>
        <p:spPr/>
        <p:txBody>
          <a:bodyPr/>
          <a:lstStyle/>
          <a:p>
            <a:fld id="{4CBCB4D4-8236-E94E-BD7E-4306138DD22B}" type="slidenum">
              <a:rPr lang="en-US" smtClean="0"/>
              <a:t>16</a:t>
            </a:fld>
            <a:endParaRPr lang="en-US" dirty="0"/>
          </a:p>
        </p:txBody>
      </p:sp>
    </p:spTree>
    <p:extLst>
      <p:ext uri="{BB962C8B-B14F-4D97-AF65-F5344CB8AC3E}">
        <p14:creationId xmlns:p14="http://schemas.microsoft.com/office/powerpoint/2010/main" val="382449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78C26-1B49-79DB-7005-FDA3CAFF5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04272-54B9-D7B4-99A1-1D6D235D7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6227A-2CDE-9C42-82A6-B397993C6B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DC0417-9E67-41C5-CBB3-ADCB3B43F65A}"/>
              </a:ext>
            </a:extLst>
          </p:cNvPr>
          <p:cNvSpPr>
            <a:spLocks noGrp="1"/>
          </p:cNvSpPr>
          <p:nvPr>
            <p:ph type="sldNum" sz="quarter" idx="10"/>
          </p:nvPr>
        </p:nvSpPr>
        <p:spPr/>
        <p:txBody>
          <a:bodyPr/>
          <a:lstStyle/>
          <a:p>
            <a:fld id="{4CBCB4D4-8236-E94E-BD7E-4306138DD22B}" type="slidenum">
              <a:rPr lang="en-US" smtClean="0"/>
              <a:t>17</a:t>
            </a:fld>
            <a:endParaRPr lang="en-US" dirty="0"/>
          </a:p>
        </p:txBody>
      </p:sp>
    </p:spTree>
    <p:extLst>
      <p:ext uri="{BB962C8B-B14F-4D97-AF65-F5344CB8AC3E}">
        <p14:creationId xmlns:p14="http://schemas.microsoft.com/office/powerpoint/2010/main" val="278462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25AD5-F337-FF24-047D-93D0310D1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4C621-F107-F12A-CC7B-FE1822CC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BF66BC-98FF-802C-6733-AD56618638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7EB107-5CF8-6F33-6F8F-DAA062939BA4}"/>
              </a:ext>
            </a:extLst>
          </p:cNvPr>
          <p:cNvSpPr>
            <a:spLocks noGrp="1"/>
          </p:cNvSpPr>
          <p:nvPr>
            <p:ph type="sldNum" sz="quarter" idx="10"/>
          </p:nvPr>
        </p:nvSpPr>
        <p:spPr/>
        <p:txBody>
          <a:bodyPr/>
          <a:lstStyle/>
          <a:p>
            <a:fld id="{4CBCB4D4-8236-E94E-BD7E-4306138DD22B}" type="slidenum">
              <a:rPr lang="en-US" smtClean="0"/>
              <a:t>18</a:t>
            </a:fld>
            <a:endParaRPr lang="en-US" dirty="0"/>
          </a:p>
        </p:txBody>
      </p:sp>
    </p:spTree>
    <p:extLst>
      <p:ext uri="{BB962C8B-B14F-4D97-AF65-F5344CB8AC3E}">
        <p14:creationId xmlns:p14="http://schemas.microsoft.com/office/powerpoint/2010/main" val="2763014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78DD6-BA47-63AD-ECAD-7C8C45D58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8508E-FE7B-D947-DF57-70599E9C3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B3463-FEF9-905C-B54D-3EFD4F5863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EB422C-FC16-9853-9977-4A24AA5EC393}"/>
              </a:ext>
            </a:extLst>
          </p:cNvPr>
          <p:cNvSpPr>
            <a:spLocks noGrp="1"/>
          </p:cNvSpPr>
          <p:nvPr>
            <p:ph type="sldNum" sz="quarter" idx="10"/>
          </p:nvPr>
        </p:nvSpPr>
        <p:spPr/>
        <p:txBody>
          <a:bodyPr/>
          <a:lstStyle/>
          <a:p>
            <a:fld id="{4CBCB4D4-8236-E94E-BD7E-4306138DD22B}" type="slidenum">
              <a:rPr lang="en-US" smtClean="0"/>
              <a:t>19</a:t>
            </a:fld>
            <a:endParaRPr lang="en-US" dirty="0"/>
          </a:p>
        </p:txBody>
      </p:sp>
    </p:spTree>
    <p:extLst>
      <p:ext uri="{BB962C8B-B14F-4D97-AF65-F5344CB8AC3E}">
        <p14:creationId xmlns:p14="http://schemas.microsoft.com/office/powerpoint/2010/main" val="2340002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5AC2F-EC80-1AC6-47E1-D6F091D6F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53D61-6DFF-944F-E191-F1FDA96F82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661D8D-9AEC-CFB5-FAD3-F9F5D75FC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E5E740-0257-C217-F9F7-44C2D16C5D93}"/>
              </a:ext>
            </a:extLst>
          </p:cNvPr>
          <p:cNvSpPr>
            <a:spLocks noGrp="1"/>
          </p:cNvSpPr>
          <p:nvPr>
            <p:ph type="sldNum" sz="quarter" idx="10"/>
          </p:nvPr>
        </p:nvSpPr>
        <p:spPr/>
        <p:txBody>
          <a:bodyPr/>
          <a:lstStyle/>
          <a:p>
            <a:fld id="{4CBCB4D4-8236-E94E-BD7E-4306138DD22B}" type="slidenum">
              <a:rPr lang="en-US" smtClean="0"/>
              <a:t>20</a:t>
            </a:fld>
            <a:endParaRPr lang="en-US" dirty="0"/>
          </a:p>
        </p:txBody>
      </p:sp>
    </p:spTree>
    <p:extLst>
      <p:ext uri="{BB962C8B-B14F-4D97-AF65-F5344CB8AC3E}">
        <p14:creationId xmlns:p14="http://schemas.microsoft.com/office/powerpoint/2010/main" val="336786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B4D4-8236-E94E-BD7E-4306138DD22B}" type="slidenum">
              <a:rPr lang="en-US" smtClean="0"/>
              <a:t>3</a:t>
            </a:fld>
            <a:endParaRPr lang="en-US" dirty="0"/>
          </a:p>
        </p:txBody>
      </p:sp>
    </p:spTree>
    <p:extLst>
      <p:ext uri="{BB962C8B-B14F-4D97-AF65-F5344CB8AC3E}">
        <p14:creationId xmlns:p14="http://schemas.microsoft.com/office/powerpoint/2010/main" val="1064072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B7F63-D4A8-A6B6-B4D2-48FDD87EA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60A71-4D38-169B-E997-6FA3BE2B59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E2C54-7015-E4D1-E7F3-52F2F43DB2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39111B-04BD-3197-4919-D7ED69E46460}"/>
              </a:ext>
            </a:extLst>
          </p:cNvPr>
          <p:cNvSpPr>
            <a:spLocks noGrp="1"/>
          </p:cNvSpPr>
          <p:nvPr>
            <p:ph type="sldNum" sz="quarter" idx="10"/>
          </p:nvPr>
        </p:nvSpPr>
        <p:spPr/>
        <p:txBody>
          <a:bodyPr/>
          <a:lstStyle/>
          <a:p>
            <a:fld id="{4CBCB4D4-8236-E94E-BD7E-4306138DD22B}" type="slidenum">
              <a:rPr lang="en-US" smtClean="0"/>
              <a:t>21</a:t>
            </a:fld>
            <a:endParaRPr lang="en-US" dirty="0"/>
          </a:p>
        </p:txBody>
      </p:sp>
    </p:spTree>
    <p:extLst>
      <p:ext uri="{BB962C8B-B14F-4D97-AF65-F5344CB8AC3E}">
        <p14:creationId xmlns:p14="http://schemas.microsoft.com/office/powerpoint/2010/main" val="2842202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53BE2-AD31-32EE-D6FF-E70F456D5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B7DB9-8EB8-1DB7-8DED-FB4FA49759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E8F1E6-8339-49A6-A602-359C16EB75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0DC188-B250-2510-DDEC-E61ADF2B7C8A}"/>
              </a:ext>
            </a:extLst>
          </p:cNvPr>
          <p:cNvSpPr>
            <a:spLocks noGrp="1"/>
          </p:cNvSpPr>
          <p:nvPr>
            <p:ph type="sldNum" sz="quarter" idx="10"/>
          </p:nvPr>
        </p:nvSpPr>
        <p:spPr/>
        <p:txBody>
          <a:bodyPr/>
          <a:lstStyle/>
          <a:p>
            <a:fld id="{4CBCB4D4-8236-E94E-BD7E-4306138DD22B}" type="slidenum">
              <a:rPr lang="en-US" smtClean="0"/>
              <a:t>22</a:t>
            </a:fld>
            <a:endParaRPr lang="en-US" dirty="0"/>
          </a:p>
        </p:txBody>
      </p:sp>
    </p:spTree>
    <p:extLst>
      <p:ext uri="{BB962C8B-B14F-4D97-AF65-F5344CB8AC3E}">
        <p14:creationId xmlns:p14="http://schemas.microsoft.com/office/powerpoint/2010/main" val="1892194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9CE22-2AAD-0C1B-9B19-42BF14910D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84AB1-24F8-018E-E7F3-52E300E9A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7AED5-5419-C820-0D3A-3B6673A18F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7259F4-A47C-9784-CB93-4615D627D67E}"/>
              </a:ext>
            </a:extLst>
          </p:cNvPr>
          <p:cNvSpPr>
            <a:spLocks noGrp="1"/>
          </p:cNvSpPr>
          <p:nvPr>
            <p:ph type="sldNum" sz="quarter" idx="10"/>
          </p:nvPr>
        </p:nvSpPr>
        <p:spPr/>
        <p:txBody>
          <a:bodyPr/>
          <a:lstStyle/>
          <a:p>
            <a:fld id="{4CBCB4D4-8236-E94E-BD7E-4306138DD22B}" type="slidenum">
              <a:rPr lang="en-US" smtClean="0"/>
              <a:t>23</a:t>
            </a:fld>
            <a:endParaRPr lang="en-US" dirty="0"/>
          </a:p>
        </p:txBody>
      </p:sp>
    </p:spTree>
    <p:extLst>
      <p:ext uri="{BB962C8B-B14F-4D97-AF65-F5344CB8AC3E}">
        <p14:creationId xmlns:p14="http://schemas.microsoft.com/office/powerpoint/2010/main" val="298530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8F01A-1E40-F338-5D71-1530C1EE9C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BD313-6493-FF09-12CF-CC952EDBC7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654C8-F831-9E83-7695-79032D9665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BAECFC-65C6-27B8-C480-1706121BF4B7}"/>
              </a:ext>
            </a:extLst>
          </p:cNvPr>
          <p:cNvSpPr>
            <a:spLocks noGrp="1"/>
          </p:cNvSpPr>
          <p:nvPr>
            <p:ph type="sldNum" sz="quarter" idx="10"/>
          </p:nvPr>
        </p:nvSpPr>
        <p:spPr/>
        <p:txBody>
          <a:bodyPr/>
          <a:lstStyle/>
          <a:p>
            <a:fld id="{4CBCB4D4-8236-E94E-BD7E-4306138DD22B}" type="slidenum">
              <a:rPr lang="en-US" smtClean="0"/>
              <a:t>24</a:t>
            </a:fld>
            <a:endParaRPr lang="en-US" dirty="0"/>
          </a:p>
        </p:txBody>
      </p:sp>
    </p:spTree>
    <p:extLst>
      <p:ext uri="{BB962C8B-B14F-4D97-AF65-F5344CB8AC3E}">
        <p14:creationId xmlns:p14="http://schemas.microsoft.com/office/powerpoint/2010/main" val="1678126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173C2-33BC-39FF-8A55-C27F6AA98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FECA0-AAAE-9369-31E3-B51425C54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3B65F-07C6-D1AE-012B-900C9A3384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A5E57D-70B6-A76D-D930-3CFEFA7DBB5B}"/>
              </a:ext>
            </a:extLst>
          </p:cNvPr>
          <p:cNvSpPr>
            <a:spLocks noGrp="1"/>
          </p:cNvSpPr>
          <p:nvPr>
            <p:ph type="sldNum" sz="quarter" idx="10"/>
          </p:nvPr>
        </p:nvSpPr>
        <p:spPr/>
        <p:txBody>
          <a:bodyPr/>
          <a:lstStyle/>
          <a:p>
            <a:fld id="{4CBCB4D4-8236-E94E-BD7E-4306138DD22B}" type="slidenum">
              <a:rPr lang="en-US" smtClean="0"/>
              <a:t>25</a:t>
            </a:fld>
            <a:endParaRPr lang="en-US" dirty="0"/>
          </a:p>
        </p:txBody>
      </p:sp>
    </p:spTree>
    <p:extLst>
      <p:ext uri="{BB962C8B-B14F-4D97-AF65-F5344CB8AC3E}">
        <p14:creationId xmlns:p14="http://schemas.microsoft.com/office/powerpoint/2010/main" val="1152447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B4D4-8236-E94E-BD7E-4306138DD22B}" type="slidenum">
              <a:rPr lang="en-US" smtClean="0"/>
              <a:pPr/>
              <a:t>4</a:t>
            </a:fld>
            <a:endParaRPr lang="en-US" dirty="0"/>
          </a:p>
        </p:txBody>
      </p:sp>
    </p:spTree>
    <p:extLst>
      <p:ext uri="{BB962C8B-B14F-4D97-AF65-F5344CB8AC3E}">
        <p14:creationId xmlns:p14="http://schemas.microsoft.com/office/powerpoint/2010/main" val="3429369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2B20D-4310-E4E9-5EF5-4450A1C9E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428DF-F709-D551-B5DD-6281F8A8BD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BE6DA-2AB2-1EFF-1423-7779C3F7A6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BE13E7-161D-F983-C48C-D6F21C1D4033}"/>
              </a:ext>
            </a:extLst>
          </p:cNvPr>
          <p:cNvSpPr>
            <a:spLocks noGrp="1"/>
          </p:cNvSpPr>
          <p:nvPr>
            <p:ph type="sldNum" sz="quarter" idx="10"/>
          </p:nvPr>
        </p:nvSpPr>
        <p:spPr/>
        <p:txBody>
          <a:bodyPr/>
          <a:lstStyle/>
          <a:p>
            <a:fld id="{4CBCB4D4-8236-E94E-BD7E-4306138DD22B}" type="slidenum">
              <a:rPr lang="en-US" smtClean="0"/>
              <a:t>5</a:t>
            </a:fld>
            <a:endParaRPr lang="en-US" dirty="0"/>
          </a:p>
        </p:txBody>
      </p:sp>
    </p:spTree>
    <p:extLst>
      <p:ext uri="{BB962C8B-B14F-4D97-AF65-F5344CB8AC3E}">
        <p14:creationId xmlns:p14="http://schemas.microsoft.com/office/powerpoint/2010/main" val="591476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91288-5071-0396-4F8B-CE467095D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33649-38CD-5D13-1EFB-EE62CA905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3B197-52DB-0943-121B-D0E96AAF15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16D095-C283-BAFB-7F33-C49E1A20990B}"/>
              </a:ext>
            </a:extLst>
          </p:cNvPr>
          <p:cNvSpPr>
            <a:spLocks noGrp="1"/>
          </p:cNvSpPr>
          <p:nvPr>
            <p:ph type="sldNum" sz="quarter" idx="10"/>
          </p:nvPr>
        </p:nvSpPr>
        <p:spPr/>
        <p:txBody>
          <a:bodyPr/>
          <a:lstStyle/>
          <a:p>
            <a:fld id="{4CBCB4D4-8236-E94E-BD7E-4306138DD22B}" type="slidenum">
              <a:rPr lang="en-US" smtClean="0"/>
              <a:t>6</a:t>
            </a:fld>
            <a:endParaRPr lang="en-US" dirty="0"/>
          </a:p>
        </p:txBody>
      </p:sp>
    </p:spTree>
    <p:extLst>
      <p:ext uri="{BB962C8B-B14F-4D97-AF65-F5344CB8AC3E}">
        <p14:creationId xmlns:p14="http://schemas.microsoft.com/office/powerpoint/2010/main" val="316777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E3109-7C78-E76E-0811-7E4C72C1E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C637C-D3FE-4CFE-1A51-6C3576D2B2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37C70-614B-5D32-58EE-E9261D18C3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0B07FA-76A5-7338-BA89-61590ED39A73}"/>
              </a:ext>
            </a:extLst>
          </p:cNvPr>
          <p:cNvSpPr>
            <a:spLocks noGrp="1"/>
          </p:cNvSpPr>
          <p:nvPr>
            <p:ph type="sldNum" sz="quarter" idx="10"/>
          </p:nvPr>
        </p:nvSpPr>
        <p:spPr/>
        <p:txBody>
          <a:bodyPr/>
          <a:lstStyle/>
          <a:p>
            <a:fld id="{4CBCB4D4-8236-E94E-BD7E-4306138DD22B}" type="slidenum">
              <a:rPr lang="en-US" smtClean="0"/>
              <a:t>7</a:t>
            </a:fld>
            <a:endParaRPr lang="en-US" dirty="0"/>
          </a:p>
        </p:txBody>
      </p:sp>
    </p:spTree>
    <p:extLst>
      <p:ext uri="{BB962C8B-B14F-4D97-AF65-F5344CB8AC3E}">
        <p14:creationId xmlns:p14="http://schemas.microsoft.com/office/powerpoint/2010/main" val="3698937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7733F-B268-572E-3B97-851B9CEEA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180DD-B9F3-5AD7-7835-8723EAEDB6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54651-38B0-44A9-9F7B-175881C28E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8C8016-120E-7DAA-3022-A6B65DBE9679}"/>
              </a:ext>
            </a:extLst>
          </p:cNvPr>
          <p:cNvSpPr>
            <a:spLocks noGrp="1"/>
          </p:cNvSpPr>
          <p:nvPr>
            <p:ph type="sldNum" sz="quarter" idx="10"/>
          </p:nvPr>
        </p:nvSpPr>
        <p:spPr/>
        <p:txBody>
          <a:bodyPr/>
          <a:lstStyle/>
          <a:p>
            <a:fld id="{4CBCB4D4-8236-E94E-BD7E-4306138DD22B}" type="slidenum">
              <a:rPr lang="en-US" smtClean="0"/>
              <a:t>8</a:t>
            </a:fld>
            <a:endParaRPr lang="en-US" dirty="0"/>
          </a:p>
        </p:txBody>
      </p:sp>
    </p:spTree>
    <p:extLst>
      <p:ext uri="{BB962C8B-B14F-4D97-AF65-F5344CB8AC3E}">
        <p14:creationId xmlns:p14="http://schemas.microsoft.com/office/powerpoint/2010/main" val="568991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A58CC-D171-1159-C278-E6ED98EAF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CBCA9C-F955-95DE-2059-817138A14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DBB87-ECCB-27E5-BE3B-D6DDDA8C67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582A03-5472-29A7-2DE0-996EB089FD8E}"/>
              </a:ext>
            </a:extLst>
          </p:cNvPr>
          <p:cNvSpPr>
            <a:spLocks noGrp="1"/>
          </p:cNvSpPr>
          <p:nvPr>
            <p:ph type="sldNum" sz="quarter" idx="10"/>
          </p:nvPr>
        </p:nvSpPr>
        <p:spPr/>
        <p:txBody>
          <a:bodyPr/>
          <a:lstStyle/>
          <a:p>
            <a:fld id="{4CBCB4D4-8236-E94E-BD7E-4306138DD22B}" type="slidenum">
              <a:rPr lang="en-US" smtClean="0"/>
              <a:t>9</a:t>
            </a:fld>
            <a:endParaRPr lang="en-US" dirty="0"/>
          </a:p>
        </p:txBody>
      </p:sp>
    </p:spTree>
    <p:extLst>
      <p:ext uri="{BB962C8B-B14F-4D97-AF65-F5344CB8AC3E}">
        <p14:creationId xmlns:p14="http://schemas.microsoft.com/office/powerpoint/2010/main" val="2908480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CA3BC-DEF7-7E0D-2FB2-A2126758F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2F148-4937-5AC4-D1C8-D99D7B64B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52885-5827-E36E-A05B-CF0CB3EF8D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99D4E7-DD86-0B20-174C-356F9FBC29A8}"/>
              </a:ext>
            </a:extLst>
          </p:cNvPr>
          <p:cNvSpPr>
            <a:spLocks noGrp="1"/>
          </p:cNvSpPr>
          <p:nvPr>
            <p:ph type="sldNum" sz="quarter" idx="10"/>
          </p:nvPr>
        </p:nvSpPr>
        <p:spPr/>
        <p:txBody>
          <a:bodyPr/>
          <a:lstStyle/>
          <a:p>
            <a:fld id="{4CBCB4D4-8236-E94E-BD7E-4306138DD22B}" type="slidenum">
              <a:rPr lang="en-US" smtClean="0"/>
              <a:t>10</a:t>
            </a:fld>
            <a:endParaRPr lang="en-US" dirty="0"/>
          </a:p>
        </p:txBody>
      </p:sp>
    </p:spTree>
    <p:extLst>
      <p:ext uri="{BB962C8B-B14F-4D97-AF65-F5344CB8AC3E}">
        <p14:creationId xmlns:p14="http://schemas.microsoft.com/office/powerpoint/2010/main" val="3525794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07777"/>
          </a:xfrm>
          <a:prstGeom prst="rect">
            <a:avLst/>
          </a:prstGeom>
        </p:spPr>
        <p:txBody>
          <a:bodyPr wrap="square" lIns="0" tIns="0" rIns="0" bIns="0">
            <a:spAutoFit/>
          </a:bodyPr>
          <a:lstStyle>
            <a:lvl1pPr>
              <a:defRPr sz="2000" b="1">
                <a:latin typeface="Georgia" panose="02040502050405020303" pitchFamily="18" charset="0"/>
              </a:defRPr>
            </a:lvl1pPr>
          </a:lstStyle>
          <a:p>
            <a:endParaRPr dirty="0"/>
          </a:p>
        </p:txBody>
      </p:sp>
      <p:sp>
        <p:nvSpPr>
          <p:cNvPr id="3" name="Holder 3"/>
          <p:cNvSpPr>
            <a:spLocks noGrp="1"/>
          </p:cNvSpPr>
          <p:nvPr>
            <p:ph type="subTitle" idx="4"/>
          </p:nvPr>
        </p:nvSpPr>
        <p:spPr>
          <a:xfrm>
            <a:off x="1828800" y="3840480"/>
            <a:ext cx="8534400" cy="369332"/>
          </a:xfrm>
          <a:prstGeom prst="rect">
            <a:avLst/>
          </a:prstGeom>
        </p:spPr>
        <p:txBody>
          <a:bodyPr wrap="square" lIns="0" tIns="0" rIns="0" bIns="0">
            <a:spAutoFit/>
          </a:bodyPr>
          <a:lstStyle>
            <a:lvl1pPr>
              <a:defRPr>
                <a:latin typeface="Trebuchet MS" panose="020B0603020202020204" pitchFamily="34" charset="0"/>
              </a:defRPr>
            </a:lvl1pPr>
          </a:lstStyle>
          <a:p>
            <a:endParaRPr dirty="0"/>
          </a:p>
        </p:txBody>
      </p:sp>
      <p:sp>
        <p:nvSpPr>
          <p:cNvPr id="6" name="Slide Number Placeholder 5"/>
          <p:cNvSpPr>
            <a:spLocks noGrp="1"/>
          </p:cNvSpPr>
          <p:nvPr>
            <p:ph type="sldNum" sz="quarter" idx="10"/>
          </p:nvPr>
        </p:nvSpPr>
        <p:spPr>
          <a:xfrm>
            <a:off x="8648700" y="6356350"/>
            <a:ext cx="2743200" cy="365125"/>
          </a:xfrm>
          <a:prstGeom prst="rect">
            <a:avLst/>
          </a:prstGeom>
        </p:spPr>
        <p:txBody>
          <a:bodyPr/>
          <a:lstStyle/>
          <a:p>
            <a:fld id="{70089216-3EB4-48D3-A482-8895DB19710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2400" b="1" i="0">
                <a:solidFill>
                  <a:schemeClr val="bg1"/>
                </a:solidFill>
                <a:latin typeface="Tahoma"/>
                <a:cs typeface="Tahoma"/>
              </a:defRPr>
            </a:lvl1pPr>
          </a:lstStyle>
          <a:p>
            <a:endParaRPr dirty="0"/>
          </a:p>
        </p:txBody>
      </p:sp>
      <p:sp>
        <p:nvSpPr>
          <p:cNvPr id="5" name="Title 4"/>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9" name="Slide Number Placeholder 8"/>
          <p:cNvSpPr>
            <a:spLocks noGrp="1"/>
          </p:cNvSpPr>
          <p:nvPr>
            <p:ph type="sldNum" sz="quarter" idx="10"/>
          </p:nvPr>
        </p:nvSpPr>
        <p:spPr>
          <a:xfrm>
            <a:off x="8610600" y="6356350"/>
            <a:ext cx="2743200" cy="365125"/>
          </a:xfrm>
          <a:prstGeom prst="rect">
            <a:avLst/>
          </a:prstGeom>
        </p:spPr>
        <p:txBody>
          <a:bodyPr/>
          <a:lstStyle/>
          <a:p>
            <a:fld id="{70089216-3EB4-48D3-A482-8895DB19710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96900" y="762000"/>
            <a:ext cx="10998200" cy="430887"/>
          </a:xfrm>
          <a:prstGeom prst="rect">
            <a:avLst/>
          </a:prstGeom>
        </p:spPr>
        <p:txBody>
          <a:bodyPr lIns="0" tIns="0" rIns="0" bIns="0"/>
          <a:lstStyle>
            <a:lvl1pPr>
              <a:defRPr sz="2800" b="1" i="0">
                <a:solidFill>
                  <a:srgbClr val="56575B"/>
                </a:solidFill>
                <a:latin typeface="Tahoma"/>
                <a:cs typeface="Tahoma"/>
              </a:defRPr>
            </a:lvl1pPr>
          </a:lstStyle>
          <a:p>
            <a:endParaRPr/>
          </a:p>
        </p:txBody>
      </p:sp>
      <p:sp>
        <p:nvSpPr>
          <p:cNvPr id="3" name="Holder 3"/>
          <p:cNvSpPr>
            <a:spLocks noGrp="1"/>
          </p:cNvSpPr>
          <p:nvPr>
            <p:ph sz="half" idx="2"/>
          </p:nvPr>
        </p:nvSpPr>
        <p:spPr>
          <a:xfrm>
            <a:off x="609600" y="1916745"/>
            <a:ext cx="5459095" cy="413829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7" name="Slide Number Placeholder 6"/>
          <p:cNvSpPr>
            <a:spLocks noGrp="1"/>
          </p:cNvSpPr>
          <p:nvPr>
            <p:ph type="sldNum" sz="quarter" idx="10"/>
          </p:nvPr>
        </p:nvSpPr>
        <p:spPr>
          <a:xfrm>
            <a:off x="8648700" y="6356350"/>
            <a:ext cx="2743200" cy="365125"/>
          </a:xfrm>
          <a:prstGeom prst="rect">
            <a:avLst/>
          </a:prstGeom>
        </p:spPr>
        <p:txBody>
          <a:bodyPr/>
          <a:lstStyle/>
          <a:p>
            <a:fld id="{70089216-3EB4-48D3-A482-8895DB19710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96900" y="762000"/>
            <a:ext cx="10998200" cy="430887"/>
          </a:xfrm>
          <a:prstGeom prst="rect">
            <a:avLst/>
          </a:prstGeom>
        </p:spPr>
        <p:txBody>
          <a:bodyPr lIns="0" tIns="0" rIns="0" bIns="0"/>
          <a:lstStyle>
            <a:lvl1pPr>
              <a:defRPr sz="2800" b="1" i="0">
                <a:solidFill>
                  <a:srgbClr val="56575B"/>
                </a:solidFill>
                <a:latin typeface="Tahoma"/>
                <a:cs typeface="Tahoma"/>
              </a:defRPr>
            </a:lvl1pPr>
          </a:lstStyle>
          <a:p>
            <a:endParaRPr/>
          </a:p>
        </p:txBody>
      </p:sp>
      <p:sp>
        <p:nvSpPr>
          <p:cNvPr id="5" name="Slide Number Placeholder 4"/>
          <p:cNvSpPr>
            <a:spLocks noGrp="1"/>
          </p:cNvSpPr>
          <p:nvPr>
            <p:ph type="sldNum" sz="quarter" idx="10"/>
          </p:nvPr>
        </p:nvSpPr>
        <p:spPr>
          <a:xfrm>
            <a:off x="8648700" y="6356350"/>
            <a:ext cx="2743200" cy="365125"/>
          </a:xfrm>
          <a:prstGeom prst="rect">
            <a:avLst/>
          </a:prstGeom>
        </p:spPr>
        <p:txBody>
          <a:bodyPr/>
          <a:lstStyle/>
          <a:p>
            <a:fld id="{70089216-3EB4-48D3-A482-8895DB19710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9"/>
          </a:xfrm>
          <a:prstGeom prst="rect">
            <a:avLst/>
          </a:prstGeom>
        </p:spPr>
      </p:pic>
      <p:sp>
        <p:nvSpPr>
          <p:cNvPr id="8" name="Slide Number Placeholder 7"/>
          <p:cNvSpPr>
            <a:spLocks noGrp="1"/>
          </p:cNvSpPr>
          <p:nvPr>
            <p:ph type="sldNum" sz="quarter" idx="10"/>
          </p:nvPr>
        </p:nvSpPr>
        <p:spPr>
          <a:xfrm>
            <a:off x="8648700" y="6356350"/>
            <a:ext cx="2743200" cy="365125"/>
          </a:xfrm>
          <a:prstGeom prst="rect">
            <a:avLst/>
          </a:prstGeom>
        </p:spPr>
        <p:txBody>
          <a:bodyPr/>
          <a:lstStyle/>
          <a:p>
            <a:fld id="{70089216-3EB4-48D3-A482-8895DB19710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svg"/><Relationship Id="rId2" Type="http://schemas.openxmlformats.org/officeDocument/2006/relationships/slideLayout" Target="../slideLayouts/slideLayout2.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image" Target="../media/image9.png"/><Relationship Id="rId10"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image" Target="../media/image3.png"/><Relationship Id="rId14" Type="http://schemas.openxmlformats.org/officeDocument/2006/relationships/image" Target="../media/image8.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609600" y="1447800"/>
            <a:ext cx="6226175" cy="1744979"/>
          </a:xfrm>
          <a:prstGeom prst="rect">
            <a:avLst/>
          </a:prstGeom>
        </p:spPr>
        <p:txBody>
          <a:bodyPr wrap="square" lIns="0" tIns="0" rIns="0" bIns="0">
            <a:spAutoFit/>
          </a:bodyPr>
          <a:lstStyle>
            <a:lvl1pPr>
              <a:defRPr sz="2400" b="1" i="0">
                <a:solidFill>
                  <a:schemeClr val="bg1"/>
                </a:solidFill>
                <a:latin typeface="Tahoma"/>
                <a:cs typeface="Tahoma"/>
              </a:defRPr>
            </a:lvl1pPr>
          </a:lstStyle>
          <a:p>
            <a:endParaRPr dirty="0"/>
          </a:p>
        </p:txBody>
      </p:sp>
      <p:sp>
        <p:nvSpPr>
          <p:cNvPr id="43" name="Rectangle 42">
            <a:extLst>
              <a:ext uri="{FF2B5EF4-FFF2-40B4-BE49-F238E27FC236}">
                <a16:creationId xmlns:a16="http://schemas.microsoft.com/office/drawing/2014/main" id="{5357DEAD-3E99-F242-B4E0-27CA659E332D}"/>
              </a:ext>
            </a:extLst>
          </p:cNvPr>
          <p:cNvSpPr>
            <a:spLocks/>
          </p:cNvSpPr>
          <p:nvPr userDrawn="1"/>
        </p:nvSpPr>
        <p:spPr>
          <a:xfrm>
            <a:off x="0" y="0"/>
            <a:ext cx="12192000" cy="457200"/>
          </a:xfrm>
          <a:prstGeom prst="rect">
            <a:avLst/>
          </a:prstGeom>
          <a:solidFill>
            <a:srgbClr val="019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entury Gothic" panose="020B0502020202020204" pitchFamily="34" charset="0"/>
            </a:endParaRPr>
          </a:p>
        </p:txBody>
      </p:sp>
      <p:sp>
        <p:nvSpPr>
          <p:cNvPr id="44" name="Rectangle 43">
            <a:extLst>
              <a:ext uri="{FF2B5EF4-FFF2-40B4-BE49-F238E27FC236}">
                <a16:creationId xmlns:a16="http://schemas.microsoft.com/office/drawing/2014/main" id="{5E495454-F773-7F45-BD8A-300FE2730CE6}"/>
              </a:ext>
            </a:extLst>
          </p:cNvPr>
          <p:cNvSpPr/>
          <p:nvPr userDrawn="1"/>
        </p:nvSpPr>
        <p:spPr>
          <a:xfrm>
            <a:off x="365760" y="90101"/>
            <a:ext cx="1157689" cy="276999"/>
          </a:xfrm>
          <a:prstGeom prst="rect">
            <a:avLst/>
          </a:prstGeom>
        </p:spPr>
        <p:txBody>
          <a:bodyPr wrap="none">
            <a:spAutoFit/>
          </a:bodyPr>
          <a:lstStyle/>
          <a:p>
            <a:pPr algn="l"/>
            <a:r>
              <a:rPr lang="en-US" sz="1200" b="0" dirty="0">
                <a:solidFill>
                  <a:schemeClr val="bg1"/>
                </a:solidFill>
                <a:latin typeface="Century Gothic" panose="020B0502020202020204" pitchFamily="34" charset="0"/>
              </a:rPr>
              <a:t>NAVIGATION</a:t>
            </a:r>
          </a:p>
        </p:txBody>
      </p:sp>
      <p:grpSp>
        <p:nvGrpSpPr>
          <p:cNvPr id="45" name="Group 44">
            <a:extLst>
              <a:ext uri="{FF2B5EF4-FFF2-40B4-BE49-F238E27FC236}">
                <a16:creationId xmlns:a16="http://schemas.microsoft.com/office/drawing/2014/main" id="{39C97161-8052-C84B-890D-A04C4A4ABDD2}"/>
              </a:ext>
            </a:extLst>
          </p:cNvPr>
          <p:cNvGrpSpPr/>
          <p:nvPr userDrawn="1"/>
        </p:nvGrpSpPr>
        <p:grpSpPr>
          <a:xfrm>
            <a:off x="2437849" y="0"/>
            <a:ext cx="457200" cy="457200"/>
            <a:chOff x="2437849" y="0"/>
            <a:chExt cx="457200" cy="457200"/>
          </a:xfrm>
        </p:grpSpPr>
        <p:sp>
          <p:nvSpPr>
            <p:cNvPr id="46" name="Rectangle 45">
              <a:extLst>
                <a:ext uri="{FF2B5EF4-FFF2-40B4-BE49-F238E27FC236}">
                  <a16:creationId xmlns:a16="http://schemas.microsoft.com/office/drawing/2014/main" id="{1A0AB303-FF04-7048-934A-35EA65E561E0}"/>
                </a:ext>
              </a:extLst>
            </p:cNvPr>
            <p:cNvSpPr/>
            <p:nvPr userDrawn="1"/>
          </p:nvSpPr>
          <p:spPr>
            <a:xfrm>
              <a:off x="2437849" y="0"/>
              <a:ext cx="457200" cy="4572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rlow" pitchFamily="2" charset="77"/>
              </a:endParaRPr>
            </a:p>
          </p:txBody>
        </p:sp>
        <p:pic>
          <p:nvPicPr>
            <p:cNvPr id="47" name="Graphic 46">
              <a:extLst>
                <a:ext uri="{FF2B5EF4-FFF2-40B4-BE49-F238E27FC236}">
                  <a16:creationId xmlns:a16="http://schemas.microsoft.com/office/drawing/2014/main" id="{FB40F296-D2D9-4841-ABC2-3C47B66FEDC1}"/>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5295" r="15295"/>
            <a:stretch/>
          </p:blipFill>
          <p:spPr>
            <a:xfrm>
              <a:off x="2590287" y="118872"/>
              <a:ext cx="152324" cy="219456"/>
            </a:xfrm>
            <a:prstGeom prst="rect">
              <a:avLst/>
            </a:prstGeom>
          </p:spPr>
        </p:pic>
      </p:grpSp>
      <p:grpSp>
        <p:nvGrpSpPr>
          <p:cNvPr id="48" name="Group 47">
            <a:extLst>
              <a:ext uri="{FF2B5EF4-FFF2-40B4-BE49-F238E27FC236}">
                <a16:creationId xmlns:a16="http://schemas.microsoft.com/office/drawing/2014/main" id="{AB70A06B-CDE1-3A45-AFDA-903B8C375F9B}"/>
              </a:ext>
            </a:extLst>
          </p:cNvPr>
          <p:cNvGrpSpPr/>
          <p:nvPr userDrawn="1"/>
        </p:nvGrpSpPr>
        <p:grpSpPr>
          <a:xfrm>
            <a:off x="1523449" y="0"/>
            <a:ext cx="457200" cy="457200"/>
            <a:chOff x="1523449" y="0"/>
            <a:chExt cx="457200" cy="457200"/>
          </a:xfrm>
        </p:grpSpPr>
        <p:sp>
          <p:nvSpPr>
            <p:cNvPr id="49" name="Rectangle 48">
              <a:extLst>
                <a:ext uri="{FF2B5EF4-FFF2-40B4-BE49-F238E27FC236}">
                  <a16:creationId xmlns:a16="http://schemas.microsoft.com/office/drawing/2014/main" id="{41F37080-FD47-6045-A1FE-D4B6179DDB2E}"/>
                </a:ext>
              </a:extLst>
            </p:cNvPr>
            <p:cNvSpPr/>
            <p:nvPr userDrawn="1"/>
          </p:nvSpPr>
          <p:spPr>
            <a:xfrm>
              <a:off x="1523449" y="0"/>
              <a:ext cx="457200" cy="4572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rlow" pitchFamily="2" charset="77"/>
              </a:endParaRPr>
            </a:p>
          </p:txBody>
        </p:sp>
        <p:pic>
          <p:nvPicPr>
            <p:cNvPr id="50" name="Graphic 54">
              <a:extLst>
                <a:ext uri="{FF2B5EF4-FFF2-40B4-BE49-F238E27FC236}">
                  <a16:creationId xmlns:a16="http://schemas.microsoft.com/office/drawing/2014/main" id="{B4A14124-7E44-F246-A926-B158BF10F04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7197" r="7197"/>
            <a:stretch/>
          </p:blipFill>
          <p:spPr>
            <a:xfrm>
              <a:off x="1658116" y="118872"/>
              <a:ext cx="187866" cy="219456"/>
            </a:xfrm>
            <a:prstGeom prst="rect">
              <a:avLst/>
            </a:prstGeom>
          </p:spPr>
        </p:pic>
      </p:grpSp>
      <p:grpSp>
        <p:nvGrpSpPr>
          <p:cNvPr id="51" name="Group 50">
            <a:extLst>
              <a:ext uri="{FF2B5EF4-FFF2-40B4-BE49-F238E27FC236}">
                <a16:creationId xmlns:a16="http://schemas.microsoft.com/office/drawing/2014/main" id="{EB1CDD57-3E5F-464B-A426-4667EB3FEB0F}"/>
              </a:ext>
            </a:extLst>
          </p:cNvPr>
          <p:cNvGrpSpPr/>
          <p:nvPr userDrawn="1"/>
        </p:nvGrpSpPr>
        <p:grpSpPr>
          <a:xfrm>
            <a:off x="1980649" y="0"/>
            <a:ext cx="457200" cy="457200"/>
            <a:chOff x="1980649" y="0"/>
            <a:chExt cx="457200" cy="457200"/>
          </a:xfrm>
        </p:grpSpPr>
        <p:sp>
          <p:nvSpPr>
            <p:cNvPr id="52" name="Rectangle 51">
              <a:extLst>
                <a:ext uri="{FF2B5EF4-FFF2-40B4-BE49-F238E27FC236}">
                  <a16:creationId xmlns:a16="http://schemas.microsoft.com/office/drawing/2014/main" id="{1A2F436A-F658-DF41-8FB3-56026216710C}"/>
                </a:ext>
              </a:extLst>
            </p:cNvPr>
            <p:cNvSpPr/>
            <p:nvPr userDrawn="1"/>
          </p:nvSpPr>
          <p:spPr>
            <a:xfrm>
              <a:off x="1980649" y="0"/>
              <a:ext cx="457200" cy="4572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rlow" pitchFamily="2" charset="77"/>
              </a:endParaRPr>
            </a:p>
          </p:txBody>
        </p:sp>
        <p:pic>
          <p:nvPicPr>
            <p:cNvPr id="53" name="Graphic 56">
              <a:extLst>
                <a:ext uri="{FF2B5EF4-FFF2-40B4-BE49-F238E27FC236}">
                  <a16:creationId xmlns:a16="http://schemas.microsoft.com/office/drawing/2014/main" id="{5F5F3F72-A093-1949-AE32-73C8B672BF5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099521" y="118872"/>
              <a:ext cx="219456" cy="219456"/>
            </a:xfrm>
            <a:prstGeom prst="rect">
              <a:avLst/>
            </a:prstGeom>
          </p:spPr>
        </p:pic>
      </p:grpSp>
      <p:grpSp>
        <p:nvGrpSpPr>
          <p:cNvPr id="54" name="Group 53">
            <a:extLst>
              <a:ext uri="{FF2B5EF4-FFF2-40B4-BE49-F238E27FC236}">
                <a16:creationId xmlns:a16="http://schemas.microsoft.com/office/drawing/2014/main" id="{20769810-11E9-C145-B4FE-8D6A2D496F61}"/>
              </a:ext>
            </a:extLst>
          </p:cNvPr>
          <p:cNvGrpSpPr/>
          <p:nvPr userDrawn="1"/>
        </p:nvGrpSpPr>
        <p:grpSpPr>
          <a:xfrm>
            <a:off x="3352249" y="0"/>
            <a:ext cx="457200" cy="457200"/>
            <a:chOff x="3352249" y="0"/>
            <a:chExt cx="457200" cy="457200"/>
          </a:xfrm>
        </p:grpSpPr>
        <p:sp>
          <p:nvSpPr>
            <p:cNvPr id="55" name="Rectangle 54">
              <a:extLst>
                <a:ext uri="{FF2B5EF4-FFF2-40B4-BE49-F238E27FC236}">
                  <a16:creationId xmlns:a16="http://schemas.microsoft.com/office/drawing/2014/main" id="{B0AF4FE7-898A-8541-BFC9-E12F898DCA7B}"/>
                </a:ext>
              </a:extLst>
            </p:cNvPr>
            <p:cNvSpPr/>
            <p:nvPr userDrawn="1"/>
          </p:nvSpPr>
          <p:spPr>
            <a:xfrm>
              <a:off x="3352249" y="0"/>
              <a:ext cx="457200" cy="4572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rlow" pitchFamily="2" charset="77"/>
              </a:endParaRPr>
            </a:p>
          </p:txBody>
        </p:sp>
        <p:pic>
          <p:nvPicPr>
            <p:cNvPr id="56" name="Graphic 44">
              <a:extLst>
                <a:ext uri="{FF2B5EF4-FFF2-40B4-BE49-F238E27FC236}">
                  <a16:creationId xmlns:a16="http://schemas.microsoft.com/office/drawing/2014/main" id="{514BC37E-9B74-864D-92B1-A0AF6F33E74B}"/>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471121" y="118872"/>
              <a:ext cx="219456" cy="219456"/>
            </a:xfrm>
            <a:prstGeom prst="rect">
              <a:avLst/>
            </a:prstGeom>
          </p:spPr>
        </p:pic>
      </p:grpSp>
      <p:grpSp>
        <p:nvGrpSpPr>
          <p:cNvPr id="57" name="Group 56">
            <a:extLst>
              <a:ext uri="{FF2B5EF4-FFF2-40B4-BE49-F238E27FC236}">
                <a16:creationId xmlns:a16="http://schemas.microsoft.com/office/drawing/2014/main" id="{8211FEE6-BAF8-BF44-B97F-97ADF76454E2}"/>
              </a:ext>
            </a:extLst>
          </p:cNvPr>
          <p:cNvGrpSpPr/>
          <p:nvPr userDrawn="1"/>
        </p:nvGrpSpPr>
        <p:grpSpPr>
          <a:xfrm>
            <a:off x="2895049" y="0"/>
            <a:ext cx="457200" cy="457200"/>
            <a:chOff x="2895049" y="0"/>
            <a:chExt cx="457200" cy="457200"/>
          </a:xfrm>
        </p:grpSpPr>
        <p:sp>
          <p:nvSpPr>
            <p:cNvPr id="58" name="Rectangle 57">
              <a:extLst>
                <a:ext uri="{FF2B5EF4-FFF2-40B4-BE49-F238E27FC236}">
                  <a16:creationId xmlns:a16="http://schemas.microsoft.com/office/drawing/2014/main" id="{1D61CB38-0CAB-DA4B-A289-8F741038F7AE}"/>
                </a:ext>
              </a:extLst>
            </p:cNvPr>
            <p:cNvSpPr/>
            <p:nvPr userDrawn="1"/>
          </p:nvSpPr>
          <p:spPr>
            <a:xfrm>
              <a:off x="2895049" y="0"/>
              <a:ext cx="457200" cy="4572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rlow" pitchFamily="2" charset="77"/>
              </a:endParaRPr>
            </a:p>
          </p:txBody>
        </p:sp>
        <p:pic>
          <p:nvPicPr>
            <p:cNvPr id="59" name="Graphic 57">
              <a:extLst>
                <a:ext uri="{FF2B5EF4-FFF2-40B4-BE49-F238E27FC236}">
                  <a16:creationId xmlns:a16="http://schemas.microsoft.com/office/drawing/2014/main" id="{B6E77A23-6096-5C43-A2AC-A1465354528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3013921" y="118872"/>
              <a:ext cx="219456" cy="219456"/>
            </a:xfrm>
            <a:prstGeom prst="rect">
              <a:avLst/>
            </a:prstGeom>
          </p:spPr>
        </p:pic>
      </p:grpSp>
      <p:grpSp>
        <p:nvGrpSpPr>
          <p:cNvPr id="95" name="Group 28"/>
          <p:cNvGrpSpPr>
            <a:grpSpLocks noChangeAspect="1"/>
          </p:cNvGrpSpPr>
          <p:nvPr userDrawn="1"/>
        </p:nvGrpSpPr>
        <p:grpSpPr bwMode="auto">
          <a:xfrm>
            <a:off x="10668000" y="76200"/>
            <a:ext cx="228600" cy="269621"/>
            <a:chOff x="-912" y="1776"/>
            <a:chExt cx="574" cy="677"/>
          </a:xfrm>
        </p:grpSpPr>
        <p:sp>
          <p:nvSpPr>
            <p:cNvPr id="96" name="Freeform 29"/>
            <p:cNvSpPr>
              <a:spLocks noEditPoints="1"/>
            </p:cNvSpPr>
            <p:nvPr/>
          </p:nvSpPr>
          <p:spPr bwMode="auto">
            <a:xfrm>
              <a:off x="-912" y="1776"/>
              <a:ext cx="484" cy="652"/>
            </a:xfrm>
            <a:custGeom>
              <a:avLst/>
              <a:gdLst>
                <a:gd name="T0" fmla="*/ 2 w 1014"/>
                <a:gd name="T1" fmla="*/ 672 h 1363"/>
                <a:gd name="T2" fmla="*/ 2 w 1014"/>
                <a:gd name="T3" fmla="*/ 180 h 1363"/>
                <a:gd name="T4" fmla="*/ 181 w 1014"/>
                <a:gd name="T5" fmla="*/ 1 h 1363"/>
                <a:gd name="T6" fmla="*/ 963 w 1014"/>
                <a:gd name="T7" fmla="*/ 2 h 1363"/>
                <a:gd name="T8" fmla="*/ 1014 w 1014"/>
                <a:gd name="T9" fmla="*/ 53 h 1363"/>
                <a:gd name="T10" fmla="*/ 1014 w 1014"/>
                <a:gd name="T11" fmla="*/ 1046 h 1363"/>
                <a:gd name="T12" fmla="*/ 959 w 1014"/>
                <a:gd name="T13" fmla="*/ 1100 h 1363"/>
                <a:gd name="T14" fmla="*/ 189 w 1014"/>
                <a:gd name="T15" fmla="*/ 1101 h 1363"/>
                <a:gd name="T16" fmla="*/ 144 w 1014"/>
                <a:gd name="T17" fmla="*/ 1107 h 1363"/>
                <a:gd name="T18" fmla="*/ 86 w 1014"/>
                <a:gd name="T19" fmla="*/ 1203 h 1363"/>
                <a:gd name="T20" fmla="*/ 170 w 1014"/>
                <a:gd name="T21" fmla="*/ 1279 h 1363"/>
                <a:gd name="T22" fmla="*/ 202 w 1014"/>
                <a:gd name="T23" fmla="*/ 1279 h 1363"/>
                <a:gd name="T24" fmla="*/ 240 w 1014"/>
                <a:gd name="T25" fmla="*/ 1317 h 1363"/>
                <a:gd name="T26" fmla="*/ 203 w 1014"/>
                <a:gd name="T27" fmla="*/ 1354 h 1363"/>
                <a:gd name="T28" fmla="*/ 2 w 1014"/>
                <a:gd name="T29" fmla="*/ 1168 h 1363"/>
                <a:gd name="T30" fmla="*/ 2 w 1014"/>
                <a:gd name="T31" fmla="*/ 672 h 1363"/>
                <a:gd name="T32" fmla="*/ 357 w 1014"/>
                <a:gd name="T33" fmla="*/ 681 h 1363"/>
                <a:gd name="T34" fmla="*/ 352 w 1014"/>
                <a:gd name="T35" fmla="*/ 658 h 1363"/>
                <a:gd name="T36" fmla="*/ 302 w 1014"/>
                <a:gd name="T37" fmla="*/ 471 h 1363"/>
                <a:gd name="T38" fmla="*/ 242 w 1014"/>
                <a:gd name="T39" fmla="*/ 424 h 1363"/>
                <a:gd name="T40" fmla="*/ 219 w 1014"/>
                <a:gd name="T41" fmla="*/ 442 h 1363"/>
                <a:gd name="T42" fmla="*/ 169 w 1014"/>
                <a:gd name="T43" fmla="*/ 633 h 1363"/>
                <a:gd name="T44" fmla="*/ 157 w 1014"/>
                <a:gd name="T45" fmla="*/ 680 h 1363"/>
                <a:gd name="T46" fmla="*/ 212 w 1014"/>
                <a:gd name="T47" fmla="*/ 678 h 1363"/>
                <a:gd name="T48" fmla="*/ 228 w 1014"/>
                <a:gd name="T49" fmla="*/ 638 h 1363"/>
                <a:gd name="T50" fmla="*/ 255 w 1014"/>
                <a:gd name="T51" fmla="*/ 638 h 1363"/>
                <a:gd name="T52" fmla="*/ 294 w 1014"/>
                <a:gd name="T53" fmla="*/ 668 h 1363"/>
                <a:gd name="T54" fmla="*/ 306 w 1014"/>
                <a:gd name="T55" fmla="*/ 681 h 1363"/>
                <a:gd name="T56" fmla="*/ 357 w 1014"/>
                <a:gd name="T57" fmla="*/ 681 h 1363"/>
                <a:gd name="T58" fmla="*/ 768 w 1014"/>
                <a:gd name="T59" fmla="*/ 479 h 1363"/>
                <a:gd name="T60" fmla="*/ 680 w 1014"/>
                <a:gd name="T61" fmla="*/ 680 h 1363"/>
                <a:gd name="T62" fmla="*/ 848 w 1014"/>
                <a:gd name="T63" fmla="*/ 680 h 1363"/>
                <a:gd name="T64" fmla="*/ 848 w 1014"/>
                <a:gd name="T65" fmla="*/ 626 h 1363"/>
                <a:gd name="T66" fmla="*/ 769 w 1014"/>
                <a:gd name="T67" fmla="*/ 626 h 1363"/>
                <a:gd name="T68" fmla="*/ 857 w 1014"/>
                <a:gd name="T69" fmla="*/ 426 h 1363"/>
                <a:gd name="T70" fmla="*/ 693 w 1014"/>
                <a:gd name="T71" fmla="*/ 426 h 1363"/>
                <a:gd name="T72" fmla="*/ 693 w 1014"/>
                <a:gd name="T73" fmla="*/ 479 h 1363"/>
                <a:gd name="T74" fmla="*/ 768 w 1014"/>
                <a:gd name="T75" fmla="*/ 479 h 1363"/>
                <a:gd name="T76" fmla="*/ 563 w 1014"/>
                <a:gd name="T77" fmla="*/ 529 h 1363"/>
                <a:gd name="T78" fmla="*/ 514 w 1014"/>
                <a:gd name="T79" fmla="*/ 529 h 1363"/>
                <a:gd name="T80" fmla="*/ 476 w 1014"/>
                <a:gd name="T81" fmla="*/ 571 h 1363"/>
                <a:gd name="T82" fmla="*/ 478 w 1014"/>
                <a:gd name="T83" fmla="*/ 576 h 1363"/>
                <a:gd name="T84" fmla="*/ 563 w 1014"/>
                <a:gd name="T85" fmla="*/ 576 h 1363"/>
                <a:gd name="T86" fmla="*/ 563 w 1014"/>
                <a:gd name="T87" fmla="*/ 529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4" h="1363">
                  <a:moveTo>
                    <a:pt x="2" y="672"/>
                  </a:moveTo>
                  <a:cubicBezTo>
                    <a:pt x="3" y="508"/>
                    <a:pt x="4" y="344"/>
                    <a:pt x="2" y="180"/>
                  </a:cubicBezTo>
                  <a:cubicBezTo>
                    <a:pt x="0" y="70"/>
                    <a:pt x="86" y="0"/>
                    <a:pt x="181" y="1"/>
                  </a:cubicBezTo>
                  <a:cubicBezTo>
                    <a:pt x="441" y="4"/>
                    <a:pt x="702" y="2"/>
                    <a:pt x="963" y="2"/>
                  </a:cubicBezTo>
                  <a:cubicBezTo>
                    <a:pt x="1003" y="2"/>
                    <a:pt x="1014" y="13"/>
                    <a:pt x="1014" y="53"/>
                  </a:cubicBezTo>
                  <a:cubicBezTo>
                    <a:pt x="1014" y="384"/>
                    <a:pt x="1014" y="715"/>
                    <a:pt x="1014" y="1046"/>
                  </a:cubicBezTo>
                  <a:cubicBezTo>
                    <a:pt x="1014" y="1090"/>
                    <a:pt x="1003" y="1100"/>
                    <a:pt x="959" y="1100"/>
                  </a:cubicBezTo>
                  <a:cubicBezTo>
                    <a:pt x="703" y="1100"/>
                    <a:pt x="446" y="1100"/>
                    <a:pt x="189" y="1101"/>
                  </a:cubicBezTo>
                  <a:cubicBezTo>
                    <a:pt x="174" y="1101"/>
                    <a:pt x="158" y="1102"/>
                    <a:pt x="144" y="1107"/>
                  </a:cubicBezTo>
                  <a:cubicBezTo>
                    <a:pt x="104" y="1120"/>
                    <a:pt x="80" y="1162"/>
                    <a:pt x="86" y="1203"/>
                  </a:cubicBezTo>
                  <a:cubicBezTo>
                    <a:pt x="93" y="1244"/>
                    <a:pt x="129" y="1277"/>
                    <a:pt x="170" y="1279"/>
                  </a:cubicBezTo>
                  <a:cubicBezTo>
                    <a:pt x="181" y="1279"/>
                    <a:pt x="192" y="1279"/>
                    <a:pt x="202" y="1279"/>
                  </a:cubicBezTo>
                  <a:cubicBezTo>
                    <a:pt x="225" y="1280"/>
                    <a:pt x="241" y="1297"/>
                    <a:pt x="240" y="1317"/>
                  </a:cubicBezTo>
                  <a:cubicBezTo>
                    <a:pt x="240" y="1337"/>
                    <a:pt x="225" y="1352"/>
                    <a:pt x="203" y="1354"/>
                  </a:cubicBezTo>
                  <a:cubicBezTo>
                    <a:pt x="89" y="1363"/>
                    <a:pt x="3" y="1283"/>
                    <a:pt x="2" y="1168"/>
                  </a:cubicBezTo>
                  <a:cubicBezTo>
                    <a:pt x="2" y="1003"/>
                    <a:pt x="2" y="838"/>
                    <a:pt x="2" y="672"/>
                  </a:cubicBezTo>
                  <a:close/>
                  <a:moveTo>
                    <a:pt x="357" y="681"/>
                  </a:moveTo>
                  <a:cubicBezTo>
                    <a:pt x="355" y="672"/>
                    <a:pt x="353" y="665"/>
                    <a:pt x="352" y="658"/>
                  </a:cubicBezTo>
                  <a:cubicBezTo>
                    <a:pt x="335" y="595"/>
                    <a:pt x="318" y="533"/>
                    <a:pt x="302" y="471"/>
                  </a:cubicBezTo>
                  <a:cubicBezTo>
                    <a:pt x="290" y="424"/>
                    <a:pt x="290" y="425"/>
                    <a:pt x="242" y="424"/>
                  </a:cubicBezTo>
                  <a:cubicBezTo>
                    <a:pt x="227" y="424"/>
                    <a:pt x="222" y="429"/>
                    <a:pt x="219" y="442"/>
                  </a:cubicBezTo>
                  <a:cubicBezTo>
                    <a:pt x="203" y="506"/>
                    <a:pt x="186" y="570"/>
                    <a:pt x="169" y="633"/>
                  </a:cubicBezTo>
                  <a:cubicBezTo>
                    <a:pt x="165" y="648"/>
                    <a:pt x="161" y="664"/>
                    <a:pt x="157" y="680"/>
                  </a:cubicBezTo>
                  <a:cubicBezTo>
                    <a:pt x="177" y="680"/>
                    <a:pt x="197" y="685"/>
                    <a:pt x="212" y="678"/>
                  </a:cubicBezTo>
                  <a:cubicBezTo>
                    <a:pt x="221" y="675"/>
                    <a:pt x="223" y="653"/>
                    <a:pt x="228" y="638"/>
                  </a:cubicBezTo>
                  <a:cubicBezTo>
                    <a:pt x="237" y="638"/>
                    <a:pt x="246" y="638"/>
                    <a:pt x="255" y="638"/>
                  </a:cubicBezTo>
                  <a:cubicBezTo>
                    <a:pt x="286" y="638"/>
                    <a:pt x="286" y="638"/>
                    <a:pt x="294" y="668"/>
                  </a:cubicBezTo>
                  <a:cubicBezTo>
                    <a:pt x="296" y="673"/>
                    <a:pt x="301" y="680"/>
                    <a:pt x="306" y="681"/>
                  </a:cubicBezTo>
                  <a:cubicBezTo>
                    <a:pt x="322" y="682"/>
                    <a:pt x="338" y="681"/>
                    <a:pt x="357" y="681"/>
                  </a:cubicBezTo>
                  <a:close/>
                  <a:moveTo>
                    <a:pt x="768" y="479"/>
                  </a:moveTo>
                  <a:cubicBezTo>
                    <a:pt x="738" y="548"/>
                    <a:pt x="709" y="613"/>
                    <a:pt x="680" y="680"/>
                  </a:cubicBezTo>
                  <a:cubicBezTo>
                    <a:pt x="739" y="680"/>
                    <a:pt x="794" y="680"/>
                    <a:pt x="848" y="680"/>
                  </a:cubicBezTo>
                  <a:cubicBezTo>
                    <a:pt x="848" y="661"/>
                    <a:pt x="848" y="644"/>
                    <a:pt x="848" y="626"/>
                  </a:cubicBezTo>
                  <a:cubicBezTo>
                    <a:pt x="822" y="626"/>
                    <a:pt x="797" y="626"/>
                    <a:pt x="769" y="626"/>
                  </a:cubicBezTo>
                  <a:cubicBezTo>
                    <a:pt x="799" y="558"/>
                    <a:pt x="827" y="493"/>
                    <a:pt x="857" y="426"/>
                  </a:cubicBezTo>
                  <a:cubicBezTo>
                    <a:pt x="800" y="426"/>
                    <a:pt x="747" y="426"/>
                    <a:pt x="693" y="426"/>
                  </a:cubicBezTo>
                  <a:cubicBezTo>
                    <a:pt x="693" y="444"/>
                    <a:pt x="693" y="460"/>
                    <a:pt x="693" y="479"/>
                  </a:cubicBezTo>
                  <a:cubicBezTo>
                    <a:pt x="717" y="479"/>
                    <a:pt x="740" y="479"/>
                    <a:pt x="768" y="479"/>
                  </a:cubicBezTo>
                  <a:close/>
                  <a:moveTo>
                    <a:pt x="563" y="529"/>
                  </a:moveTo>
                  <a:cubicBezTo>
                    <a:pt x="546" y="529"/>
                    <a:pt x="530" y="529"/>
                    <a:pt x="514" y="529"/>
                  </a:cubicBezTo>
                  <a:cubicBezTo>
                    <a:pt x="472" y="529"/>
                    <a:pt x="472" y="529"/>
                    <a:pt x="476" y="571"/>
                  </a:cubicBezTo>
                  <a:cubicBezTo>
                    <a:pt x="476" y="573"/>
                    <a:pt x="477" y="574"/>
                    <a:pt x="478" y="576"/>
                  </a:cubicBezTo>
                  <a:cubicBezTo>
                    <a:pt x="506" y="576"/>
                    <a:pt x="534" y="576"/>
                    <a:pt x="563" y="576"/>
                  </a:cubicBezTo>
                  <a:cubicBezTo>
                    <a:pt x="563" y="560"/>
                    <a:pt x="563" y="545"/>
                    <a:pt x="563" y="5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97" name="Freeform 30"/>
            <p:cNvSpPr>
              <a:spLocks/>
            </p:cNvSpPr>
            <p:nvPr/>
          </p:nvSpPr>
          <p:spPr bwMode="auto">
            <a:xfrm>
              <a:off x="-677" y="2215"/>
              <a:ext cx="339" cy="208"/>
            </a:xfrm>
            <a:custGeom>
              <a:avLst/>
              <a:gdLst>
                <a:gd name="T0" fmla="*/ 625 w 709"/>
                <a:gd name="T1" fmla="*/ 360 h 436"/>
                <a:gd name="T2" fmla="*/ 625 w 709"/>
                <a:gd name="T3" fmla="*/ 88 h 436"/>
                <a:gd name="T4" fmla="*/ 625 w 709"/>
                <a:gd name="T5" fmla="*/ 46 h 436"/>
                <a:gd name="T6" fmla="*/ 666 w 709"/>
                <a:gd name="T7" fmla="*/ 1 h 436"/>
                <a:gd name="T8" fmla="*/ 708 w 709"/>
                <a:gd name="T9" fmla="*/ 46 h 436"/>
                <a:gd name="T10" fmla="*/ 708 w 709"/>
                <a:gd name="T11" fmla="*/ 190 h 436"/>
                <a:gd name="T12" fmla="*/ 708 w 709"/>
                <a:gd name="T13" fmla="*/ 388 h 436"/>
                <a:gd name="T14" fmla="*/ 662 w 709"/>
                <a:gd name="T15" fmla="*/ 436 h 436"/>
                <a:gd name="T16" fmla="*/ 48 w 709"/>
                <a:gd name="T17" fmla="*/ 436 h 436"/>
                <a:gd name="T18" fmla="*/ 1 w 709"/>
                <a:gd name="T19" fmla="*/ 401 h 436"/>
                <a:gd name="T20" fmla="*/ 31 w 709"/>
                <a:gd name="T21" fmla="*/ 362 h 436"/>
                <a:gd name="T22" fmla="*/ 55 w 709"/>
                <a:gd name="T23" fmla="*/ 361 h 436"/>
                <a:gd name="T24" fmla="*/ 603 w 709"/>
                <a:gd name="T25" fmla="*/ 361 h 436"/>
                <a:gd name="T26" fmla="*/ 625 w 709"/>
                <a:gd name="T27" fmla="*/ 36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9" h="436">
                  <a:moveTo>
                    <a:pt x="625" y="360"/>
                  </a:moveTo>
                  <a:cubicBezTo>
                    <a:pt x="625" y="267"/>
                    <a:pt x="625" y="177"/>
                    <a:pt x="625" y="88"/>
                  </a:cubicBezTo>
                  <a:cubicBezTo>
                    <a:pt x="625" y="74"/>
                    <a:pt x="625" y="59"/>
                    <a:pt x="625" y="46"/>
                  </a:cubicBezTo>
                  <a:cubicBezTo>
                    <a:pt x="626" y="19"/>
                    <a:pt x="643" y="1"/>
                    <a:pt x="666" y="1"/>
                  </a:cubicBezTo>
                  <a:cubicBezTo>
                    <a:pt x="691" y="0"/>
                    <a:pt x="708" y="19"/>
                    <a:pt x="708" y="46"/>
                  </a:cubicBezTo>
                  <a:cubicBezTo>
                    <a:pt x="709" y="94"/>
                    <a:pt x="708" y="142"/>
                    <a:pt x="708" y="190"/>
                  </a:cubicBezTo>
                  <a:cubicBezTo>
                    <a:pt x="708" y="256"/>
                    <a:pt x="708" y="322"/>
                    <a:pt x="708" y="388"/>
                  </a:cubicBezTo>
                  <a:cubicBezTo>
                    <a:pt x="708" y="424"/>
                    <a:pt x="697" y="436"/>
                    <a:pt x="662" y="436"/>
                  </a:cubicBezTo>
                  <a:cubicBezTo>
                    <a:pt x="457" y="436"/>
                    <a:pt x="253" y="436"/>
                    <a:pt x="48" y="436"/>
                  </a:cubicBezTo>
                  <a:cubicBezTo>
                    <a:pt x="19" y="436"/>
                    <a:pt x="3" y="424"/>
                    <a:pt x="1" y="401"/>
                  </a:cubicBezTo>
                  <a:cubicBezTo>
                    <a:pt x="0" y="382"/>
                    <a:pt x="12" y="366"/>
                    <a:pt x="31" y="362"/>
                  </a:cubicBezTo>
                  <a:cubicBezTo>
                    <a:pt x="39" y="361"/>
                    <a:pt x="47" y="361"/>
                    <a:pt x="55" y="361"/>
                  </a:cubicBezTo>
                  <a:cubicBezTo>
                    <a:pt x="238" y="361"/>
                    <a:pt x="420" y="361"/>
                    <a:pt x="603" y="361"/>
                  </a:cubicBezTo>
                  <a:cubicBezTo>
                    <a:pt x="610" y="361"/>
                    <a:pt x="616" y="360"/>
                    <a:pt x="625" y="3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98" name="Freeform 31"/>
            <p:cNvSpPr>
              <a:spLocks/>
            </p:cNvSpPr>
            <p:nvPr/>
          </p:nvSpPr>
          <p:spPr bwMode="auto">
            <a:xfrm>
              <a:off x="-780" y="2325"/>
              <a:ext cx="86" cy="128"/>
            </a:xfrm>
            <a:custGeom>
              <a:avLst/>
              <a:gdLst>
                <a:gd name="T0" fmla="*/ 89 w 179"/>
                <a:gd name="T1" fmla="*/ 211 h 267"/>
                <a:gd name="T2" fmla="*/ 25 w 179"/>
                <a:gd name="T3" fmla="*/ 260 h 267"/>
                <a:gd name="T4" fmla="*/ 8 w 179"/>
                <a:gd name="T5" fmla="*/ 265 h 267"/>
                <a:gd name="T6" fmla="*/ 0 w 179"/>
                <a:gd name="T7" fmla="*/ 247 h 267"/>
                <a:gd name="T8" fmla="*/ 0 w 179"/>
                <a:gd name="T9" fmla="*/ 29 h 267"/>
                <a:gd name="T10" fmla="*/ 29 w 179"/>
                <a:gd name="T11" fmla="*/ 0 h 267"/>
                <a:gd name="T12" fmla="*/ 148 w 179"/>
                <a:gd name="T13" fmla="*/ 0 h 267"/>
                <a:gd name="T14" fmla="*/ 178 w 179"/>
                <a:gd name="T15" fmla="*/ 30 h 267"/>
                <a:gd name="T16" fmla="*/ 178 w 179"/>
                <a:gd name="T17" fmla="*/ 248 h 267"/>
                <a:gd name="T18" fmla="*/ 171 w 179"/>
                <a:gd name="T19" fmla="*/ 265 h 267"/>
                <a:gd name="T20" fmla="*/ 154 w 179"/>
                <a:gd name="T21" fmla="*/ 260 h 267"/>
                <a:gd name="T22" fmla="*/ 89 w 179"/>
                <a:gd name="T23" fmla="*/ 21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267">
                  <a:moveTo>
                    <a:pt x="89" y="211"/>
                  </a:moveTo>
                  <a:cubicBezTo>
                    <a:pt x="66" y="228"/>
                    <a:pt x="46" y="244"/>
                    <a:pt x="25" y="260"/>
                  </a:cubicBezTo>
                  <a:cubicBezTo>
                    <a:pt x="20" y="263"/>
                    <a:pt x="10" y="267"/>
                    <a:pt x="8" y="265"/>
                  </a:cubicBezTo>
                  <a:cubicBezTo>
                    <a:pt x="3" y="261"/>
                    <a:pt x="0" y="253"/>
                    <a:pt x="0" y="247"/>
                  </a:cubicBezTo>
                  <a:cubicBezTo>
                    <a:pt x="0" y="174"/>
                    <a:pt x="0" y="102"/>
                    <a:pt x="0" y="29"/>
                  </a:cubicBezTo>
                  <a:cubicBezTo>
                    <a:pt x="0" y="7"/>
                    <a:pt x="7" y="0"/>
                    <a:pt x="29" y="0"/>
                  </a:cubicBezTo>
                  <a:cubicBezTo>
                    <a:pt x="69" y="0"/>
                    <a:pt x="108" y="0"/>
                    <a:pt x="148" y="0"/>
                  </a:cubicBezTo>
                  <a:cubicBezTo>
                    <a:pt x="172" y="0"/>
                    <a:pt x="178" y="6"/>
                    <a:pt x="178" y="30"/>
                  </a:cubicBezTo>
                  <a:cubicBezTo>
                    <a:pt x="179" y="103"/>
                    <a:pt x="179" y="175"/>
                    <a:pt x="178" y="248"/>
                  </a:cubicBezTo>
                  <a:cubicBezTo>
                    <a:pt x="178" y="254"/>
                    <a:pt x="176" y="262"/>
                    <a:pt x="171" y="265"/>
                  </a:cubicBezTo>
                  <a:cubicBezTo>
                    <a:pt x="167" y="267"/>
                    <a:pt x="159" y="263"/>
                    <a:pt x="154" y="260"/>
                  </a:cubicBezTo>
                  <a:cubicBezTo>
                    <a:pt x="132" y="244"/>
                    <a:pt x="111" y="228"/>
                    <a:pt x="89" y="2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99" name="Freeform 32"/>
            <p:cNvSpPr>
              <a:spLocks/>
            </p:cNvSpPr>
            <p:nvPr/>
          </p:nvSpPr>
          <p:spPr bwMode="auto">
            <a:xfrm>
              <a:off x="-379" y="1776"/>
              <a:ext cx="41" cy="124"/>
            </a:xfrm>
            <a:custGeom>
              <a:avLst/>
              <a:gdLst>
                <a:gd name="T0" fmla="*/ 83 w 84"/>
                <a:gd name="T1" fmla="*/ 130 h 259"/>
                <a:gd name="T2" fmla="*/ 83 w 84"/>
                <a:gd name="T3" fmla="*/ 214 h 259"/>
                <a:gd name="T4" fmla="*/ 41 w 84"/>
                <a:gd name="T5" fmla="*/ 259 h 259"/>
                <a:gd name="T6" fmla="*/ 0 w 84"/>
                <a:gd name="T7" fmla="*/ 214 h 259"/>
                <a:gd name="T8" fmla="*/ 0 w 84"/>
                <a:gd name="T9" fmla="*/ 46 h 259"/>
                <a:gd name="T10" fmla="*/ 41 w 84"/>
                <a:gd name="T11" fmla="*/ 1 h 259"/>
                <a:gd name="T12" fmla="*/ 83 w 84"/>
                <a:gd name="T13" fmla="*/ 46 h 259"/>
                <a:gd name="T14" fmla="*/ 83 w 84"/>
                <a:gd name="T15" fmla="*/ 130 h 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259">
                  <a:moveTo>
                    <a:pt x="83" y="130"/>
                  </a:moveTo>
                  <a:cubicBezTo>
                    <a:pt x="83" y="158"/>
                    <a:pt x="84" y="186"/>
                    <a:pt x="83" y="214"/>
                  </a:cubicBezTo>
                  <a:cubicBezTo>
                    <a:pt x="83" y="242"/>
                    <a:pt x="66" y="259"/>
                    <a:pt x="41" y="259"/>
                  </a:cubicBezTo>
                  <a:cubicBezTo>
                    <a:pt x="17" y="258"/>
                    <a:pt x="0" y="241"/>
                    <a:pt x="0" y="214"/>
                  </a:cubicBezTo>
                  <a:cubicBezTo>
                    <a:pt x="0" y="158"/>
                    <a:pt x="0" y="102"/>
                    <a:pt x="0" y="46"/>
                  </a:cubicBezTo>
                  <a:cubicBezTo>
                    <a:pt x="0" y="19"/>
                    <a:pt x="17" y="1"/>
                    <a:pt x="41" y="1"/>
                  </a:cubicBezTo>
                  <a:cubicBezTo>
                    <a:pt x="66" y="0"/>
                    <a:pt x="83" y="18"/>
                    <a:pt x="83" y="46"/>
                  </a:cubicBezTo>
                  <a:cubicBezTo>
                    <a:pt x="84" y="74"/>
                    <a:pt x="83" y="102"/>
                    <a:pt x="83" y="1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100" name="Freeform 33"/>
            <p:cNvSpPr>
              <a:spLocks/>
            </p:cNvSpPr>
            <p:nvPr/>
          </p:nvSpPr>
          <p:spPr bwMode="auto">
            <a:xfrm>
              <a:off x="-799" y="2009"/>
              <a:ext cx="18" cy="49"/>
            </a:xfrm>
            <a:custGeom>
              <a:avLst/>
              <a:gdLst>
                <a:gd name="T0" fmla="*/ 0 w 37"/>
                <a:gd name="T1" fmla="*/ 103 h 103"/>
                <a:gd name="T2" fmla="*/ 37 w 37"/>
                <a:gd name="T3" fmla="*/ 103 h 103"/>
                <a:gd name="T4" fmla="*/ 18 w 37"/>
                <a:gd name="T5" fmla="*/ 0 h 103"/>
                <a:gd name="T6" fmla="*/ 0 w 37"/>
                <a:gd name="T7" fmla="*/ 103 h 103"/>
              </a:gdLst>
              <a:ahLst/>
              <a:cxnLst>
                <a:cxn ang="0">
                  <a:pos x="T0" y="T1"/>
                </a:cxn>
                <a:cxn ang="0">
                  <a:pos x="T2" y="T3"/>
                </a:cxn>
                <a:cxn ang="0">
                  <a:pos x="T4" y="T5"/>
                </a:cxn>
                <a:cxn ang="0">
                  <a:pos x="T6" y="T7"/>
                </a:cxn>
              </a:cxnLst>
              <a:rect l="0" t="0" r="r" b="b"/>
              <a:pathLst>
                <a:path w="37" h="103">
                  <a:moveTo>
                    <a:pt x="0" y="103"/>
                  </a:moveTo>
                  <a:cubicBezTo>
                    <a:pt x="13" y="103"/>
                    <a:pt x="24" y="103"/>
                    <a:pt x="37" y="103"/>
                  </a:cubicBezTo>
                  <a:cubicBezTo>
                    <a:pt x="31" y="69"/>
                    <a:pt x="25" y="37"/>
                    <a:pt x="18" y="0"/>
                  </a:cubicBezTo>
                  <a:cubicBezTo>
                    <a:pt x="11" y="37"/>
                    <a:pt x="6" y="69"/>
                    <a:pt x="0"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101" name="Freeform 34"/>
            <p:cNvSpPr>
              <a:spLocks/>
            </p:cNvSpPr>
            <p:nvPr/>
          </p:nvSpPr>
          <p:spPr bwMode="auto">
            <a:xfrm>
              <a:off x="-799" y="2009"/>
              <a:ext cx="18" cy="49"/>
            </a:xfrm>
            <a:custGeom>
              <a:avLst/>
              <a:gdLst>
                <a:gd name="T0" fmla="*/ 0 w 37"/>
                <a:gd name="T1" fmla="*/ 103 h 103"/>
                <a:gd name="T2" fmla="*/ 18 w 37"/>
                <a:gd name="T3" fmla="*/ 0 h 103"/>
                <a:gd name="T4" fmla="*/ 37 w 37"/>
                <a:gd name="T5" fmla="*/ 103 h 103"/>
                <a:gd name="T6" fmla="*/ 0 w 37"/>
                <a:gd name="T7" fmla="*/ 103 h 103"/>
              </a:gdLst>
              <a:ahLst/>
              <a:cxnLst>
                <a:cxn ang="0">
                  <a:pos x="T0" y="T1"/>
                </a:cxn>
                <a:cxn ang="0">
                  <a:pos x="T2" y="T3"/>
                </a:cxn>
                <a:cxn ang="0">
                  <a:pos x="T4" y="T5"/>
                </a:cxn>
                <a:cxn ang="0">
                  <a:pos x="T6" y="T7"/>
                </a:cxn>
              </a:cxnLst>
              <a:rect l="0" t="0" r="r" b="b"/>
              <a:pathLst>
                <a:path w="37" h="103">
                  <a:moveTo>
                    <a:pt x="0" y="103"/>
                  </a:moveTo>
                  <a:cubicBezTo>
                    <a:pt x="6" y="69"/>
                    <a:pt x="11" y="37"/>
                    <a:pt x="18" y="0"/>
                  </a:cubicBezTo>
                  <a:cubicBezTo>
                    <a:pt x="25" y="37"/>
                    <a:pt x="31" y="69"/>
                    <a:pt x="37" y="103"/>
                  </a:cubicBezTo>
                  <a:cubicBezTo>
                    <a:pt x="24" y="103"/>
                    <a:pt x="13" y="103"/>
                    <a:pt x="0"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grpSp>
      <p:sp>
        <p:nvSpPr>
          <p:cNvPr id="107" name="Rectangle 106">
            <a:extLst>
              <a:ext uri="{FF2B5EF4-FFF2-40B4-BE49-F238E27FC236}">
                <a16:creationId xmlns:a16="http://schemas.microsoft.com/office/drawing/2014/main" id="{B0AF4FE7-898A-8541-BFC9-E12F898DCA7B}"/>
              </a:ext>
            </a:extLst>
          </p:cNvPr>
          <p:cNvSpPr/>
          <p:nvPr userDrawn="1"/>
        </p:nvSpPr>
        <p:spPr>
          <a:xfrm>
            <a:off x="11049000" y="0"/>
            <a:ext cx="457200" cy="4572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rlow" pitchFamily="2" charset="77"/>
            </a:endParaRPr>
          </a:p>
        </p:txBody>
      </p:sp>
      <p:grpSp>
        <p:nvGrpSpPr>
          <p:cNvPr id="109" name="Group 37"/>
          <p:cNvGrpSpPr>
            <a:grpSpLocks noChangeAspect="1"/>
          </p:cNvGrpSpPr>
          <p:nvPr userDrawn="1"/>
        </p:nvGrpSpPr>
        <p:grpSpPr bwMode="auto">
          <a:xfrm>
            <a:off x="11125200" y="152400"/>
            <a:ext cx="303958" cy="152400"/>
            <a:chOff x="-1682" y="2158"/>
            <a:chExt cx="2168" cy="1087"/>
          </a:xfrm>
          <a:solidFill>
            <a:schemeClr val="bg1"/>
          </a:solidFill>
        </p:grpSpPr>
        <p:sp>
          <p:nvSpPr>
            <p:cNvPr id="110" name="Freeform 38"/>
            <p:cNvSpPr>
              <a:spLocks noEditPoints="1"/>
            </p:cNvSpPr>
            <p:nvPr/>
          </p:nvSpPr>
          <p:spPr bwMode="auto">
            <a:xfrm>
              <a:off x="-761" y="2158"/>
              <a:ext cx="674" cy="1087"/>
            </a:xfrm>
            <a:custGeom>
              <a:avLst/>
              <a:gdLst>
                <a:gd name="T0" fmla="*/ 1 w 336"/>
                <a:gd name="T1" fmla="*/ 0 h 540"/>
                <a:gd name="T2" fmla="*/ 8 w 336"/>
                <a:gd name="T3" fmla="*/ 0 h 540"/>
                <a:gd name="T4" fmla="*/ 107 w 336"/>
                <a:gd name="T5" fmla="*/ 0 h 540"/>
                <a:gd name="T6" fmla="*/ 269 w 336"/>
                <a:gd name="T7" fmla="*/ 137 h 540"/>
                <a:gd name="T8" fmla="*/ 254 w 336"/>
                <a:gd name="T9" fmla="*/ 235 h 540"/>
                <a:gd name="T10" fmla="*/ 251 w 336"/>
                <a:gd name="T11" fmla="*/ 241 h 540"/>
                <a:gd name="T12" fmla="*/ 273 w 336"/>
                <a:gd name="T13" fmla="*/ 259 h 540"/>
                <a:gd name="T14" fmla="*/ 318 w 336"/>
                <a:gd name="T15" fmla="*/ 422 h 540"/>
                <a:gd name="T16" fmla="*/ 193 w 336"/>
                <a:gd name="T17" fmla="*/ 537 h 540"/>
                <a:gd name="T18" fmla="*/ 162 w 336"/>
                <a:gd name="T19" fmla="*/ 540 h 540"/>
                <a:gd name="T20" fmla="*/ 8 w 336"/>
                <a:gd name="T21" fmla="*/ 540 h 540"/>
                <a:gd name="T22" fmla="*/ 0 w 336"/>
                <a:gd name="T23" fmla="*/ 532 h 540"/>
                <a:gd name="T24" fmla="*/ 0 w 336"/>
                <a:gd name="T25" fmla="*/ 7 h 540"/>
                <a:gd name="T26" fmla="*/ 1 w 336"/>
                <a:gd name="T27" fmla="*/ 0 h 540"/>
                <a:gd name="T28" fmla="*/ 109 w 336"/>
                <a:gd name="T29" fmla="*/ 432 h 540"/>
                <a:gd name="T30" fmla="*/ 168 w 336"/>
                <a:gd name="T31" fmla="*/ 431 h 540"/>
                <a:gd name="T32" fmla="*/ 214 w 336"/>
                <a:gd name="T33" fmla="*/ 395 h 540"/>
                <a:gd name="T34" fmla="*/ 164 w 336"/>
                <a:gd name="T35" fmla="*/ 324 h 540"/>
                <a:gd name="T36" fmla="*/ 116 w 336"/>
                <a:gd name="T37" fmla="*/ 324 h 540"/>
                <a:gd name="T38" fmla="*/ 108 w 336"/>
                <a:gd name="T39" fmla="*/ 331 h 540"/>
                <a:gd name="T40" fmla="*/ 108 w 336"/>
                <a:gd name="T41" fmla="*/ 425 h 540"/>
                <a:gd name="T42" fmla="*/ 109 w 336"/>
                <a:gd name="T43" fmla="*/ 432 h 540"/>
                <a:gd name="T44" fmla="*/ 109 w 336"/>
                <a:gd name="T45" fmla="*/ 216 h 540"/>
                <a:gd name="T46" fmla="*/ 155 w 336"/>
                <a:gd name="T47" fmla="*/ 189 h 540"/>
                <a:gd name="T48" fmla="*/ 152 w 336"/>
                <a:gd name="T49" fmla="*/ 130 h 540"/>
                <a:gd name="T50" fmla="*/ 109 w 336"/>
                <a:gd name="T51" fmla="*/ 108 h 540"/>
                <a:gd name="T52" fmla="*/ 109 w 336"/>
                <a:gd name="T53" fmla="*/ 21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6" h="540">
                  <a:moveTo>
                    <a:pt x="1" y="0"/>
                  </a:moveTo>
                  <a:cubicBezTo>
                    <a:pt x="4" y="0"/>
                    <a:pt x="6" y="0"/>
                    <a:pt x="8" y="0"/>
                  </a:cubicBezTo>
                  <a:cubicBezTo>
                    <a:pt x="41" y="0"/>
                    <a:pt x="74" y="0"/>
                    <a:pt x="107" y="0"/>
                  </a:cubicBezTo>
                  <a:cubicBezTo>
                    <a:pt x="189" y="0"/>
                    <a:pt x="255" y="56"/>
                    <a:pt x="269" y="137"/>
                  </a:cubicBezTo>
                  <a:cubicBezTo>
                    <a:pt x="275" y="171"/>
                    <a:pt x="269" y="204"/>
                    <a:pt x="254" y="235"/>
                  </a:cubicBezTo>
                  <a:cubicBezTo>
                    <a:pt x="253" y="237"/>
                    <a:pt x="252" y="239"/>
                    <a:pt x="251" y="241"/>
                  </a:cubicBezTo>
                  <a:cubicBezTo>
                    <a:pt x="258" y="247"/>
                    <a:pt x="266" y="253"/>
                    <a:pt x="273" y="259"/>
                  </a:cubicBezTo>
                  <a:cubicBezTo>
                    <a:pt x="320" y="305"/>
                    <a:pt x="336" y="360"/>
                    <a:pt x="318" y="422"/>
                  </a:cubicBezTo>
                  <a:cubicBezTo>
                    <a:pt x="300" y="485"/>
                    <a:pt x="257" y="523"/>
                    <a:pt x="193" y="537"/>
                  </a:cubicBezTo>
                  <a:cubicBezTo>
                    <a:pt x="183" y="539"/>
                    <a:pt x="173" y="540"/>
                    <a:pt x="162" y="540"/>
                  </a:cubicBezTo>
                  <a:cubicBezTo>
                    <a:pt x="111" y="540"/>
                    <a:pt x="60" y="540"/>
                    <a:pt x="8" y="540"/>
                  </a:cubicBezTo>
                  <a:cubicBezTo>
                    <a:pt x="2" y="540"/>
                    <a:pt x="0" y="539"/>
                    <a:pt x="0" y="532"/>
                  </a:cubicBezTo>
                  <a:cubicBezTo>
                    <a:pt x="0" y="357"/>
                    <a:pt x="0" y="182"/>
                    <a:pt x="0" y="7"/>
                  </a:cubicBezTo>
                  <a:cubicBezTo>
                    <a:pt x="0" y="5"/>
                    <a:pt x="0" y="3"/>
                    <a:pt x="1" y="0"/>
                  </a:cubicBezTo>
                  <a:close/>
                  <a:moveTo>
                    <a:pt x="109" y="432"/>
                  </a:moveTo>
                  <a:cubicBezTo>
                    <a:pt x="129" y="432"/>
                    <a:pt x="148" y="433"/>
                    <a:pt x="168" y="431"/>
                  </a:cubicBezTo>
                  <a:cubicBezTo>
                    <a:pt x="190" y="430"/>
                    <a:pt x="206" y="417"/>
                    <a:pt x="214" y="395"/>
                  </a:cubicBezTo>
                  <a:cubicBezTo>
                    <a:pt x="226" y="361"/>
                    <a:pt x="201" y="326"/>
                    <a:pt x="164" y="324"/>
                  </a:cubicBezTo>
                  <a:cubicBezTo>
                    <a:pt x="148" y="323"/>
                    <a:pt x="132" y="324"/>
                    <a:pt x="116" y="324"/>
                  </a:cubicBezTo>
                  <a:cubicBezTo>
                    <a:pt x="110" y="324"/>
                    <a:pt x="108" y="326"/>
                    <a:pt x="108" y="331"/>
                  </a:cubicBezTo>
                  <a:cubicBezTo>
                    <a:pt x="109" y="362"/>
                    <a:pt x="108" y="393"/>
                    <a:pt x="108" y="425"/>
                  </a:cubicBezTo>
                  <a:cubicBezTo>
                    <a:pt x="108" y="427"/>
                    <a:pt x="109" y="429"/>
                    <a:pt x="109" y="432"/>
                  </a:cubicBezTo>
                  <a:close/>
                  <a:moveTo>
                    <a:pt x="109" y="216"/>
                  </a:moveTo>
                  <a:cubicBezTo>
                    <a:pt x="130" y="215"/>
                    <a:pt x="145" y="206"/>
                    <a:pt x="155" y="189"/>
                  </a:cubicBezTo>
                  <a:cubicBezTo>
                    <a:pt x="167" y="169"/>
                    <a:pt x="165" y="149"/>
                    <a:pt x="152" y="130"/>
                  </a:cubicBezTo>
                  <a:cubicBezTo>
                    <a:pt x="142" y="116"/>
                    <a:pt x="127" y="109"/>
                    <a:pt x="109" y="108"/>
                  </a:cubicBezTo>
                  <a:cubicBezTo>
                    <a:pt x="109" y="144"/>
                    <a:pt x="109" y="179"/>
                    <a:pt x="109" y="2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111" name="Freeform 39"/>
            <p:cNvSpPr>
              <a:spLocks noEditPoints="1"/>
            </p:cNvSpPr>
            <p:nvPr/>
          </p:nvSpPr>
          <p:spPr bwMode="auto">
            <a:xfrm>
              <a:off x="-1682" y="2162"/>
              <a:ext cx="871" cy="1083"/>
            </a:xfrm>
            <a:custGeom>
              <a:avLst/>
              <a:gdLst>
                <a:gd name="T0" fmla="*/ 215 w 434"/>
                <a:gd name="T1" fmla="*/ 0 h 538"/>
                <a:gd name="T2" fmla="*/ 434 w 434"/>
                <a:gd name="T3" fmla="*/ 537 h 538"/>
                <a:gd name="T4" fmla="*/ 425 w 434"/>
                <a:gd name="T5" fmla="*/ 538 h 538"/>
                <a:gd name="T6" fmla="*/ 330 w 434"/>
                <a:gd name="T7" fmla="*/ 538 h 538"/>
                <a:gd name="T8" fmla="*/ 322 w 434"/>
                <a:gd name="T9" fmla="*/ 532 h 538"/>
                <a:gd name="T10" fmla="*/ 306 w 434"/>
                <a:gd name="T11" fmla="*/ 490 h 538"/>
                <a:gd name="T12" fmla="*/ 296 w 434"/>
                <a:gd name="T13" fmla="*/ 484 h 538"/>
                <a:gd name="T14" fmla="*/ 134 w 434"/>
                <a:gd name="T15" fmla="*/ 484 h 538"/>
                <a:gd name="T16" fmla="*/ 127 w 434"/>
                <a:gd name="T17" fmla="*/ 489 h 538"/>
                <a:gd name="T18" fmla="*/ 109 w 434"/>
                <a:gd name="T19" fmla="*/ 533 h 538"/>
                <a:gd name="T20" fmla="*/ 103 w 434"/>
                <a:gd name="T21" fmla="*/ 538 h 538"/>
                <a:gd name="T22" fmla="*/ 3 w 434"/>
                <a:gd name="T23" fmla="*/ 538 h 538"/>
                <a:gd name="T24" fmla="*/ 0 w 434"/>
                <a:gd name="T25" fmla="*/ 537 h 538"/>
                <a:gd name="T26" fmla="*/ 215 w 434"/>
                <a:gd name="T27" fmla="*/ 0 h 538"/>
                <a:gd name="T28" fmla="*/ 216 w 434"/>
                <a:gd name="T29" fmla="*/ 260 h 538"/>
                <a:gd name="T30" fmla="*/ 171 w 434"/>
                <a:gd name="T31" fmla="*/ 376 h 538"/>
                <a:gd name="T32" fmla="*/ 261 w 434"/>
                <a:gd name="T33" fmla="*/ 376 h 538"/>
                <a:gd name="T34" fmla="*/ 216 w 434"/>
                <a:gd name="T35" fmla="*/ 26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4" h="538">
                  <a:moveTo>
                    <a:pt x="215" y="0"/>
                  </a:moveTo>
                  <a:cubicBezTo>
                    <a:pt x="288" y="179"/>
                    <a:pt x="360" y="357"/>
                    <a:pt x="434" y="537"/>
                  </a:cubicBezTo>
                  <a:cubicBezTo>
                    <a:pt x="429" y="538"/>
                    <a:pt x="427" y="538"/>
                    <a:pt x="425" y="538"/>
                  </a:cubicBezTo>
                  <a:cubicBezTo>
                    <a:pt x="394" y="538"/>
                    <a:pt x="362" y="538"/>
                    <a:pt x="330" y="538"/>
                  </a:cubicBezTo>
                  <a:cubicBezTo>
                    <a:pt x="326" y="538"/>
                    <a:pt x="323" y="537"/>
                    <a:pt x="322" y="532"/>
                  </a:cubicBezTo>
                  <a:cubicBezTo>
                    <a:pt x="317" y="518"/>
                    <a:pt x="311" y="504"/>
                    <a:pt x="306" y="490"/>
                  </a:cubicBezTo>
                  <a:cubicBezTo>
                    <a:pt x="304" y="486"/>
                    <a:pt x="302" y="484"/>
                    <a:pt x="296" y="484"/>
                  </a:cubicBezTo>
                  <a:cubicBezTo>
                    <a:pt x="242" y="484"/>
                    <a:pt x="188" y="484"/>
                    <a:pt x="134" y="484"/>
                  </a:cubicBezTo>
                  <a:cubicBezTo>
                    <a:pt x="130" y="484"/>
                    <a:pt x="128" y="485"/>
                    <a:pt x="127" y="489"/>
                  </a:cubicBezTo>
                  <a:cubicBezTo>
                    <a:pt x="121" y="504"/>
                    <a:pt x="115" y="519"/>
                    <a:pt x="109" y="533"/>
                  </a:cubicBezTo>
                  <a:cubicBezTo>
                    <a:pt x="108" y="535"/>
                    <a:pt x="105" y="538"/>
                    <a:pt x="103" y="538"/>
                  </a:cubicBezTo>
                  <a:cubicBezTo>
                    <a:pt x="70" y="538"/>
                    <a:pt x="36" y="538"/>
                    <a:pt x="3" y="538"/>
                  </a:cubicBezTo>
                  <a:cubicBezTo>
                    <a:pt x="2" y="538"/>
                    <a:pt x="1" y="538"/>
                    <a:pt x="0" y="537"/>
                  </a:cubicBezTo>
                  <a:cubicBezTo>
                    <a:pt x="71" y="358"/>
                    <a:pt x="143" y="179"/>
                    <a:pt x="215" y="0"/>
                  </a:cubicBezTo>
                  <a:close/>
                  <a:moveTo>
                    <a:pt x="216" y="260"/>
                  </a:moveTo>
                  <a:cubicBezTo>
                    <a:pt x="200" y="299"/>
                    <a:pt x="186" y="337"/>
                    <a:pt x="171" y="376"/>
                  </a:cubicBezTo>
                  <a:cubicBezTo>
                    <a:pt x="201" y="376"/>
                    <a:pt x="231" y="376"/>
                    <a:pt x="261" y="376"/>
                  </a:cubicBezTo>
                  <a:cubicBezTo>
                    <a:pt x="246" y="337"/>
                    <a:pt x="231" y="300"/>
                    <a:pt x="216"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112" name="Freeform 40"/>
            <p:cNvSpPr>
              <a:spLocks/>
            </p:cNvSpPr>
            <p:nvPr/>
          </p:nvSpPr>
          <p:spPr bwMode="auto">
            <a:xfrm>
              <a:off x="-91" y="2158"/>
              <a:ext cx="577" cy="1087"/>
            </a:xfrm>
            <a:custGeom>
              <a:avLst/>
              <a:gdLst>
                <a:gd name="T0" fmla="*/ 288 w 288"/>
                <a:gd name="T1" fmla="*/ 433 h 540"/>
                <a:gd name="T2" fmla="*/ 288 w 288"/>
                <a:gd name="T3" fmla="*/ 540 h 540"/>
                <a:gd name="T4" fmla="*/ 69 w 288"/>
                <a:gd name="T5" fmla="*/ 427 h 540"/>
                <a:gd name="T6" fmla="*/ 60 w 288"/>
                <a:gd name="T7" fmla="*/ 125 h 540"/>
                <a:gd name="T8" fmla="*/ 288 w 288"/>
                <a:gd name="T9" fmla="*/ 0 h 540"/>
                <a:gd name="T10" fmla="*/ 288 w 288"/>
                <a:gd name="T11" fmla="*/ 108 h 540"/>
                <a:gd name="T12" fmla="*/ 160 w 288"/>
                <a:gd name="T13" fmla="*/ 172 h 540"/>
                <a:gd name="T14" fmla="*/ 126 w 288"/>
                <a:gd name="T15" fmla="*/ 278 h 540"/>
                <a:gd name="T16" fmla="*/ 288 w 288"/>
                <a:gd name="T17" fmla="*/ 433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 h="540">
                  <a:moveTo>
                    <a:pt x="288" y="433"/>
                  </a:moveTo>
                  <a:cubicBezTo>
                    <a:pt x="288" y="468"/>
                    <a:pt x="288" y="504"/>
                    <a:pt x="288" y="540"/>
                  </a:cubicBezTo>
                  <a:cubicBezTo>
                    <a:pt x="197" y="538"/>
                    <a:pt x="123" y="501"/>
                    <a:pt x="69" y="427"/>
                  </a:cubicBezTo>
                  <a:cubicBezTo>
                    <a:pt x="4" y="338"/>
                    <a:pt x="0" y="218"/>
                    <a:pt x="60" y="125"/>
                  </a:cubicBezTo>
                  <a:cubicBezTo>
                    <a:pt x="114" y="44"/>
                    <a:pt x="191" y="3"/>
                    <a:pt x="288" y="0"/>
                  </a:cubicBezTo>
                  <a:cubicBezTo>
                    <a:pt x="288" y="36"/>
                    <a:pt x="288" y="72"/>
                    <a:pt x="288" y="108"/>
                  </a:cubicBezTo>
                  <a:cubicBezTo>
                    <a:pt x="235" y="110"/>
                    <a:pt x="192" y="130"/>
                    <a:pt x="160" y="172"/>
                  </a:cubicBezTo>
                  <a:cubicBezTo>
                    <a:pt x="136" y="203"/>
                    <a:pt x="125" y="239"/>
                    <a:pt x="126" y="278"/>
                  </a:cubicBezTo>
                  <a:cubicBezTo>
                    <a:pt x="130" y="360"/>
                    <a:pt x="199" y="432"/>
                    <a:pt x="288" y="4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grpSp>
      <p:sp>
        <p:nvSpPr>
          <p:cNvPr id="42" name="Rectangle 41">
            <a:extLst>
              <a:ext uri="{FF2B5EF4-FFF2-40B4-BE49-F238E27FC236}">
                <a16:creationId xmlns:a16="http://schemas.microsoft.com/office/drawing/2014/main" id="{4A159A29-CEA7-4E46-B64A-130302482649}"/>
              </a:ext>
            </a:extLst>
          </p:cNvPr>
          <p:cNvSpPr/>
          <p:nvPr userDrawn="1"/>
        </p:nvSpPr>
        <p:spPr>
          <a:xfrm>
            <a:off x="11049000" y="6324600"/>
            <a:ext cx="304800" cy="609600"/>
          </a:xfrm>
          <a:prstGeom prst="rect">
            <a:avLst/>
          </a:prstGeom>
          <a:solidFill>
            <a:srgbClr val="465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60" name="Slide Number Placeholder 85">
            <a:extLst>
              <a:ext uri="{FF2B5EF4-FFF2-40B4-BE49-F238E27FC236}">
                <a16:creationId xmlns:a16="http://schemas.microsoft.com/office/drawing/2014/main" id="{CB3B9CCF-6982-4A49-AE9C-7C1052219760}"/>
              </a:ext>
            </a:extLst>
          </p:cNvPr>
          <p:cNvSpPr>
            <a:spLocks noGrp="1"/>
          </p:cNvSpPr>
          <p:nvPr>
            <p:ph type="sldNum" sz="quarter" idx="4"/>
          </p:nvPr>
        </p:nvSpPr>
        <p:spPr>
          <a:xfrm>
            <a:off x="8648700" y="6416675"/>
            <a:ext cx="2743200" cy="365125"/>
          </a:xfrm>
          <a:prstGeom prst="rect">
            <a:avLst/>
          </a:prstGeom>
        </p:spPr>
        <p:txBody>
          <a:bodyPr vert="horz" lIns="91440" tIns="45720" rIns="91440" bIns="45720" rtlCol="0" anchor="ctr"/>
          <a:lstStyle>
            <a:lvl1pPr algn="r">
              <a:defRPr sz="1000">
                <a:solidFill>
                  <a:schemeClr val="bg1"/>
                </a:solidFill>
                <a:latin typeface="Trebuchet MS" panose="020B0603020202020204" pitchFamily="34" charset="0"/>
              </a:defRPr>
            </a:lvl1pPr>
          </a:lstStyle>
          <a:p>
            <a:fld id="{70089216-3EB4-48D3-A482-8895DB197100}" type="slidenum">
              <a:rPr lang="en-US" smtClean="0"/>
              <a:pPr/>
              <a:t>‹#›</a:t>
            </a:fld>
            <a:endParaRPr lang="en-US" dirty="0"/>
          </a:p>
        </p:txBody>
      </p:sp>
      <p:sp>
        <p:nvSpPr>
          <p:cNvPr id="40" name="TextBox 39">
            <a:extLst>
              <a:ext uri="{FF2B5EF4-FFF2-40B4-BE49-F238E27FC236}">
                <a16:creationId xmlns:a16="http://schemas.microsoft.com/office/drawing/2014/main" id="{01C5BAAE-CFF3-E646-ABE5-F605665EA471}"/>
              </a:ext>
            </a:extLst>
          </p:cNvPr>
          <p:cNvSpPr txBox="1"/>
          <p:nvPr userDrawn="1"/>
        </p:nvSpPr>
        <p:spPr>
          <a:xfrm>
            <a:off x="2678854" y="6457854"/>
            <a:ext cx="8522546" cy="230832"/>
          </a:xfrm>
          <a:prstGeom prst="rect">
            <a:avLst/>
          </a:prstGeom>
          <a:noFill/>
        </p:spPr>
        <p:txBody>
          <a:bodyPr wrap="square" rtlCol="0">
            <a:spAutoFit/>
          </a:bodyPr>
          <a:lstStyle/>
          <a:p>
            <a:r>
              <a:rPr lang="en-US" sz="900" i="0" kern="1200" dirty="0">
                <a:solidFill>
                  <a:schemeClr val="tx1"/>
                </a:solidFill>
                <a:latin typeface="Trebuchet MS" panose="020B0603020202020204" pitchFamily="34" charset="0"/>
                <a:ea typeface="+mn-ea"/>
                <a:cs typeface="+mn-cs"/>
              </a:rPr>
              <a:t>For Internal Use Only. Not To Be Distributed or Used Outside of the Company. US-DOR-01355. 04/24.</a:t>
            </a:r>
          </a:p>
        </p:txBody>
      </p:sp>
      <p:cxnSp>
        <p:nvCxnSpPr>
          <p:cNvPr id="41" name="Straight Connector 40">
            <a:extLst>
              <a:ext uri="{FF2B5EF4-FFF2-40B4-BE49-F238E27FC236}">
                <a16:creationId xmlns:a16="http://schemas.microsoft.com/office/drawing/2014/main" id="{A32AB09D-C991-A840-8D6B-A1D90AD63E1A}"/>
              </a:ext>
            </a:extLst>
          </p:cNvPr>
          <p:cNvCxnSpPr>
            <a:cxnSpLocks/>
          </p:cNvCxnSpPr>
          <p:nvPr userDrawn="1"/>
        </p:nvCxnSpPr>
        <p:spPr>
          <a:xfrm>
            <a:off x="2749127" y="6698541"/>
            <a:ext cx="769027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1" name="object 4">
            <a:extLst>
              <a:ext uri="{FF2B5EF4-FFF2-40B4-BE49-F238E27FC236}">
                <a16:creationId xmlns:a16="http://schemas.microsoft.com/office/drawing/2014/main" id="{A043D7CA-3B46-A841-93E7-527DD4671C87}"/>
              </a:ext>
            </a:extLst>
          </p:cNvPr>
          <p:cNvPicPr>
            <a:picLocks noChangeAspect="1"/>
          </p:cNvPicPr>
          <p:nvPr userDrawn="1"/>
        </p:nvPicPr>
        <p:blipFill>
          <a:blip r:embed="rId15" cstate="print"/>
          <a:stretch>
            <a:fillRect/>
          </a:stretch>
        </p:blipFill>
        <p:spPr>
          <a:xfrm>
            <a:off x="446194" y="6402619"/>
            <a:ext cx="914400" cy="304800"/>
          </a:xfrm>
          <a:prstGeom prst="rect">
            <a:avLst/>
          </a:prstGeom>
        </p:spPr>
      </p:pic>
      <p:pic>
        <p:nvPicPr>
          <p:cNvPr id="2" name="Picture 1" descr="Proprietary_COLOR.png">
            <a:extLst>
              <a:ext uri="{FF2B5EF4-FFF2-40B4-BE49-F238E27FC236}">
                <a16:creationId xmlns:a16="http://schemas.microsoft.com/office/drawing/2014/main" id="{551F1B44-D5FE-8034-8AAE-07F32560264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65012" y="6397585"/>
            <a:ext cx="831273" cy="29371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Georgia" panose="02040502050405020303" pitchFamily="18" charset="0"/>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42.emf"/><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1.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0.png"/></Relationships>
</file>

<file path=ppt/slides/_rels/slide12.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chart" Target="../charts/chart1.xml"/><Relationship Id="rId7" Type="http://schemas.openxmlformats.org/officeDocument/2006/relationships/image" Target="../media/image104.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chart" Target="../charts/chart2.xml"/><Relationship Id="rId9" Type="http://schemas.openxmlformats.org/officeDocument/2006/relationships/image" Target="../media/image106.emf"/></Relationships>
</file>

<file path=ppt/slides/_rels/slide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1.emf"/><Relationship Id="rId4" Type="http://schemas.openxmlformats.org/officeDocument/2006/relationships/image" Target="../media/image110.emf"/></Relationships>
</file>

<file path=ppt/slides/_rels/slide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4.emf"/><Relationship Id="rId4" Type="http://schemas.openxmlformats.org/officeDocument/2006/relationships/image" Target="../media/image113.emf"/></Relationships>
</file>

<file path=ppt/slides/_rels/slide17.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emf"/><Relationship Id="rId4" Type="http://schemas.openxmlformats.org/officeDocument/2006/relationships/image" Target="../media/image116.emf"/></Relationships>
</file>

<file path=ppt/slides/_rels/slide1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28.svg"/><Relationship Id="rId13" Type="http://schemas.openxmlformats.org/officeDocument/2006/relationships/image" Target="../media/image133.png"/><Relationship Id="rId18" Type="http://schemas.openxmlformats.org/officeDocument/2006/relationships/image" Target="../media/image138.sv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svg"/><Relationship Id="rId17" Type="http://schemas.openxmlformats.org/officeDocument/2006/relationships/image" Target="../media/image137.png"/><Relationship Id="rId2" Type="http://schemas.openxmlformats.org/officeDocument/2006/relationships/notesSlide" Target="../notesSlides/notesSlide19.xml"/><Relationship Id="rId16" Type="http://schemas.openxmlformats.org/officeDocument/2006/relationships/image" Target="../media/image136.svg"/><Relationship Id="rId20" Type="http://schemas.openxmlformats.org/officeDocument/2006/relationships/image" Target="../media/image140.svg"/><Relationship Id="rId1" Type="http://schemas.openxmlformats.org/officeDocument/2006/relationships/slideLayout" Target="../slideLayouts/slideLayout2.xml"/><Relationship Id="rId6" Type="http://schemas.openxmlformats.org/officeDocument/2006/relationships/image" Target="../media/image126.svg"/><Relationship Id="rId11" Type="http://schemas.openxmlformats.org/officeDocument/2006/relationships/image" Target="../media/image131.png"/><Relationship Id="rId5" Type="http://schemas.openxmlformats.org/officeDocument/2006/relationships/image" Target="../media/image125.png"/><Relationship Id="rId15" Type="http://schemas.openxmlformats.org/officeDocument/2006/relationships/image" Target="../media/image135.png"/><Relationship Id="rId10" Type="http://schemas.openxmlformats.org/officeDocument/2006/relationships/image" Target="../media/image130.svg"/><Relationship Id="rId19" Type="http://schemas.openxmlformats.org/officeDocument/2006/relationships/image" Target="../media/image139.png"/><Relationship Id="rId4" Type="http://schemas.openxmlformats.org/officeDocument/2006/relationships/image" Target="../media/image124.svg"/><Relationship Id="rId9" Type="http://schemas.openxmlformats.org/officeDocument/2006/relationships/image" Target="../media/image129.png"/><Relationship Id="rId14" Type="http://schemas.openxmlformats.org/officeDocument/2006/relationships/image" Target="../media/image134.svg"/></Relationships>
</file>

<file path=ppt/slides/_rels/slide21.xml.rels><?xml version="1.0" encoding="UTF-8" standalone="yes"?>
<Relationships xmlns="http://schemas.openxmlformats.org/package/2006/relationships"><Relationship Id="rId8" Type="http://schemas.openxmlformats.org/officeDocument/2006/relationships/image" Target="../media/image146.svg"/><Relationship Id="rId13" Type="http://schemas.openxmlformats.org/officeDocument/2006/relationships/image" Target="../media/image151.png"/><Relationship Id="rId18" Type="http://schemas.openxmlformats.org/officeDocument/2006/relationships/image" Target="../media/image156.svg"/><Relationship Id="rId3" Type="http://schemas.openxmlformats.org/officeDocument/2006/relationships/image" Target="../media/image141.png"/><Relationship Id="rId21" Type="http://schemas.openxmlformats.org/officeDocument/2006/relationships/image" Target="../media/image159.png"/><Relationship Id="rId7" Type="http://schemas.openxmlformats.org/officeDocument/2006/relationships/image" Target="../media/image145.png"/><Relationship Id="rId12" Type="http://schemas.openxmlformats.org/officeDocument/2006/relationships/image" Target="../media/image150.svg"/><Relationship Id="rId17" Type="http://schemas.openxmlformats.org/officeDocument/2006/relationships/image" Target="../media/image155.png"/><Relationship Id="rId2" Type="http://schemas.openxmlformats.org/officeDocument/2006/relationships/notesSlide" Target="../notesSlides/notesSlide20.xml"/><Relationship Id="rId16" Type="http://schemas.openxmlformats.org/officeDocument/2006/relationships/image" Target="../media/image154.svg"/><Relationship Id="rId20" Type="http://schemas.openxmlformats.org/officeDocument/2006/relationships/image" Target="../media/image158.svg"/><Relationship Id="rId1" Type="http://schemas.openxmlformats.org/officeDocument/2006/relationships/slideLayout" Target="../slideLayouts/slideLayout2.xml"/><Relationship Id="rId6" Type="http://schemas.openxmlformats.org/officeDocument/2006/relationships/image" Target="../media/image144.sv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3.png"/><Relationship Id="rId10" Type="http://schemas.openxmlformats.org/officeDocument/2006/relationships/image" Target="../media/image148.svg"/><Relationship Id="rId19" Type="http://schemas.openxmlformats.org/officeDocument/2006/relationships/image" Target="../media/image157.png"/><Relationship Id="rId4" Type="http://schemas.openxmlformats.org/officeDocument/2006/relationships/image" Target="../media/image142.svg"/><Relationship Id="rId9" Type="http://schemas.openxmlformats.org/officeDocument/2006/relationships/image" Target="../media/image147.png"/><Relationship Id="rId14" Type="http://schemas.openxmlformats.org/officeDocument/2006/relationships/image" Target="../media/image152.svg"/><Relationship Id="rId22" Type="http://schemas.openxmlformats.org/officeDocument/2006/relationships/image" Target="../media/image160.svg"/></Relationships>
</file>

<file path=ppt/slides/_rels/slide22.xml.rels><?xml version="1.0" encoding="UTF-8" standalone="yes"?>
<Relationships xmlns="http://schemas.openxmlformats.org/package/2006/relationships"><Relationship Id="rId8" Type="http://schemas.openxmlformats.org/officeDocument/2006/relationships/image" Target="../media/image166.sv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4.svg"/><Relationship Id="rId5" Type="http://schemas.openxmlformats.org/officeDocument/2006/relationships/image" Target="../media/image163.png"/><Relationship Id="rId10" Type="http://schemas.openxmlformats.org/officeDocument/2006/relationships/image" Target="../media/image168.svg"/><Relationship Id="rId4" Type="http://schemas.openxmlformats.org/officeDocument/2006/relationships/image" Target="../media/image162.svg"/><Relationship Id="rId9" Type="http://schemas.openxmlformats.org/officeDocument/2006/relationships/image" Target="../media/image167.png"/></Relationships>
</file>

<file path=ppt/slides/_rels/slide23.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emf"/><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3.png"/><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svg"/><Relationship Id="rId9" Type="http://schemas.openxmlformats.org/officeDocument/2006/relationships/image" Target="../media/image41.svg"/></Relationships>
</file>

<file path=ppt/slides/_rels/slide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7.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51.png"/><Relationship Id="rId3" Type="http://schemas.openxmlformats.org/officeDocument/2006/relationships/image" Target="../media/image57.png"/><Relationship Id="rId7" Type="http://schemas.openxmlformats.org/officeDocument/2006/relationships/image" Target="../media/image61.png"/><Relationship Id="rId12"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6.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52.svg"/></Relationships>
</file>

<file path=ppt/slides/_rels/slide8.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slides/_rels/slide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3" Type="http://schemas.openxmlformats.org/officeDocument/2006/relationships/image" Target="../media/image77.emf"/><Relationship Id="rId7" Type="http://schemas.openxmlformats.org/officeDocument/2006/relationships/image" Target="../media/image81.svg"/><Relationship Id="rId12"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sv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g object 17"/>
          <p:cNvPicPr/>
          <p:nvPr/>
        </p:nvPicPr>
        <p:blipFill>
          <a:blip r:embed="rId2" cstate="print"/>
          <a:stretch>
            <a:fillRect/>
          </a:stretch>
        </p:blipFill>
        <p:spPr>
          <a:xfrm>
            <a:off x="0" y="4114800"/>
            <a:ext cx="10443409" cy="1371600"/>
          </a:xfrm>
          <a:prstGeom prst="rect">
            <a:avLst/>
          </a:prstGeom>
        </p:spPr>
      </p:pic>
      <p:sp>
        <p:nvSpPr>
          <p:cNvPr id="2" name="object 2"/>
          <p:cNvSpPr txBox="1"/>
          <p:nvPr/>
        </p:nvSpPr>
        <p:spPr>
          <a:xfrm>
            <a:off x="562064" y="4191000"/>
            <a:ext cx="9039136" cy="766877"/>
          </a:xfrm>
          <a:prstGeom prst="rect">
            <a:avLst/>
          </a:prstGeom>
        </p:spPr>
        <p:txBody>
          <a:bodyPr vert="horz" wrap="square" lIns="0" tIns="12700" rIns="0" bIns="0" rtlCol="0">
            <a:spAutoFit/>
          </a:bodyPr>
          <a:lstStyle/>
          <a:p>
            <a:pPr marL="12700">
              <a:lnSpc>
                <a:spcPct val="100000"/>
              </a:lnSpc>
              <a:spcBef>
                <a:spcPts val="100"/>
              </a:spcBef>
            </a:pPr>
            <a:r>
              <a:rPr lang="en-US" sz="4800" b="1" kern="0" spc="10" dirty="0">
                <a:solidFill>
                  <a:srgbClr val="F2F2F2"/>
                </a:solidFill>
                <a:latin typeface="Georgia" panose="02040502050405020303" pitchFamily="18" charset="0"/>
                <a:cs typeface="Tahoma"/>
              </a:rPr>
              <a:t>HIV-1 Learning Program</a:t>
            </a:r>
            <a:endParaRPr lang="en-US" sz="4800" kern="0" spc="10" dirty="0">
              <a:latin typeface="Georgia" panose="02040502050405020303" pitchFamily="18" charset="0"/>
              <a:cs typeface="Tahoma"/>
            </a:endParaRPr>
          </a:p>
        </p:txBody>
      </p:sp>
      <p:sp>
        <p:nvSpPr>
          <p:cNvPr id="3" name="object 3"/>
          <p:cNvSpPr txBox="1"/>
          <p:nvPr/>
        </p:nvSpPr>
        <p:spPr>
          <a:xfrm>
            <a:off x="562065" y="4953000"/>
            <a:ext cx="6219817" cy="320601"/>
          </a:xfrm>
          <a:prstGeom prst="rect">
            <a:avLst/>
          </a:prstGeom>
        </p:spPr>
        <p:txBody>
          <a:bodyPr vert="horz" wrap="square" lIns="0" tIns="12700" rIns="0" bIns="0" rtlCol="0">
            <a:spAutoFit/>
          </a:bodyPr>
          <a:lstStyle/>
          <a:p>
            <a:pPr marL="12700">
              <a:lnSpc>
                <a:spcPct val="100000"/>
              </a:lnSpc>
              <a:spcBef>
                <a:spcPts val="100"/>
              </a:spcBef>
            </a:pPr>
            <a:r>
              <a:rPr lang="en-US" sz="2000" kern="0" spc="10" dirty="0">
                <a:solidFill>
                  <a:srgbClr val="FFFFFF"/>
                </a:solidFill>
                <a:latin typeface="Trebuchet MS" panose="020B0603020202020204" pitchFamily="34" charset="0"/>
                <a:cs typeface="Verdana"/>
              </a:rPr>
              <a:t>Module 1: Biology and Pathology of HIV</a:t>
            </a:r>
          </a:p>
        </p:txBody>
      </p:sp>
      <p:pic>
        <p:nvPicPr>
          <p:cNvPr id="6" name="object 6"/>
          <p:cNvPicPr/>
          <p:nvPr/>
        </p:nvPicPr>
        <p:blipFill>
          <a:blip r:embed="rId3" cstate="print"/>
          <a:stretch>
            <a:fillRect/>
          </a:stretch>
        </p:blipFill>
        <p:spPr>
          <a:xfrm>
            <a:off x="7916778" y="0"/>
            <a:ext cx="4275221" cy="6857999"/>
          </a:xfrm>
          <a:prstGeom prst="rect">
            <a:avLst/>
          </a:prstGeom>
        </p:spPr>
      </p:pic>
      <p:sp>
        <p:nvSpPr>
          <p:cNvPr id="7" name="object 7"/>
          <p:cNvSpPr txBox="1"/>
          <p:nvPr/>
        </p:nvSpPr>
        <p:spPr>
          <a:xfrm>
            <a:off x="545685" y="6527405"/>
            <a:ext cx="7667536"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F2F2F2"/>
                </a:solidFill>
                <a:latin typeface="Trebuchet MS" panose="020B0603020202020204" pitchFamily="34" charset="0"/>
                <a:cs typeface="Verdana"/>
              </a:rPr>
              <a:t>For Internal Use Only. Not To Be Distributed or Used Outside of the Company. </a:t>
            </a:r>
            <a:r>
              <a:rPr lang="en-US" sz="900" dirty="0">
                <a:solidFill>
                  <a:srgbClr val="F2F2F2"/>
                </a:solidFill>
                <a:latin typeface="Trebuchet MS" panose="020B0603020202020204" pitchFamily="34" charset="0"/>
                <a:cs typeface="Verdana"/>
              </a:rPr>
              <a:t>US-DOR-01355.</a:t>
            </a:r>
            <a:r>
              <a:rPr sz="900" dirty="0">
                <a:solidFill>
                  <a:srgbClr val="F2F2F2"/>
                </a:solidFill>
                <a:latin typeface="Trebuchet MS" panose="020B0603020202020204" pitchFamily="34" charset="0"/>
                <a:cs typeface="Verdana"/>
              </a:rPr>
              <a:t> </a:t>
            </a:r>
            <a:r>
              <a:rPr lang="en-US" sz="900" dirty="0">
                <a:solidFill>
                  <a:srgbClr val="F2F2F2"/>
                </a:solidFill>
                <a:latin typeface="Trebuchet MS" panose="020B0603020202020204" pitchFamily="34" charset="0"/>
                <a:cs typeface="Verdana"/>
              </a:rPr>
              <a:t>04/24.</a:t>
            </a:r>
            <a:endParaRPr sz="900" dirty="0">
              <a:latin typeface="Trebuchet MS" panose="020B0603020202020204" pitchFamily="34" charset="0"/>
              <a:cs typeface="Verdana"/>
            </a:endParaRPr>
          </a:p>
        </p:txBody>
      </p:sp>
      <p:pic>
        <p:nvPicPr>
          <p:cNvPr id="11" name="object 5"/>
          <p:cNvPicPr/>
          <p:nvPr/>
        </p:nvPicPr>
        <p:blipFill>
          <a:blip r:embed="rId4" cstate="print"/>
          <a:stretch>
            <a:fillRect/>
          </a:stretch>
        </p:blipFill>
        <p:spPr>
          <a:xfrm>
            <a:off x="609600" y="2895600"/>
            <a:ext cx="2691384" cy="801623"/>
          </a:xfrm>
          <a:prstGeom prst="rect">
            <a:avLst/>
          </a:prstGeom>
        </p:spPr>
      </p:pic>
      <p:sp>
        <p:nvSpPr>
          <p:cNvPr id="15" name="Slide Number Placeholder 14"/>
          <p:cNvSpPr>
            <a:spLocks noGrp="1"/>
          </p:cNvSpPr>
          <p:nvPr>
            <p:ph type="sldNum" sz="quarter" idx="10"/>
          </p:nvPr>
        </p:nvSpPr>
        <p:spPr/>
        <p:txBody>
          <a:bodyPr/>
          <a:lstStyle/>
          <a:p>
            <a:fld id="{70089216-3EB4-48D3-A482-8895DB197100}"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E0FBE-F200-22FB-C609-C57E580C14C3}"/>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D01747D5-835A-1188-1861-BF8E7529DE2E}"/>
              </a:ext>
            </a:extLst>
          </p:cNvPr>
          <p:cNvGrpSpPr/>
          <p:nvPr/>
        </p:nvGrpSpPr>
        <p:grpSpPr>
          <a:xfrm>
            <a:off x="746529" y="3825671"/>
            <a:ext cx="4907139" cy="2205919"/>
            <a:chOff x="746529" y="3825671"/>
            <a:chExt cx="4907139" cy="2205919"/>
          </a:xfrm>
        </p:grpSpPr>
        <p:pic>
          <p:nvPicPr>
            <p:cNvPr id="13" name="Picture 12">
              <a:extLst>
                <a:ext uri="{FF2B5EF4-FFF2-40B4-BE49-F238E27FC236}">
                  <a16:creationId xmlns:a16="http://schemas.microsoft.com/office/drawing/2014/main" id="{D9BAC502-5B69-CD08-0F06-139C155294F4}"/>
                </a:ext>
              </a:extLst>
            </p:cNvPr>
            <p:cNvPicPr>
              <a:picLocks noChangeAspect="1"/>
            </p:cNvPicPr>
            <p:nvPr/>
          </p:nvPicPr>
          <p:blipFill rotWithShape="1">
            <a:blip r:embed="rId3"/>
            <a:srcRect t="11670"/>
            <a:stretch/>
          </p:blipFill>
          <p:spPr>
            <a:xfrm>
              <a:off x="746529" y="3825671"/>
              <a:ext cx="4907139" cy="2205919"/>
            </a:xfrm>
            <a:prstGeom prst="rect">
              <a:avLst/>
            </a:prstGeom>
          </p:spPr>
        </p:pic>
        <p:sp>
          <p:nvSpPr>
            <p:cNvPr id="2" name="Freeform: Shape 1">
              <a:extLst>
                <a:ext uri="{FF2B5EF4-FFF2-40B4-BE49-F238E27FC236}">
                  <a16:creationId xmlns:a16="http://schemas.microsoft.com/office/drawing/2014/main" id="{B5A62246-05EF-0918-2609-F51180A1B58D}"/>
                </a:ext>
              </a:extLst>
            </p:cNvPr>
            <p:cNvSpPr/>
            <p:nvPr/>
          </p:nvSpPr>
          <p:spPr>
            <a:xfrm>
              <a:off x="3176083" y="4237174"/>
              <a:ext cx="1836919" cy="1715773"/>
            </a:xfrm>
            <a:custGeom>
              <a:avLst/>
              <a:gdLst>
                <a:gd name="connsiteX0" fmla="*/ 39562 w 1684348"/>
                <a:gd name="connsiteY0" fmla="*/ 1065076 h 1715773"/>
                <a:gd name="connsiteX1" fmla="*/ 14162 w 1684348"/>
                <a:gd name="connsiteY1" fmla="*/ 830126 h 1715773"/>
                <a:gd name="connsiteX2" fmla="*/ 14162 w 1684348"/>
                <a:gd name="connsiteY2" fmla="*/ 525326 h 1715773"/>
                <a:gd name="connsiteX3" fmla="*/ 191962 w 1684348"/>
                <a:gd name="connsiteY3" fmla="*/ 258626 h 1715773"/>
                <a:gd name="connsiteX4" fmla="*/ 484062 w 1684348"/>
                <a:gd name="connsiteY4" fmla="*/ 61776 h 1715773"/>
                <a:gd name="connsiteX5" fmla="*/ 922212 w 1684348"/>
                <a:gd name="connsiteY5" fmla="*/ 4626 h 1715773"/>
                <a:gd name="connsiteX6" fmla="*/ 1239712 w 1684348"/>
                <a:gd name="connsiteY6" fmla="*/ 30026 h 1715773"/>
                <a:gd name="connsiteX7" fmla="*/ 1442912 w 1684348"/>
                <a:gd name="connsiteY7" fmla="*/ 239576 h 1715773"/>
                <a:gd name="connsiteX8" fmla="*/ 1595312 w 1684348"/>
                <a:gd name="connsiteY8" fmla="*/ 372926 h 1715773"/>
                <a:gd name="connsiteX9" fmla="*/ 1633412 w 1684348"/>
                <a:gd name="connsiteY9" fmla="*/ 677726 h 1715773"/>
                <a:gd name="connsiteX10" fmla="*/ 1684212 w 1684348"/>
                <a:gd name="connsiteY10" fmla="*/ 887276 h 1715773"/>
                <a:gd name="connsiteX11" fmla="*/ 1639762 w 1684348"/>
                <a:gd name="connsiteY11" fmla="*/ 1179376 h 1715773"/>
                <a:gd name="connsiteX12" fmla="*/ 1436562 w 1684348"/>
                <a:gd name="connsiteY12" fmla="*/ 1528626 h 1715773"/>
                <a:gd name="connsiteX13" fmla="*/ 826962 w 1684348"/>
                <a:gd name="connsiteY13" fmla="*/ 1712776 h 1715773"/>
                <a:gd name="connsiteX14" fmla="*/ 331662 w 1684348"/>
                <a:gd name="connsiteY14" fmla="*/ 1623876 h 1715773"/>
                <a:gd name="connsiteX15" fmla="*/ 122112 w 1684348"/>
                <a:gd name="connsiteY15" fmla="*/ 1382576 h 1715773"/>
                <a:gd name="connsiteX16" fmla="*/ 39562 w 1684348"/>
                <a:gd name="connsiteY16" fmla="*/ 1065076 h 1715773"/>
                <a:gd name="connsiteX0" fmla="*/ 39562 w 1684348"/>
                <a:gd name="connsiteY0" fmla="*/ 1065076 h 1715773"/>
                <a:gd name="connsiteX1" fmla="*/ 14162 w 1684348"/>
                <a:gd name="connsiteY1" fmla="*/ 830126 h 1715773"/>
                <a:gd name="connsiteX2" fmla="*/ 14162 w 1684348"/>
                <a:gd name="connsiteY2" fmla="*/ 525326 h 1715773"/>
                <a:gd name="connsiteX3" fmla="*/ 191962 w 1684348"/>
                <a:gd name="connsiteY3" fmla="*/ 258626 h 1715773"/>
                <a:gd name="connsiteX4" fmla="*/ 484062 w 1684348"/>
                <a:gd name="connsiteY4" fmla="*/ 61776 h 1715773"/>
                <a:gd name="connsiteX5" fmla="*/ 922212 w 1684348"/>
                <a:gd name="connsiteY5" fmla="*/ 4626 h 1715773"/>
                <a:gd name="connsiteX6" fmla="*/ 1239712 w 1684348"/>
                <a:gd name="connsiteY6" fmla="*/ 30026 h 1715773"/>
                <a:gd name="connsiteX7" fmla="*/ 1442912 w 1684348"/>
                <a:gd name="connsiteY7" fmla="*/ 239576 h 1715773"/>
                <a:gd name="connsiteX8" fmla="*/ 1670546 w 1684348"/>
                <a:gd name="connsiteY8" fmla="*/ 446745 h 1715773"/>
                <a:gd name="connsiteX9" fmla="*/ 1633412 w 1684348"/>
                <a:gd name="connsiteY9" fmla="*/ 677726 h 1715773"/>
                <a:gd name="connsiteX10" fmla="*/ 1684212 w 1684348"/>
                <a:gd name="connsiteY10" fmla="*/ 887276 h 1715773"/>
                <a:gd name="connsiteX11" fmla="*/ 1639762 w 1684348"/>
                <a:gd name="connsiteY11" fmla="*/ 1179376 h 1715773"/>
                <a:gd name="connsiteX12" fmla="*/ 1436562 w 1684348"/>
                <a:gd name="connsiteY12" fmla="*/ 1528626 h 1715773"/>
                <a:gd name="connsiteX13" fmla="*/ 826962 w 1684348"/>
                <a:gd name="connsiteY13" fmla="*/ 1712776 h 1715773"/>
                <a:gd name="connsiteX14" fmla="*/ 331662 w 1684348"/>
                <a:gd name="connsiteY14" fmla="*/ 1623876 h 1715773"/>
                <a:gd name="connsiteX15" fmla="*/ 122112 w 1684348"/>
                <a:gd name="connsiteY15" fmla="*/ 1382576 h 1715773"/>
                <a:gd name="connsiteX16" fmla="*/ 39562 w 1684348"/>
                <a:gd name="connsiteY16" fmla="*/ 1065076 h 1715773"/>
                <a:gd name="connsiteX0" fmla="*/ 62158 w 1706944"/>
                <a:gd name="connsiteY0" fmla="*/ 1065076 h 1715773"/>
                <a:gd name="connsiteX1" fmla="*/ 1354 w 1706944"/>
                <a:gd name="connsiteY1" fmla="*/ 858701 h 1715773"/>
                <a:gd name="connsiteX2" fmla="*/ 36758 w 1706944"/>
                <a:gd name="connsiteY2" fmla="*/ 525326 h 1715773"/>
                <a:gd name="connsiteX3" fmla="*/ 214558 w 1706944"/>
                <a:gd name="connsiteY3" fmla="*/ 258626 h 1715773"/>
                <a:gd name="connsiteX4" fmla="*/ 506658 w 1706944"/>
                <a:gd name="connsiteY4" fmla="*/ 61776 h 1715773"/>
                <a:gd name="connsiteX5" fmla="*/ 944808 w 1706944"/>
                <a:gd name="connsiteY5" fmla="*/ 4626 h 1715773"/>
                <a:gd name="connsiteX6" fmla="*/ 1262308 w 1706944"/>
                <a:gd name="connsiteY6" fmla="*/ 30026 h 1715773"/>
                <a:gd name="connsiteX7" fmla="*/ 1465508 w 1706944"/>
                <a:gd name="connsiteY7" fmla="*/ 239576 h 1715773"/>
                <a:gd name="connsiteX8" fmla="*/ 1693142 w 1706944"/>
                <a:gd name="connsiteY8" fmla="*/ 446745 h 1715773"/>
                <a:gd name="connsiteX9" fmla="*/ 1656008 w 1706944"/>
                <a:gd name="connsiteY9" fmla="*/ 677726 h 1715773"/>
                <a:gd name="connsiteX10" fmla="*/ 1706808 w 1706944"/>
                <a:gd name="connsiteY10" fmla="*/ 887276 h 1715773"/>
                <a:gd name="connsiteX11" fmla="*/ 1662358 w 1706944"/>
                <a:gd name="connsiteY11" fmla="*/ 1179376 h 1715773"/>
                <a:gd name="connsiteX12" fmla="*/ 1459158 w 1706944"/>
                <a:gd name="connsiteY12" fmla="*/ 1528626 h 1715773"/>
                <a:gd name="connsiteX13" fmla="*/ 849558 w 1706944"/>
                <a:gd name="connsiteY13" fmla="*/ 1712776 h 1715773"/>
                <a:gd name="connsiteX14" fmla="*/ 354258 w 1706944"/>
                <a:gd name="connsiteY14" fmla="*/ 1623876 h 1715773"/>
                <a:gd name="connsiteX15" fmla="*/ 144708 w 1706944"/>
                <a:gd name="connsiteY15" fmla="*/ 1382576 h 1715773"/>
                <a:gd name="connsiteX16" fmla="*/ 62158 w 1706944"/>
                <a:gd name="connsiteY16" fmla="*/ 1065076 h 171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6944" h="1715773">
                  <a:moveTo>
                    <a:pt x="62158" y="1065076"/>
                  </a:moveTo>
                  <a:cubicBezTo>
                    <a:pt x="38266" y="977763"/>
                    <a:pt x="5587" y="948659"/>
                    <a:pt x="1354" y="858701"/>
                  </a:cubicBezTo>
                  <a:cubicBezTo>
                    <a:pt x="-2879" y="768743"/>
                    <a:pt x="1224" y="625338"/>
                    <a:pt x="36758" y="525326"/>
                  </a:cubicBezTo>
                  <a:cubicBezTo>
                    <a:pt x="72292" y="425314"/>
                    <a:pt x="136241" y="335884"/>
                    <a:pt x="214558" y="258626"/>
                  </a:cubicBezTo>
                  <a:cubicBezTo>
                    <a:pt x="292875" y="181368"/>
                    <a:pt x="384950" y="104109"/>
                    <a:pt x="506658" y="61776"/>
                  </a:cubicBezTo>
                  <a:cubicBezTo>
                    <a:pt x="628366" y="19443"/>
                    <a:pt x="818866" y="9918"/>
                    <a:pt x="944808" y="4626"/>
                  </a:cubicBezTo>
                  <a:cubicBezTo>
                    <a:pt x="1070750" y="-666"/>
                    <a:pt x="1175525" y="-9132"/>
                    <a:pt x="1262308" y="30026"/>
                  </a:cubicBezTo>
                  <a:cubicBezTo>
                    <a:pt x="1349091" y="69184"/>
                    <a:pt x="1393702" y="170123"/>
                    <a:pt x="1465508" y="239576"/>
                  </a:cubicBezTo>
                  <a:cubicBezTo>
                    <a:pt x="1537314" y="309029"/>
                    <a:pt x="1661392" y="373720"/>
                    <a:pt x="1693142" y="446745"/>
                  </a:cubicBezTo>
                  <a:cubicBezTo>
                    <a:pt x="1724892" y="519770"/>
                    <a:pt x="1653730" y="604304"/>
                    <a:pt x="1656008" y="677726"/>
                  </a:cubicBezTo>
                  <a:cubicBezTo>
                    <a:pt x="1658286" y="751148"/>
                    <a:pt x="1705750" y="803668"/>
                    <a:pt x="1706808" y="887276"/>
                  </a:cubicBezTo>
                  <a:cubicBezTo>
                    <a:pt x="1707866" y="970884"/>
                    <a:pt x="1703633" y="1072484"/>
                    <a:pt x="1662358" y="1179376"/>
                  </a:cubicBezTo>
                  <a:cubicBezTo>
                    <a:pt x="1621083" y="1286268"/>
                    <a:pt x="1594625" y="1439726"/>
                    <a:pt x="1459158" y="1528626"/>
                  </a:cubicBezTo>
                  <a:cubicBezTo>
                    <a:pt x="1323691" y="1617526"/>
                    <a:pt x="1033708" y="1696901"/>
                    <a:pt x="849558" y="1712776"/>
                  </a:cubicBezTo>
                  <a:cubicBezTo>
                    <a:pt x="665408" y="1728651"/>
                    <a:pt x="471733" y="1678909"/>
                    <a:pt x="354258" y="1623876"/>
                  </a:cubicBezTo>
                  <a:cubicBezTo>
                    <a:pt x="236783" y="1568843"/>
                    <a:pt x="194450" y="1473592"/>
                    <a:pt x="144708" y="1382576"/>
                  </a:cubicBezTo>
                  <a:cubicBezTo>
                    <a:pt x="94966" y="1291560"/>
                    <a:pt x="86050" y="1152389"/>
                    <a:pt x="62158" y="1065076"/>
                  </a:cubicBezTo>
                  <a:close/>
                </a:path>
              </a:pathLst>
            </a:custGeom>
            <a:solidFill>
              <a:srgbClr val="E3D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a:extLst>
              <a:ext uri="{FF2B5EF4-FFF2-40B4-BE49-F238E27FC236}">
                <a16:creationId xmlns:a16="http://schemas.microsoft.com/office/drawing/2014/main" id="{0BB6627B-BCC2-A93D-293F-BC2B76120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325" y="4331344"/>
            <a:ext cx="1712466" cy="1594363"/>
          </a:xfrm>
          <a:prstGeom prst="rect">
            <a:avLst/>
          </a:prstGeom>
        </p:spPr>
      </p:pic>
      <p:sp>
        <p:nvSpPr>
          <p:cNvPr id="4" name="Slide Number Placeholder 3">
            <a:extLst>
              <a:ext uri="{FF2B5EF4-FFF2-40B4-BE49-F238E27FC236}">
                <a16:creationId xmlns:a16="http://schemas.microsoft.com/office/drawing/2014/main" id="{2ADDA049-12DC-2BC2-68C8-A33E23218426}"/>
              </a:ext>
            </a:extLst>
          </p:cNvPr>
          <p:cNvSpPr>
            <a:spLocks noGrp="1"/>
          </p:cNvSpPr>
          <p:nvPr>
            <p:ph type="sldNum" sz="quarter" idx="10"/>
          </p:nvPr>
        </p:nvSpPr>
        <p:spPr/>
        <p:txBody>
          <a:bodyPr/>
          <a:lstStyle/>
          <a:p>
            <a:fld id="{70089216-3EB4-48D3-A482-8895DB197100}" type="slidenum">
              <a:rPr lang="en-US" smtClean="0"/>
              <a:pPr/>
              <a:t>10</a:t>
            </a:fld>
            <a:endParaRPr lang="en-US" dirty="0"/>
          </a:p>
        </p:txBody>
      </p:sp>
      <p:sp>
        <p:nvSpPr>
          <p:cNvPr id="38" name="Title 1">
            <a:extLst>
              <a:ext uri="{FF2B5EF4-FFF2-40B4-BE49-F238E27FC236}">
                <a16:creationId xmlns:a16="http://schemas.microsoft.com/office/drawing/2014/main" id="{5A89A8FF-69ED-D808-CDB1-6A16DA76ABE8}"/>
              </a:ext>
            </a:extLst>
          </p:cNvPr>
          <p:cNvSpPr txBox="1">
            <a:spLocks/>
          </p:cNvSpPr>
          <p:nvPr/>
        </p:nvSpPr>
        <p:spPr>
          <a:xfrm>
            <a:off x="304800" y="641324"/>
            <a:ext cx="5334000" cy="650875"/>
          </a:xfrm>
          <a:prstGeom prst="rect">
            <a:avLst/>
          </a:prstGeom>
        </p:spPr>
        <p:txBody>
          <a:bodyPr lIns="0" tIns="0" rIns="0" bIns="0" anchor="ctr">
            <a:normAutofit/>
          </a:bodyPr>
          <a:lstStyle>
            <a:defPPr>
              <a:defRPr lang="en-US"/>
            </a:defPPr>
            <a:lvl1pPr>
              <a:defRPr sz="2800" b="1" i="0" kern="0">
                <a:solidFill>
                  <a:srgbClr val="002060"/>
                </a:solidFill>
                <a:latin typeface="Georgia" panose="02040502050405020303" pitchFamily="18" charset="0"/>
                <a:ea typeface="+mj-ea"/>
                <a:cs typeface="Tahoma"/>
              </a:defRPr>
            </a:lvl1pPr>
          </a:lstStyle>
          <a:p>
            <a:r>
              <a:rPr lang="en-US" dirty="0"/>
              <a:t>Viruses as Pathogens</a:t>
            </a:r>
          </a:p>
        </p:txBody>
      </p:sp>
      <p:sp>
        <p:nvSpPr>
          <p:cNvPr id="12" name="Content Placeholder 4">
            <a:extLst>
              <a:ext uri="{FF2B5EF4-FFF2-40B4-BE49-F238E27FC236}">
                <a16:creationId xmlns:a16="http://schemas.microsoft.com/office/drawing/2014/main" id="{03840ECD-F8AF-1914-66FD-DC4368E8E69D}"/>
              </a:ext>
            </a:extLst>
          </p:cNvPr>
          <p:cNvSpPr txBox="1">
            <a:spLocks/>
          </p:cNvSpPr>
          <p:nvPr/>
        </p:nvSpPr>
        <p:spPr>
          <a:xfrm>
            <a:off x="404624" y="1413441"/>
            <a:ext cx="5274162" cy="1477328"/>
          </a:xfrm>
          <a:prstGeom prst="rect">
            <a:avLst/>
          </a:prstGeom>
          <a:noFill/>
        </p:spPr>
        <p:txBody>
          <a:bodyPr wrap="square" rtlCol="0">
            <a:spAutoFit/>
          </a:bodyPr>
          <a:lstStyle>
            <a:defPPr>
              <a:defRPr lang="en-US"/>
            </a:defPPr>
            <a:lvl1pPr algn="ctr">
              <a:defRPr sz="1200">
                <a:solidFill>
                  <a:srgbClr val="56575B"/>
                </a:solidFill>
                <a:latin typeface="Trebuchet MS" panose="020B0603020202020204" pitchFamily="34" charset="0"/>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dirty="0">
                <a:solidFill>
                  <a:schemeClr val="tx1"/>
                </a:solidFill>
                <a:effectLst/>
              </a:rPr>
              <a:t>Bacteria and viruses can both cause disease in humans. While bacteria are single-celled microorganisms, </a:t>
            </a:r>
            <a:r>
              <a:rPr lang="en-CA" sz="1800" b="1" dirty="0">
                <a:solidFill>
                  <a:schemeClr val="tx1"/>
                </a:solidFill>
                <a:effectLst/>
              </a:rPr>
              <a:t>viruses are microscopic infectious agents that requires a living host cell in order to replicate</a:t>
            </a:r>
            <a:r>
              <a:rPr lang="en-CA" sz="1800" dirty="0">
                <a:solidFill>
                  <a:schemeClr val="tx1"/>
                </a:solidFill>
                <a:effectLst/>
              </a:rPr>
              <a:t>. </a:t>
            </a:r>
            <a:endParaRPr lang="en-US" sz="1800" dirty="0">
              <a:solidFill>
                <a:schemeClr val="tx1"/>
              </a:solidFill>
            </a:endParaRPr>
          </a:p>
        </p:txBody>
      </p:sp>
      <p:sp>
        <p:nvSpPr>
          <p:cNvPr id="20" name="TextBox 19">
            <a:extLst>
              <a:ext uri="{FF2B5EF4-FFF2-40B4-BE49-F238E27FC236}">
                <a16:creationId xmlns:a16="http://schemas.microsoft.com/office/drawing/2014/main" id="{E7E35D77-5D4A-8CB7-43D5-59C28BC7D817}"/>
              </a:ext>
            </a:extLst>
          </p:cNvPr>
          <p:cNvSpPr txBox="1"/>
          <p:nvPr/>
        </p:nvSpPr>
        <p:spPr>
          <a:xfrm>
            <a:off x="515515" y="3476812"/>
            <a:ext cx="5191574" cy="307777"/>
          </a:xfrm>
          <a:prstGeom prst="rect">
            <a:avLst/>
          </a:prstGeom>
          <a:noFill/>
        </p:spPr>
        <p:txBody>
          <a:bodyPr wrap="square" rtlCol="0">
            <a:spAutoFit/>
          </a:bodyPr>
          <a:lstStyle/>
          <a:p>
            <a:pPr algn="ctr"/>
            <a:r>
              <a:rPr lang="en-US" sz="1400" b="1" dirty="0">
                <a:solidFill>
                  <a:srgbClr val="04948E"/>
                </a:solidFill>
                <a:latin typeface="Trebuchet MS" panose="020B0603020202020204" pitchFamily="34" charset="0"/>
              </a:rPr>
              <a:t>Representation of a Bacterium and an HIV Virus*</a:t>
            </a:r>
          </a:p>
        </p:txBody>
      </p:sp>
      <p:graphicFrame>
        <p:nvGraphicFramePr>
          <p:cNvPr id="27" name="Table 26">
            <a:extLst>
              <a:ext uri="{FF2B5EF4-FFF2-40B4-BE49-F238E27FC236}">
                <a16:creationId xmlns:a16="http://schemas.microsoft.com/office/drawing/2014/main" id="{0FE7F33C-F274-F8AA-ADEA-387945EAA221}"/>
              </a:ext>
            </a:extLst>
          </p:cNvPr>
          <p:cNvGraphicFramePr>
            <a:graphicFrameLocks noGrp="1"/>
          </p:cNvGraphicFramePr>
          <p:nvPr/>
        </p:nvGraphicFramePr>
        <p:xfrm>
          <a:off x="6112042" y="4352189"/>
          <a:ext cx="5794614" cy="1740885"/>
        </p:xfrm>
        <a:graphic>
          <a:graphicData uri="http://schemas.openxmlformats.org/drawingml/2006/table">
            <a:tbl>
              <a:tblPr firstRow="1" bandRow="1">
                <a:tableStyleId>{5C22544A-7EE6-4342-B048-85BDC9FD1C3A}</a:tableStyleId>
              </a:tblPr>
              <a:tblGrid>
                <a:gridCol w="1390727">
                  <a:extLst>
                    <a:ext uri="{9D8B030D-6E8A-4147-A177-3AD203B41FA5}">
                      <a16:colId xmlns:a16="http://schemas.microsoft.com/office/drawing/2014/main" val="2182819986"/>
                    </a:ext>
                  </a:extLst>
                </a:gridCol>
                <a:gridCol w="2497676">
                  <a:extLst>
                    <a:ext uri="{9D8B030D-6E8A-4147-A177-3AD203B41FA5}">
                      <a16:colId xmlns:a16="http://schemas.microsoft.com/office/drawing/2014/main" val="3420959172"/>
                    </a:ext>
                  </a:extLst>
                </a:gridCol>
                <a:gridCol w="1906211">
                  <a:extLst>
                    <a:ext uri="{9D8B030D-6E8A-4147-A177-3AD203B41FA5}">
                      <a16:colId xmlns:a16="http://schemas.microsoft.com/office/drawing/2014/main" val="226396872"/>
                    </a:ext>
                  </a:extLst>
                </a:gridCol>
              </a:tblGrid>
              <a:tr h="370263">
                <a:tc>
                  <a:txBody>
                    <a:bodyPr/>
                    <a:lstStyle/>
                    <a:p>
                      <a:endParaRPr lang="en-US" dirty="0">
                        <a:latin typeface="+mn-lt"/>
                      </a:endParaRPr>
                    </a:p>
                  </a:txBody>
                  <a:tcPr marL="64008" marR="64008" marT="36576" marB="36576"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2060"/>
                    </a:solidFill>
                  </a:tcPr>
                </a:tc>
                <a:tc>
                  <a:txBody>
                    <a:bodyPr/>
                    <a:lstStyle/>
                    <a:p>
                      <a:pPr marL="0" marR="0" algn="ctr">
                        <a:spcBef>
                          <a:spcPts val="300"/>
                        </a:spcBef>
                        <a:spcAft>
                          <a:spcPts val="300"/>
                        </a:spcAft>
                      </a:pPr>
                      <a:r>
                        <a:rPr lang="en-US" sz="1100" b="1" dirty="0">
                          <a:solidFill>
                            <a:srgbClr val="FFFFFF"/>
                          </a:solidFill>
                          <a:effectLst/>
                          <a:latin typeface="Trebuchet MS" panose="020B0603020202020204" pitchFamily="34" charset="0"/>
                          <a:ea typeface="Times New Roman" panose="02020603050405020304" pitchFamily="18" charset="0"/>
                        </a:rPr>
                        <a:t>Viruses</a:t>
                      </a:r>
                      <a:endParaRPr lang="en-US" sz="1100" b="1" dirty="0">
                        <a:effectLst/>
                        <a:latin typeface="Trebuchet MS" panose="020B0603020202020204" pitchFamily="34" charset="0"/>
                        <a:ea typeface="Times New Roman" panose="02020603050405020304" pitchFamily="18" charset="0"/>
                      </a:endParaRPr>
                    </a:p>
                  </a:txBody>
                  <a:tcPr marL="64008" marR="64008" marT="36576" marB="36576"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2060"/>
                    </a:solidFill>
                  </a:tcPr>
                </a:tc>
                <a:tc>
                  <a:txBody>
                    <a:bodyPr/>
                    <a:lstStyle/>
                    <a:p>
                      <a:pPr marL="0" marR="0" algn="ctr">
                        <a:spcBef>
                          <a:spcPts val="300"/>
                        </a:spcBef>
                        <a:spcAft>
                          <a:spcPts val="300"/>
                        </a:spcAft>
                      </a:pPr>
                      <a:r>
                        <a:rPr lang="en-US" sz="1100" b="1" dirty="0">
                          <a:solidFill>
                            <a:srgbClr val="FFFFFF"/>
                          </a:solidFill>
                          <a:effectLst/>
                          <a:latin typeface="Trebuchet MS" panose="020B0603020202020204" pitchFamily="34" charset="0"/>
                          <a:ea typeface="Times New Roman" panose="02020603050405020304" pitchFamily="18" charset="0"/>
                        </a:rPr>
                        <a:t>Bacteria</a:t>
                      </a:r>
                      <a:endParaRPr lang="en-US" sz="1100" b="1" dirty="0">
                        <a:effectLst/>
                        <a:latin typeface="Trebuchet MS" panose="020B0603020202020204" pitchFamily="34" charset="0"/>
                        <a:ea typeface="Times New Roman" panose="02020603050405020304" pitchFamily="18" charset="0"/>
                      </a:endParaRPr>
                    </a:p>
                  </a:txBody>
                  <a:tcPr marL="64008" marR="64008" marT="36576" marB="36576"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3937498268"/>
                  </a:ext>
                </a:extLst>
              </a:tr>
              <a:tr h="402742">
                <a:tc>
                  <a:txBody>
                    <a:bodyPr/>
                    <a:lstStyle/>
                    <a:p>
                      <a:pPr marL="0" marR="0" algn="l">
                        <a:spcBef>
                          <a:spcPts val="300"/>
                        </a:spcBef>
                        <a:spcAft>
                          <a:spcPts val="300"/>
                        </a:spcAft>
                      </a:pPr>
                      <a:r>
                        <a:rPr lang="en-US" sz="1000" b="1" dirty="0">
                          <a:effectLst/>
                          <a:latin typeface="Trebuchet MS" panose="020B0603020202020204" pitchFamily="34" charset="0"/>
                          <a:ea typeface="Times New Roman" panose="02020603050405020304" pitchFamily="18" charset="0"/>
                        </a:rPr>
                        <a:t>Structure</a:t>
                      </a:r>
                    </a:p>
                  </a:txBody>
                  <a:tcPr marL="64008" marR="64008" marT="36576" marB="36576"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2060">
                        <a:alpha val="0"/>
                      </a:srgbClr>
                    </a:solidFill>
                  </a:tcPr>
                </a:tc>
                <a:tc>
                  <a:txBody>
                    <a:bodyPr/>
                    <a:lstStyle/>
                    <a:p>
                      <a:pPr marL="0" marR="0">
                        <a:spcBef>
                          <a:spcPts val="300"/>
                        </a:spcBef>
                        <a:spcAft>
                          <a:spcPts val="300"/>
                        </a:spcAft>
                      </a:pPr>
                      <a:r>
                        <a:rPr lang="en-US" sz="1000" b="1" dirty="0">
                          <a:solidFill>
                            <a:srgbClr val="002060"/>
                          </a:solidFill>
                          <a:effectLst/>
                          <a:latin typeface="Trebuchet MS" panose="020B0603020202020204" pitchFamily="34" charset="0"/>
                          <a:ea typeface="MS Mincho" panose="02020609040205080304" pitchFamily="49" charset="-128"/>
                        </a:rPr>
                        <a:t>Acellular:</a:t>
                      </a:r>
                      <a:r>
                        <a:rPr lang="en-US" sz="1000" dirty="0">
                          <a:effectLst/>
                          <a:latin typeface="Trebuchet MS" panose="020B0603020202020204" pitchFamily="34" charset="0"/>
                          <a:ea typeface="MS Mincho" panose="02020609040205080304" pitchFamily="49" charset="-128"/>
                        </a:rPr>
                        <a:t> </a:t>
                      </a:r>
                      <a:r>
                        <a:rPr lang="en-US" sz="1000" dirty="0">
                          <a:solidFill>
                            <a:schemeClr val="dk1"/>
                          </a:solidFill>
                          <a:effectLst/>
                          <a:latin typeface="Trebuchet MS" panose="020B0603020202020204" pitchFamily="34" charset="0"/>
                          <a:ea typeface="MS Mincho" panose="02020609040205080304" pitchFamily="49" charset="-128"/>
                          <a:cs typeface="+mn-cs"/>
                        </a:rPr>
                        <a:t>Consist of nucleic acid core enclosed in a coat of proteins</a:t>
                      </a:r>
                    </a:p>
                  </a:txBody>
                  <a:tcPr marL="64008" marR="64008" marT="36576" marB="36576"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2060">
                        <a:alpha val="0"/>
                      </a:srgbClr>
                    </a:solidFill>
                  </a:tcPr>
                </a:tc>
                <a:tc>
                  <a:txBody>
                    <a:bodyPr/>
                    <a:lstStyle/>
                    <a:p>
                      <a:pPr marL="0" marR="0">
                        <a:spcBef>
                          <a:spcPts val="300"/>
                        </a:spcBef>
                        <a:spcAft>
                          <a:spcPts val="300"/>
                        </a:spcAft>
                      </a:pPr>
                      <a:r>
                        <a:rPr lang="en-US" sz="1000" dirty="0">
                          <a:effectLst/>
                          <a:latin typeface="Trebuchet MS" panose="020B0603020202020204" pitchFamily="34" charset="0"/>
                          <a:ea typeface="MS Mincho" panose="02020609040205080304" pitchFamily="49" charset="-128"/>
                        </a:rPr>
                        <a:t>Cellular, often with a cell wall</a:t>
                      </a:r>
                    </a:p>
                  </a:txBody>
                  <a:tcPr marL="64008" marR="64008" marT="36576" marB="36576"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2060">
                        <a:alpha val="0"/>
                      </a:srgbClr>
                    </a:solidFill>
                  </a:tcPr>
                </a:tc>
                <a:extLst>
                  <a:ext uri="{0D108BD9-81ED-4DB2-BD59-A6C34878D82A}">
                    <a16:rowId xmlns:a16="http://schemas.microsoft.com/office/drawing/2014/main" val="1299558115"/>
                  </a:ext>
                </a:extLst>
              </a:tr>
              <a:tr h="565138">
                <a:tc>
                  <a:txBody>
                    <a:bodyPr/>
                    <a:lstStyle/>
                    <a:p>
                      <a:pPr marL="0" marR="0" algn="l">
                        <a:spcBef>
                          <a:spcPts val="300"/>
                        </a:spcBef>
                        <a:spcAft>
                          <a:spcPts val="300"/>
                        </a:spcAft>
                      </a:pPr>
                      <a:r>
                        <a:rPr lang="en-US" sz="1000" b="1" dirty="0">
                          <a:effectLst/>
                          <a:latin typeface="Trebuchet MS" panose="020B0603020202020204" pitchFamily="34" charset="0"/>
                          <a:ea typeface="Times New Roman" panose="02020603050405020304" pitchFamily="18" charset="0"/>
                        </a:rPr>
                        <a:t>Life-cycle requirements</a:t>
                      </a:r>
                    </a:p>
                  </a:txBody>
                  <a:tcPr marL="64008" marR="64008" marT="36576" marB="36576"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2060">
                        <a:alpha val="4000"/>
                      </a:srgbClr>
                    </a:solidFill>
                  </a:tcPr>
                </a:tc>
                <a:tc>
                  <a:txBody>
                    <a:bodyPr/>
                    <a:lstStyle/>
                    <a:p>
                      <a:pPr marL="0" marR="0">
                        <a:spcBef>
                          <a:spcPts val="300"/>
                        </a:spcBef>
                        <a:spcAft>
                          <a:spcPts val="300"/>
                        </a:spcAft>
                      </a:pPr>
                      <a:r>
                        <a:rPr lang="en-US" sz="1000" b="1" dirty="0">
                          <a:solidFill>
                            <a:srgbClr val="002060"/>
                          </a:solidFill>
                          <a:effectLst/>
                          <a:latin typeface="Trebuchet MS" panose="020B0603020202020204" pitchFamily="34" charset="0"/>
                          <a:ea typeface="MS Mincho" panose="02020609040205080304" pitchFamily="49" charset="-128"/>
                          <a:cs typeface="+mn-cs"/>
                        </a:rPr>
                        <a:t>Parasitic: </a:t>
                      </a:r>
                      <a:r>
                        <a:rPr lang="en-US" sz="1000" dirty="0">
                          <a:solidFill>
                            <a:schemeClr val="dk1"/>
                          </a:solidFill>
                          <a:effectLst/>
                          <a:latin typeface="Trebuchet MS" panose="020B0603020202020204" pitchFamily="34" charset="0"/>
                          <a:ea typeface="MS Mincho" panose="02020609040205080304" pitchFamily="49" charset="-128"/>
                          <a:cs typeface="+mn-cs"/>
                        </a:rPr>
                        <a:t>Require host cells to survive and replicate</a:t>
                      </a:r>
                    </a:p>
                  </a:txBody>
                  <a:tcPr marL="64008" marR="64008" marT="36576" marB="36576"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2060">
                        <a:alpha val="4000"/>
                      </a:srgbClr>
                    </a:solidFill>
                  </a:tcPr>
                </a:tc>
                <a:tc>
                  <a:txBody>
                    <a:bodyPr/>
                    <a:lstStyle/>
                    <a:p>
                      <a:pPr marL="0" marR="0">
                        <a:spcBef>
                          <a:spcPts val="300"/>
                        </a:spcBef>
                        <a:spcAft>
                          <a:spcPts val="300"/>
                        </a:spcAft>
                      </a:pPr>
                      <a:r>
                        <a:rPr lang="en-US" sz="1000" dirty="0">
                          <a:effectLst/>
                          <a:latin typeface="Trebuchet MS" panose="020B0603020202020204" pitchFamily="34" charset="0"/>
                          <a:ea typeface="MS Mincho" panose="02020609040205080304" pitchFamily="49" charset="-128"/>
                        </a:rPr>
                        <a:t>Most are capable of surviving and reproducing without a host</a:t>
                      </a:r>
                    </a:p>
                  </a:txBody>
                  <a:tcPr marL="64008" marR="64008" marT="36576" marB="36576"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2060">
                        <a:alpha val="4000"/>
                      </a:srgbClr>
                    </a:solidFill>
                  </a:tcPr>
                </a:tc>
                <a:extLst>
                  <a:ext uri="{0D108BD9-81ED-4DB2-BD59-A6C34878D82A}">
                    <a16:rowId xmlns:a16="http://schemas.microsoft.com/office/drawing/2014/main" val="342112343"/>
                  </a:ext>
                </a:extLst>
              </a:tr>
              <a:tr h="402742">
                <a:tc>
                  <a:txBody>
                    <a:bodyPr/>
                    <a:lstStyle/>
                    <a:p>
                      <a:pPr marL="0" marR="0" algn="l">
                        <a:spcBef>
                          <a:spcPts val="300"/>
                        </a:spcBef>
                        <a:spcAft>
                          <a:spcPts val="300"/>
                        </a:spcAft>
                      </a:pPr>
                      <a:r>
                        <a:rPr lang="en-US" sz="1000" b="1" dirty="0">
                          <a:effectLst/>
                          <a:latin typeface="Trebuchet MS" panose="020B0603020202020204" pitchFamily="34" charset="0"/>
                          <a:ea typeface="Times New Roman" panose="02020603050405020304" pitchFamily="18" charset="0"/>
                        </a:rPr>
                        <a:t>Drug susceptibility</a:t>
                      </a:r>
                    </a:p>
                  </a:txBody>
                  <a:tcPr marL="64008" marR="64008" marT="36576" marB="36576"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000" b="1" dirty="0">
                          <a:solidFill>
                            <a:srgbClr val="002060"/>
                          </a:solidFill>
                          <a:effectLst/>
                          <a:latin typeface="Trebuchet MS" panose="020B0603020202020204" pitchFamily="34" charset="0"/>
                          <a:ea typeface="MS Mincho" panose="02020609040205080304" pitchFamily="49" charset="-128"/>
                          <a:cs typeface="+mn-cs"/>
                        </a:rPr>
                        <a:t>Cannot be killed by antibiotics:</a:t>
                      </a:r>
                      <a:r>
                        <a:rPr lang="en-US" sz="1000" dirty="0">
                          <a:effectLst/>
                          <a:latin typeface="Trebuchet MS" panose="020B0603020202020204" pitchFamily="34" charset="0"/>
                          <a:ea typeface="MS Mincho" panose="02020609040205080304" pitchFamily="49" charset="-128"/>
                        </a:rPr>
                        <a:t> Some can be inhibited with antiviral drugs</a:t>
                      </a:r>
                    </a:p>
                  </a:txBody>
                  <a:tcPr marL="64008" marR="64008" marT="36576" marB="36576"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000" dirty="0">
                          <a:effectLst/>
                          <a:latin typeface="Trebuchet MS" panose="020B0603020202020204" pitchFamily="34" charset="0"/>
                          <a:ea typeface="MS Mincho" panose="02020609040205080304" pitchFamily="49" charset="-128"/>
                        </a:rPr>
                        <a:t>Most can be inhibited or destroyed with antibiotics</a:t>
                      </a:r>
                    </a:p>
                  </a:txBody>
                  <a:tcPr marL="64008" marR="64008" marT="36576" marB="36576"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88525647"/>
                  </a:ext>
                </a:extLst>
              </a:tr>
            </a:tbl>
          </a:graphicData>
        </a:graphic>
      </p:graphicFrame>
      <p:sp>
        <p:nvSpPr>
          <p:cNvPr id="31" name="TextBox 30">
            <a:extLst>
              <a:ext uri="{FF2B5EF4-FFF2-40B4-BE49-F238E27FC236}">
                <a16:creationId xmlns:a16="http://schemas.microsoft.com/office/drawing/2014/main" id="{C4906B5F-4AA6-F36A-6EA0-6305AE6A18A6}"/>
              </a:ext>
            </a:extLst>
          </p:cNvPr>
          <p:cNvSpPr txBox="1"/>
          <p:nvPr/>
        </p:nvSpPr>
        <p:spPr>
          <a:xfrm>
            <a:off x="6024284" y="4022912"/>
            <a:ext cx="6096000" cy="307777"/>
          </a:xfrm>
          <a:prstGeom prst="rect">
            <a:avLst/>
          </a:prstGeom>
          <a:noFill/>
        </p:spPr>
        <p:txBody>
          <a:bodyPr wrap="square" rtlCol="0">
            <a:spAutoFit/>
          </a:bodyPr>
          <a:lstStyle/>
          <a:p>
            <a:r>
              <a:rPr lang="en-US" sz="1400" b="1" dirty="0">
                <a:solidFill>
                  <a:srgbClr val="002060"/>
                </a:solidFill>
                <a:latin typeface="Trebuchet MS" panose="020B0603020202020204" pitchFamily="34" charset="0"/>
              </a:rPr>
              <a:t>Differences between Viruses and Bacteria</a:t>
            </a:r>
            <a:endParaRPr lang="en-US" sz="1400" dirty="0">
              <a:solidFill>
                <a:srgbClr val="002060"/>
              </a:solidFill>
              <a:latin typeface="Trebuchet MS" panose="020B0603020202020204" pitchFamily="34" charset="0"/>
            </a:endParaRPr>
          </a:p>
        </p:txBody>
      </p:sp>
      <p:grpSp>
        <p:nvGrpSpPr>
          <p:cNvPr id="35" name="Group 34">
            <a:extLst>
              <a:ext uri="{FF2B5EF4-FFF2-40B4-BE49-F238E27FC236}">
                <a16:creationId xmlns:a16="http://schemas.microsoft.com/office/drawing/2014/main" id="{9F0F4D35-0300-63CF-E969-166AA54532C4}"/>
              </a:ext>
            </a:extLst>
          </p:cNvPr>
          <p:cNvGrpSpPr/>
          <p:nvPr/>
        </p:nvGrpSpPr>
        <p:grpSpPr>
          <a:xfrm>
            <a:off x="6112042" y="840193"/>
            <a:ext cx="5842891" cy="2919443"/>
            <a:chOff x="6248400" y="880534"/>
            <a:chExt cx="5706533" cy="3046007"/>
          </a:xfrm>
        </p:grpSpPr>
        <p:sp>
          <p:nvSpPr>
            <p:cNvPr id="36" name="Rectangle 35">
              <a:extLst>
                <a:ext uri="{FF2B5EF4-FFF2-40B4-BE49-F238E27FC236}">
                  <a16:creationId xmlns:a16="http://schemas.microsoft.com/office/drawing/2014/main" id="{97E055E9-3B8A-B507-5FE9-3BC601C13267}"/>
                </a:ext>
              </a:extLst>
            </p:cNvPr>
            <p:cNvSpPr/>
            <p:nvPr/>
          </p:nvSpPr>
          <p:spPr>
            <a:xfrm>
              <a:off x="6248400" y="880534"/>
              <a:ext cx="5706533" cy="3046007"/>
            </a:xfrm>
            <a:prstGeom prst="rect">
              <a:avLst/>
            </a:prstGeom>
            <a:solidFill>
              <a:srgbClr val="04948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7" name="Rectangle 36">
              <a:extLst>
                <a:ext uri="{FF2B5EF4-FFF2-40B4-BE49-F238E27FC236}">
                  <a16:creationId xmlns:a16="http://schemas.microsoft.com/office/drawing/2014/main" id="{5EB3B54B-8C01-296F-A03C-FFD38B230FA8}"/>
                </a:ext>
              </a:extLst>
            </p:cNvPr>
            <p:cNvSpPr/>
            <p:nvPr/>
          </p:nvSpPr>
          <p:spPr>
            <a:xfrm>
              <a:off x="6248400" y="880534"/>
              <a:ext cx="5706533" cy="270933"/>
            </a:xfrm>
            <a:prstGeom prst="rect">
              <a:avLst/>
            </a:prstGeom>
            <a:solidFill>
              <a:srgbClr val="0494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Bef>
                  <a:spcPts val="600"/>
                </a:spcBef>
              </a:pPr>
              <a:r>
                <a:rPr lang="en-US" sz="1400" b="1" dirty="0">
                  <a:solidFill>
                    <a:schemeClr val="bg1"/>
                  </a:solidFill>
                  <a:latin typeface="Trebuchet MS" panose="020B0603020202020204" pitchFamily="34" charset="0"/>
                </a:rPr>
                <a:t> Differences between viruses and bacteria:</a:t>
              </a:r>
            </a:p>
          </p:txBody>
        </p:sp>
      </p:grpSp>
      <p:sp>
        <p:nvSpPr>
          <p:cNvPr id="39" name="Rectangle 38">
            <a:extLst>
              <a:ext uri="{FF2B5EF4-FFF2-40B4-BE49-F238E27FC236}">
                <a16:creationId xmlns:a16="http://schemas.microsoft.com/office/drawing/2014/main" id="{6E3B89D2-AC13-DC08-671B-647D266BE850}"/>
              </a:ext>
            </a:extLst>
          </p:cNvPr>
          <p:cNvSpPr/>
          <p:nvPr/>
        </p:nvSpPr>
        <p:spPr>
          <a:xfrm>
            <a:off x="6127574" y="1132626"/>
            <a:ext cx="5813413" cy="2523768"/>
          </a:xfrm>
          <a:prstGeom prst="rect">
            <a:avLst/>
          </a:prstGeom>
        </p:spPr>
        <p:txBody>
          <a:bodyPr wrap="square">
            <a:spAutoFit/>
          </a:bodyPr>
          <a:lstStyle/>
          <a:p>
            <a:pPr marL="0" lvl="1">
              <a:spcBef>
                <a:spcPts val="600"/>
              </a:spcBef>
            </a:pPr>
            <a:r>
              <a:rPr lang="en-US" sz="1100" dirty="0">
                <a:solidFill>
                  <a:schemeClr val="tx1">
                    <a:lumMod val="75000"/>
                    <a:lumOff val="25000"/>
                  </a:schemeClr>
                </a:solidFill>
                <a:latin typeface="Trebuchet MS" panose="020B0603020202020204" pitchFamily="34" charset="0"/>
              </a:rPr>
              <a:t>Unlike bacteria, viruses are not cells with a cell membrane surrounded by a cell wall. Viruses consist of nucleic acid molecules (either </a:t>
            </a:r>
            <a:r>
              <a:rPr lang="en-US" sz="1100" b="1" dirty="0">
                <a:solidFill>
                  <a:schemeClr val="tx1">
                    <a:lumMod val="75000"/>
                    <a:lumOff val="25000"/>
                  </a:schemeClr>
                </a:solidFill>
                <a:latin typeface="Trebuchet MS" panose="020B0603020202020204" pitchFamily="34" charset="0"/>
              </a:rPr>
              <a:t>DNA</a:t>
            </a:r>
            <a:r>
              <a:rPr lang="en-US" sz="1100" dirty="0">
                <a:solidFill>
                  <a:schemeClr val="tx1">
                    <a:lumMod val="75000"/>
                    <a:lumOff val="25000"/>
                  </a:schemeClr>
                </a:solidFill>
                <a:latin typeface="Trebuchet MS" panose="020B0603020202020204" pitchFamily="34" charset="0"/>
              </a:rPr>
              <a:t> or </a:t>
            </a:r>
            <a:r>
              <a:rPr lang="en-US" sz="1100" b="1" dirty="0">
                <a:solidFill>
                  <a:schemeClr val="tx1">
                    <a:lumMod val="75000"/>
                    <a:lumOff val="25000"/>
                  </a:schemeClr>
                </a:solidFill>
                <a:latin typeface="Trebuchet MS" panose="020B0603020202020204" pitchFamily="34" charset="0"/>
              </a:rPr>
              <a:t>RNA</a:t>
            </a:r>
            <a:r>
              <a:rPr lang="en-US" sz="1100" dirty="0">
                <a:solidFill>
                  <a:schemeClr val="tx1">
                    <a:lumMod val="75000"/>
                    <a:lumOff val="25000"/>
                  </a:schemeClr>
                </a:solidFill>
                <a:latin typeface="Trebuchet MS" panose="020B0603020202020204" pitchFamily="34" charset="0"/>
              </a:rPr>
              <a:t>) surrounded by a protein coat called a </a:t>
            </a:r>
            <a:r>
              <a:rPr lang="en-US" sz="1100" b="1" dirty="0">
                <a:solidFill>
                  <a:srgbClr val="002060"/>
                </a:solidFill>
                <a:latin typeface="Trebuchet MS" panose="020B0603020202020204" pitchFamily="34" charset="0"/>
              </a:rPr>
              <a:t>capsid</a:t>
            </a:r>
            <a:r>
              <a:rPr lang="en-US" sz="1100" dirty="0">
                <a:solidFill>
                  <a:srgbClr val="56575B"/>
                </a:solidFill>
                <a:latin typeface="Trebuchet MS" panose="020B0603020202020204" pitchFamily="34" charset="0"/>
              </a:rPr>
              <a:t> </a:t>
            </a:r>
            <a:r>
              <a:rPr lang="en-US" sz="1100" dirty="0">
                <a:solidFill>
                  <a:schemeClr val="tx1">
                    <a:lumMod val="75000"/>
                    <a:lumOff val="25000"/>
                  </a:schemeClr>
                </a:solidFill>
                <a:latin typeface="Trebuchet MS" panose="020B0603020202020204" pitchFamily="34" charset="0"/>
              </a:rPr>
              <a:t>and sometimes an envelope composed of phospholipid and protein made from the host’s </a:t>
            </a:r>
            <a:r>
              <a:rPr lang="en-US" sz="1100" b="1" dirty="0">
                <a:solidFill>
                  <a:srgbClr val="00877C"/>
                </a:solidFill>
                <a:latin typeface="Trebuchet MS" panose="020B0603020202020204" pitchFamily="34" charset="0"/>
              </a:rPr>
              <a:t>cell membrane</a:t>
            </a:r>
            <a:r>
              <a:rPr lang="en-US" sz="1100" dirty="0">
                <a:solidFill>
                  <a:schemeClr val="tx1">
                    <a:lumMod val="75000"/>
                    <a:lumOff val="25000"/>
                  </a:schemeClr>
                </a:solidFill>
                <a:latin typeface="Trebuchet MS" panose="020B0603020202020204" pitchFamily="34" charset="0"/>
              </a:rPr>
              <a:t>.</a:t>
            </a:r>
          </a:p>
          <a:p>
            <a:pPr marL="0" lvl="1">
              <a:spcBef>
                <a:spcPts val="600"/>
              </a:spcBef>
            </a:pPr>
            <a:r>
              <a:rPr lang="en-US" sz="1100" dirty="0">
                <a:solidFill>
                  <a:schemeClr val="tx1">
                    <a:lumMod val="75000"/>
                    <a:lumOff val="25000"/>
                  </a:schemeClr>
                </a:solidFill>
                <a:latin typeface="Trebuchet MS" panose="020B0603020202020204" pitchFamily="34" charset="0"/>
              </a:rPr>
              <a:t>Whereas most bacteria can survive and reproduce outside a host cell in appropriate conditions, viruses can multiply only inside host cells. Because of their absolute dependence upon host cells for their existence and eventual reproduction</a:t>
            </a:r>
            <a:r>
              <a:rPr lang="en-US" sz="1100" dirty="0">
                <a:solidFill>
                  <a:srgbClr val="56575B"/>
                </a:solidFill>
                <a:latin typeface="Trebuchet MS" panose="020B0603020202020204" pitchFamily="34" charset="0"/>
              </a:rPr>
              <a:t>.</a:t>
            </a:r>
            <a:r>
              <a:rPr lang="en-US" sz="1100" dirty="0">
                <a:latin typeface="Trebuchet MS" panose="020B0603020202020204" pitchFamily="34" charset="0"/>
              </a:rPr>
              <a:t> </a:t>
            </a:r>
          </a:p>
          <a:p>
            <a:pPr marL="0" lvl="1">
              <a:spcBef>
                <a:spcPts val="600"/>
              </a:spcBef>
            </a:pPr>
            <a:r>
              <a:rPr lang="en-US" sz="1100" dirty="0">
                <a:solidFill>
                  <a:schemeClr val="tx1">
                    <a:lumMod val="75000"/>
                    <a:lumOff val="25000"/>
                  </a:schemeClr>
                </a:solidFill>
                <a:latin typeface="Trebuchet MS" panose="020B0603020202020204" pitchFamily="34" charset="0"/>
              </a:rPr>
              <a:t>Viruses infect host cells and use the host cell’s cellular machinery to replicate. Some viruses kill the host cell, some (like chicken pox) “hide out” in the host cell and replicate only once in a while, and others (like HIV) incorporate their DNA into that of the host cell. </a:t>
            </a:r>
          </a:p>
          <a:p>
            <a:pPr marL="0" lvl="1">
              <a:spcBef>
                <a:spcPts val="600"/>
              </a:spcBef>
            </a:pPr>
            <a:r>
              <a:rPr lang="en-US" sz="1100" dirty="0">
                <a:solidFill>
                  <a:schemeClr val="tx1">
                    <a:lumMod val="75000"/>
                    <a:lumOff val="25000"/>
                  </a:schemeClr>
                </a:solidFill>
                <a:latin typeface="Trebuchet MS" panose="020B0603020202020204" pitchFamily="34" charset="0"/>
              </a:rPr>
              <a:t>Although antibiotics can kill or inhibit bacteria, these agents are not effective in killing viruses. Some viruses, however, can be inhibited with specific antiviral drugs. </a:t>
            </a:r>
          </a:p>
        </p:txBody>
      </p:sp>
      <p:cxnSp>
        <p:nvCxnSpPr>
          <p:cNvPr id="16" name="Straight Connector 15">
            <a:extLst>
              <a:ext uri="{FF2B5EF4-FFF2-40B4-BE49-F238E27FC236}">
                <a16:creationId xmlns:a16="http://schemas.microsoft.com/office/drawing/2014/main" id="{E6AFC8B2-3618-7AAA-84A7-9A5FE5C1EFE5}"/>
              </a:ext>
            </a:extLst>
          </p:cNvPr>
          <p:cNvCxnSpPr>
            <a:cxnSpLocks/>
          </p:cNvCxnSpPr>
          <p:nvPr/>
        </p:nvCxnSpPr>
        <p:spPr>
          <a:xfrm flipH="1">
            <a:off x="4191000" y="4800600"/>
            <a:ext cx="798791"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9CB62FB-D5CF-73BF-4BAE-7B8129995DBC}"/>
              </a:ext>
            </a:extLst>
          </p:cNvPr>
          <p:cNvCxnSpPr>
            <a:cxnSpLocks/>
          </p:cNvCxnSpPr>
          <p:nvPr/>
        </p:nvCxnSpPr>
        <p:spPr>
          <a:xfrm flipH="1">
            <a:off x="4572000" y="5292476"/>
            <a:ext cx="441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721D51B-FAEF-2660-D6C8-5AC7CACAC656}"/>
              </a:ext>
            </a:extLst>
          </p:cNvPr>
          <p:cNvCxnSpPr>
            <a:cxnSpLocks/>
            <a:endCxn id="2" idx="1"/>
          </p:cNvCxnSpPr>
          <p:nvPr/>
        </p:nvCxnSpPr>
        <p:spPr>
          <a:xfrm flipH="1" flipV="1">
            <a:off x="3177540" y="5095875"/>
            <a:ext cx="762242" cy="186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12240EF-C975-6272-5A59-209002C1413A}"/>
              </a:ext>
            </a:extLst>
          </p:cNvPr>
          <p:cNvSpPr txBox="1"/>
          <p:nvPr/>
        </p:nvSpPr>
        <p:spPr>
          <a:xfrm>
            <a:off x="653342" y="6022097"/>
            <a:ext cx="6619120" cy="400110"/>
          </a:xfrm>
          <a:prstGeom prst="rect">
            <a:avLst/>
          </a:prstGeom>
          <a:noFill/>
        </p:spPr>
        <p:txBody>
          <a:bodyPr wrap="none" rtlCol="0">
            <a:spAutoFit/>
          </a:bodyPr>
          <a:lstStyle/>
          <a:p>
            <a:r>
              <a:rPr lang="en-US" sz="1000" dirty="0">
                <a:latin typeface="Trebuchet MS" panose="020B0603020202020204" pitchFamily="34" charset="0"/>
              </a:rPr>
              <a:t>*Representations are not to scale</a:t>
            </a:r>
          </a:p>
          <a:p>
            <a:r>
              <a:rPr lang="en-US" sz="1000" dirty="0">
                <a:latin typeface="Trebuchet MS" panose="020B0603020202020204" pitchFamily="34" charset="0"/>
              </a:rPr>
              <a:t>Image sources: National institute of Health HIV glossary and </a:t>
            </a:r>
            <a:r>
              <a:rPr lang="en-CA" sz="1000" b="0" i="0" dirty="0">
                <a:solidFill>
                  <a:srgbClr val="212121"/>
                </a:solidFill>
                <a:effectLst/>
                <a:latin typeface="Trebuchet MS" panose="020B0603020202020204" pitchFamily="34" charset="0"/>
              </a:rPr>
              <a:t>Ghattas M, et al. </a:t>
            </a:r>
            <a:r>
              <a:rPr lang="en-CA" sz="1000" b="0" i="1" dirty="0">
                <a:solidFill>
                  <a:srgbClr val="212121"/>
                </a:solidFill>
                <a:effectLst/>
                <a:latin typeface="Trebuchet MS" panose="020B0603020202020204" pitchFamily="34" charset="0"/>
              </a:rPr>
              <a:t>Vaccines (Basel)</a:t>
            </a:r>
            <a:r>
              <a:rPr lang="en-CA" sz="1000" b="0" i="0" dirty="0">
                <a:solidFill>
                  <a:srgbClr val="212121"/>
                </a:solidFill>
                <a:effectLst/>
                <a:latin typeface="Trebuchet MS" panose="020B0603020202020204" pitchFamily="34" charset="0"/>
              </a:rPr>
              <a:t>. 2021;9(12):1490.</a:t>
            </a:r>
            <a:endParaRPr lang="en-US" sz="1000" dirty="0">
              <a:latin typeface="Trebuchet MS" panose="020B0603020202020204" pitchFamily="34" charset="0"/>
            </a:endParaRPr>
          </a:p>
        </p:txBody>
      </p:sp>
      <p:sp>
        <p:nvSpPr>
          <p:cNvPr id="22" name="TextBox 21">
            <a:extLst>
              <a:ext uri="{FF2B5EF4-FFF2-40B4-BE49-F238E27FC236}">
                <a16:creationId xmlns:a16="http://schemas.microsoft.com/office/drawing/2014/main" id="{B4BDBE23-E2A9-4043-5A51-F598CCEB6AF9}"/>
              </a:ext>
            </a:extLst>
          </p:cNvPr>
          <p:cNvSpPr txBox="1"/>
          <p:nvPr/>
        </p:nvSpPr>
        <p:spPr>
          <a:xfrm>
            <a:off x="3706197" y="3940899"/>
            <a:ext cx="854721" cy="307777"/>
          </a:xfrm>
          <a:prstGeom prst="rect">
            <a:avLst/>
          </a:prstGeom>
          <a:solidFill>
            <a:srgbClr val="E2D3D7"/>
          </a:solidFill>
        </p:spPr>
        <p:txBody>
          <a:bodyPr wrap="none" rtlCol="0">
            <a:spAutoFit/>
          </a:bodyPr>
          <a:lstStyle/>
          <a:p>
            <a:r>
              <a:rPr lang="en-US" sz="1400" b="1" dirty="0">
                <a:solidFill>
                  <a:schemeClr val="tx1">
                    <a:lumMod val="75000"/>
                    <a:lumOff val="25000"/>
                  </a:schemeClr>
                </a:solidFill>
              </a:rPr>
              <a:t>HIV virus</a:t>
            </a:r>
          </a:p>
        </p:txBody>
      </p:sp>
    </p:spTree>
    <p:extLst>
      <p:ext uri="{BB962C8B-B14F-4D97-AF65-F5344CB8AC3E}">
        <p14:creationId xmlns:p14="http://schemas.microsoft.com/office/powerpoint/2010/main" val="3518859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E4C84-BAAA-6781-D4A3-D8F49FAD4512}"/>
            </a:ext>
          </a:extLst>
        </p:cNvPr>
        <p:cNvGrpSpPr/>
        <p:nvPr/>
      </p:nvGrpSpPr>
      <p:grpSpPr>
        <a:xfrm>
          <a:off x="0" y="0"/>
          <a:ext cx="0" cy="0"/>
          <a:chOff x="0" y="0"/>
          <a:chExt cx="0" cy="0"/>
        </a:xfrm>
      </p:grpSpPr>
      <p:sp>
        <p:nvSpPr>
          <p:cNvPr id="74" name="Rectangle: Top Corners Rounded 73">
            <a:extLst>
              <a:ext uri="{FF2B5EF4-FFF2-40B4-BE49-F238E27FC236}">
                <a16:creationId xmlns:a16="http://schemas.microsoft.com/office/drawing/2014/main" id="{A5E5E382-722E-65D6-6075-4B00759D79C8}"/>
              </a:ext>
            </a:extLst>
          </p:cNvPr>
          <p:cNvSpPr/>
          <p:nvPr/>
        </p:nvSpPr>
        <p:spPr>
          <a:xfrm rot="16200000">
            <a:off x="5071385" y="960768"/>
            <a:ext cx="5200612" cy="5181600"/>
          </a:xfrm>
          <a:prstGeom prst="round2SameRect">
            <a:avLst>
              <a:gd name="adj1" fmla="val 4535"/>
              <a:gd name="adj2" fmla="val 0"/>
            </a:avLst>
          </a:prstGeom>
          <a:solidFill>
            <a:schemeClr val="bg1">
              <a:lumMod val="95000"/>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93ED7C0D-7241-B9D2-48FB-7E0F4DD83FC8}"/>
              </a:ext>
            </a:extLst>
          </p:cNvPr>
          <p:cNvSpPr>
            <a:spLocks noGrp="1"/>
          </p:cNvSpPr>
          <p:nvPr>
            <p:ph type="sldNum" sz="quarter" idx="10"/>
          </p:nvPr>
        </p:nvSpPr>
        <p:spPr/>
        <p:txBody>
          <a:bodyPr/>
          <a:lstStyle/>
          <a:p>
            <a:fld id="{70089216-3EB4-48D3-A482-8895DB197100}" type="slidenum">
              <a:rPr lang="en-US" smtClean="0"/>
              <a:pPr/>
              <a:t>11</a:t>
            </a:fld>
            <a:endParaRPr lang="en-US" dirty="0"/>
          </a:p>
        </p:txBody>
      </p:sp>
      <p:sp>
        <p:nvSpPr>
          <p:cNvPr id="38" name="Title 1">
            <a:extLst>
              <a:ext uri="{FF2B5EF4-FFF2-40B4-BE49-F238E27FC236}">
                <a16:creationId xmlns:a16="http://schemas.microsoft.com/office/drawing/2014/main" id="{47C2F7E6-B0B8-A51D-289E-F95289745207}"/>
              </a:ext>
            </a:extLst>
          </p:cNvPr>
          <p:cNvSpPr txBox="1">
            <a:spLocks/>
          </p:cNvSpPr>
          <p:nvPr/>
        </p:nvSpPr>
        <p:spPr>
          <a:xfrm>
            <a:off x="304800" y="641324"/>
            <a:ext cx="5334000" cy="650875"/>
          </a:xfrm>
          <a:prstGeom prst="rect">
            <a:avLst/>
          </a:prstGeom>
        </p:spPr>
        <p:txBody>
          <a:bodyPr lIns="0" tIns="0" rIns="0" bIns="0" anchor="ctr">
            <a:normAutofit/>
          </a:bodyPr>
          <a:lstStyle>
            <a:defPPr>
              <a:defRPr lang="en-US"/>
            </a:defPPr>
            <a:lvl1pPr>
              <a:defRPr sz="2800" b="1" i="0" kern="0">
                <a:solidFill>
                  <a:srgbClr val="002060"/>
                </a:solidFill>
                <a:latin typeface="Georgia" panose="02040502050405020303" pitchFamily="18" charset="0"/>
                <a:ea typeface="+mj-ea"/>
                <a:cs typeface="Tahoma"/>
              </a:defRPr>
            </a:lvl1pPr>
          </a:lstStyle>
          <a:p>
            <a:r>
              <a:rPr lang="en-US" dirty="0"/>
              <a:t>HIV Transmission</a:t>
            </a:r>
          </a:p>
        </p:txBody>
      </p:sp>
      <p:sp>
        <p:nvSpPr>
          <p:cNvPr id="12" name="Content Placeholder 4">
            <a:extLst>
              <a:ext uri="{FF2B5EF4-FFF2-40B4-BE49-F238E27FC236}">
                <a16:creationId xmlns:a16="http://schemas.microsoft.com/office/drawing/2014/main" id="{A43883C1-EB24-9902-2B48-3A50FA767801}"/>
              </a:ext>
            </a:extLst>
          </p:cNvPr>
          <p:cNvSpPr txBox="1">
            <a:spLocks/>
          </p:cNvSpPr>
          <p:nvPr/>
        </p:nvSpPr>
        <p:spPr>
          <a:xfrm>
            <a:off x="983116" y="1562546"/>
            <a:ext cx="5782609" cy="1015663"/>
          </a:xfrm>
          <a:prstGeom prst="rect">
            <a:avLst/>
          </a:prstGeom>
          <a:noFill/>
        </p:spPr>
        <p:txBody>
          <a:bodyPr wrap="square" rtlCol="0" anchor="ctr">
            <a:spAutoFit/>
          </a:bodyPr>
          <a:lstStyle>
            <a:defPPr>
              <a:defRPr lang="en-US"/>
            </a:defPPr>
            <a:lvl1pPr algn="ctr">
              <a:defRPr sz="1200">
                <a:solidFill>
                  <a:srgbClr val="56575B"/>
                </a:solidFill>
                <a:latin typeface="Trebuchet MS" panose="020B0603020202020204" pitchFamily="34" charset="0"/>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HIV can be found in body fluids, which include blood, semen, pre-seminal fluid, vaginal fluid, rectal fluid, and breast milk. </a:t>
            </a:r>
          </a:p>
          <a:p>
            <a:pPr marL="171450" indent="-171450" algn="l">
              <a:buFont typeface="Arial" panose="020B0604020202020204" pitchFamily="34" charset="0"/>
              <a:buChar char="•"/>
            </a:pPr>
            <a:r>
              <a:rPr lang="en-CA" dirty="0"/>
              <a:t>These fluids must come in contact with a mucous membrane or damaged tissue or be directly injected into the bloodstream. </a:t>
            </a:r>
          </a:p>
          <a:p>
            <a:pPr marL="171450" indent="-171450" algn="l">
              <a:buFont typeface="Arial" panose="020B0604020202020204" pitchFamily="34" charset="0"/>
              <a:buChar char="•"/>
            </a:pPr>
            <a:r>
              <a:rPr lang="en-CA" dirty="0"/>
              <a:t>Mucous membranes are found inside the rectum, vagina, penis, and mouth. </a:t>
            </a:r>
          </a:p>
        </p:txBody>
      </p:sp>
      <p:sp>
        <p:nvSpPr>
          <p:cNvPr id="3" name="Oval 2">
            <a:extLst>
              <a:ext uri="{FF2B5EF4-FFF2-40B4-BE49-F238E27FC236}">
                <a16:creationId xmlns:a16="http://schemas.microsoft.com/office/drawing/2014/main" id="{C84AF733-C6CB-BFB7-E3C6-D830415546DF}"/>
              </a:ext>
            </a:extLst>
          </p:cNvPr>
          <p:cNvSpPr/>
          <p:nvPr/>
        </p:nvSpPr>
        <p:spPr>
          <a:xfrm>
            <a:off x="330796" y="1540506"/>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29" name="Content Placeholder 4">
            <a:extLst>
              <a:ext uri="{FF2B5EF4-FFF2-40B4-BE49-F238E27FC236}">
                <a16:creationId xmlns:a16="http://schemas.microsoft.com/office/drawing/2014/main" id="{59F688CC-CEFA-EE0D-C055-07EC9EF6B4BC}"/>
              </a:ext>
            </a:extLst>
          </p:cNvPr>
          <p:cNvSpPr txBox="1">
            <a:spLocks/>
          </p:cNvSpPr>
          <p:nvPr/>
        </p:nvSpPr>
        <p:spPr>
          <a:xfrm>
            <a:off x="304800" y="2894662"/>
            <a:ext cx="5578517" cy="307777"/>
          </a:xfrm>
          <a:prstGeom prst="rect">
            <a:avLst/>
          </a:prstGeom>
          <a:noFill/>
        </p:spPr>
        <p:txBody>
          <a:bodyPr wrap="square" rtlCol="0" anchor="ctr">
            <a:spAutoFit/>
          </a:bodyPr>
          <a:lstStyle>
            <a:defPPr>
              <a:defRPr lang="en-US"/>
            </a:defPPr>
            <a:lvl1pPr algn="ctr">
              <a:defRPr sz="1200">
                <a:solidFill>
                  <a:srgbClr val="56575B"/>
                </a:solidFill>
                <a:latin typeface="Trebuchet MS" panose="020B0603020202020204" pitchFamily="34" charset="0"/>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1" dirty="0">
                <a:solidFill>
                  <a:srgbClr val="002060"/>
                </a:solidFill>
              </a:rPr>
              <a:t>Ways HIV can be transmitted*:</a:t>
            </a:r>
          </a:p>
        </p:txBody>
      </p:sp>
      <p:grpSp>
        <p:nvGrpSpPr>
          <p:cNvPr id="61" name="Group 60">
            <a:extLst>
              <a:ext uri="{FF2B5EF4-FFF2-40B4-BE49-F238E27FC236}">
                <a16:creationId xmlns:a16="http://schemas.microsoft.com/office/drawing/2014/main" id="{D0BBC89F-ACA2-EB01-8484-9F29FD4FC824}"/>
              </a:ext>
            </a:extLst>
          </p:cNvPr>
          <p:cNvGrpSpPr/>
          <p:nvPr/>
        </p:nvGrpSpPr>
        <p:grpSpPr>
          <a:xfrm>
            <a:off x="304800" y="3285306"/>
            <a:ext cx="6288825" cy="609600"/>
            <a:chOff x="304800" y="3352800"/>
            <a:chExt cx="6288825" cy="609600"/>
          </a:xfrm>
        </p:grpSpPr>
        <p:sp>
          <p:nvSpPr>
            <p:cNvPr id="25" name="Content Placeholder 4">
              <a:extLst>
                <a:ext uri="{FF2B5EF4-FFF2-40B4-BE49-F238E27FC236}">
                  <a16:creationId xmlns:a16="http://schemas.microsoft.com/office/drawing/2014/main" id="{A7A03AB1-C247-8205-8290-A0BB60CDDD20}"/>
                </a:ext>
              </a:extLst>
            </p:cNvPr>
            <p:cNvSpPr txBox="1">
              <a:spLocks/>
            </p:cNvSpPr>
            <p:nvPr/>
          </p:nvSpPr>
          <p:spPr>
            <a:xfrm>
              <a:off x="1015108" y="3519785"/>
              <a:ext cx="5578517" cy="276999"/>
            </a:xfrm>
            <a:prstGeom prst="rect">
              <a:avLst/>
            </a:prstGeom>
            <a:noFill/>
          </p:spPr>
          <p:txBody>
            <a:bodyPr wrap="square" rtlCol="0" anchor="ctr">
              <a:spAutoFit/>
            </a:bodyPr>
            <a:lstStyle>
              <a:defPPr>
                <a:defRPr lang="en-US"/>
              </a:defPPr>
              <a:lvl1pPr algn="ctr">
                <a:defRPr sz="1200">
                  <a:solidFill>
                    <a:srgbClr val="56575B"/>
                  </a:solidFill>
                  <a:latin typeface="Trebuchet MS" panose="020B0603020202020204" pitchFamily="34" charset="0"/>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Condomless vaginal or anal intercourse with someone who is living with HIV </a:t>
              </a:r>
            </a:p>
          </p:txBody>
        </p:sp>
        <p:sp>
          <p:nvSpPr>
            <p:cNvPr id="26" name="Oval 25">
              <a:extLst>
                <a:ext uri="{FF2B5EF4-FFF2-40B4-BE49-F238E27FC236}">
                  <a16:creationId xmlns:a16="http://schemas.microsoft.com/office/drawing/2014/main" id="{A2FBB28C-C82B-8B67-BE1F-F40946579B96}"/>
                </a:ext>
              </a:extLst>
            </p:cNvPr>
            <p:cNvSpPr/>
            <p:nvPr/>
          </p:nvSpPr>
          <p:spPr>
            <a:xfrm>
              <a:off x="304800" y="3352800"/>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pic>
          <p:nvPicPr>
            <p:cNvPr id="49" name="Graphic 48">
              <a:extLst>
                <a:ext uri="{FF2B5EF4-FFF2-40B4-BE49-F238E27FC236}">
                  <a16:creationId xmlns:a16="http://schemas.microsoft.com/office/drawing/2014/main" id="{5B84CB58-FFD9-7A2B-1AD2-07811EA1D1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785" y="3444359"/>
              <a:ext cx="311687" cy="409190"/>
            </a:xfrm>
            <a:prstGeom prst="rect">
              <a:avLst/>
            </a:prstGeom>
          </p:spPr>
        </p:pic>
      </p:grpSp>
      <p:grpSp>
        <p:nvGrpSpPr>
          <p:cNvPr id="62" name="Group 61">
            <a:extLst>
              <a:ext uri="{FF2B5EF4-FFF2-40B4-BE49-F238E27FC236}">
                <a16:creationId xmlns:a16="http://schemas.microsoft.com/office/drawing/2014/main" id="{B46E5545-30E0-2C72-9C86-D00A83F57719}"/>
              </a:ext>
            </a:extLst>
          </p:cNvPr>
          <p:cNvGrpSpPr/>
          <p:nvPr/>
        </p:nvGrpSpPr>
        <p:grpSpPr>
          <a:xfrm>
            <a:off x="304800" y="4009109"/>
            <a:ext cx="5257801" cy="609600"/>
            <a:chOff x="304800" y="4113252"/>
            <a:chExt cx="5257801" cy="609600"/>
          </a:xfrm>
        </p:grpSpPr>
        <p:sp>
          <p:nvSpPr>
            <p:cNvPr id="30" name="Content Placeholder 4">
              <a:extLst>
                <a:ext uri="{FF2B5EF4-FFF2-40B4-BE49-F238E27FC236}">
                  <a16:creationId xmlns:a16="http://schemas.microsoft.com/office/drawing/2014/main" id="{65664C7A-F2BF-CBB1-4B9E-C555A066EDC6}"/>
                </a:ext>
              </a:extLst>
            </p:cNvPr>
            <p:cNvSpPr txBox="1">
              <a:spLocks/>
            </p:cNvSpPr>
            <p:nvPr/>
          </p:nvSpPr>
          <p:spPr>
            <a:xfrm>
              <a:off x="1015109" y="4187904"/>
              <a:ext cx="4547492" cy="461665"/>
            </a:xfrm>
            <a:prstGeom prst="rect">
              <a:avLst/>
            </a:prstGeom>
            <a:noFill/>
          </p:spPr>
          <p:txBody>
            <a:bodyPr wrap="square" rtlCol="0" anchor="ctr">
              <a:spAutoFit/>
            </a:bodyPr>
            <a:lstStyle>
              <a:defPPr>
                <a:defRPr lang="en-US"/>
              </a:defPPr>
              <a:lvl1pPr algn="ctr">
                <a:defRPr sz="1200">
                  <a:solidFill>
                    <a:srgbClr val="56575B"/>
                  </a:solidFill>
                  <a:latin typeface="Trebuchet MS" panose="020B0603020202020204" pitchFamily="34" charset="0"/>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Shared needles, syringes, or other drug injection equipment with someone who has HIV</a:t>
              </a:r>
            </a:p>
          </p:txBody>
        </p:sp>
        <p:sp>
          <p:nvSpPr>
            <p:cNvPr id="41" name="Oval 40">
              <a:extLst>
                <a:ext uri="{FF2B5EF4-FFF2-40B4-BE49-F238E27FC236}">
                  <a16:creationId xmlns:a16="http://schemas.microsoft.com/office/drawing/2014/main" id="{0D74079C-B32F-F0FB-88E1-4724743468E3}"/>
                </a:ext>
              </a:extLst>
            </p:cNvPr>
            <p:cNvSpPr/>
            <p:nvPr/>
          </p:nvSpPr>
          <p:spPr>
            <a:xfrm>
              <a:off x="304800" y="4113252"/>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pic>
          <p:nvPicPr>
            <p:cNvPr id="51" name="Graphic 50">
              <a:extLst>
                <a:ext uri="{FF2B5EF4-FFF2-40B4-BE49-F238E27FC236}">
                  <a16:creationId xmlns:a16="http://schemas.microsoft.com/office/drawing/2014/main" id="{82C0A7FB-40AD-0538-E005-6ACD24C91C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097" y="4267690"/>
              <a:ext cx="335561" cy="324924"/>
            </a:xfrm>
            <a:prstGeom prst="rect">
              <a:avLst/>
            </a:prstGeom>
          </p:spPr>
        </p:pic>
      </p:grpSp>
      <p:sp>
        <p:nvSpPr>
          <p:cNvPr id="58" name="Content Placeholder 4">
            <a:extLst>
              <a:ext uri="{FF2B5EF4-FFF2-40B4-BE49-F238E27FC236}">
                <a16:creationId xmlns:a16="http://schemas.microsoft.com/office/drawing/2014/main" id="{96AE19BF-8EEA-EBC2-596D-B2DAD76B8F6C}"/>
              </a:ext>
            </a:extLst>
          </p:cNvPr>
          <p:cNvSpPr txBox="1">
            <a:spLocks/>
          </p:cNvSpPr>
          <p:nvPr/>
        </p:nvSpPr>
        <p:spPr>
          <a:xfrm>
            <a:off x="1015108" y="4950242"/>
            <a:ext cx="5233292" cy="461665"/>
          </a:xfrm>
          <a:prstGeom prst="rect">
            <a:avLst/>
          </a:prstGeom>
          <a:noFill/>
        </p:spPr>
        <p:txBody>
          <a:bodyPr wrap="square" rtlCol="0" anchor="ctr">
            <a:spAutoFit/>
          </a:bodyPr>
          <a:lstStyle>
            <a:defPPr>
              <a:defRPr lang="en-US"/>
            </a:defPPr>
            <a:lvl1pPr algn="ctr">
              <a:defRPr sz="1200">
                <a:solidFill>
                  <a:srgbClr val="56575B"/>
                </a:solidFill>
                <a:latin typeface="Trebuchet MS" panose="020B0603020202020204" pitchFamily="34" charset="0"/>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Perinatal transmission of HIV is possible during pregnancy, birth, or breastfeeding </a:t>
            </a:r>
          </a:p>
        </p:txBody>
      </p:sp>
      <p:grpSp>
        <p:nvGrpSpPr>
          <p:cNvPr id="69" name="Group 68">
            <a:extLst>
              <a:ext uri="{FF2B5EF4-FFF2-40B4-BE49-F238E27FC236}">
                <a16:creationId xmlns:a16="http://schemas.microsoft.com/office/drawing/2014/main" id="{5FD108BD-2343-6581-36C5-A698A4084F43}"/>
              </a:ext>
            </a:extLst>
          </p:cNvPr>
          <p:cNvGrpSpPr/>
          <p:nvPr/>
        </p:nvGrpSpPr>
        <p:grpSpPr>
          <a:xfrm>
            <a:off x="304799" y="4875590"/>
            <a:ext cx="609600" cy="609600"/>
            <a:chOff x="304800" y="5524209"/>
            <a:chExt cx="609600" cy="609600"/>
          </a:xfrm>
        </p:grpSpPr>
        <p:sp>
          <p:nvSpPr>
            <p:cNvPr id="59" name="Oval 58">
              <a:extLst>
                <a:ext uri="{FF2B5EF4-FFF2-40B4-BE49-F238E27FC236}">
                  <a16:creationId xmlns:a16="http://schemas.microsoft.com/office/drawing/2014/main" id="{CED4079E-D2FE-BAB1-CBA6-6154801A14AD}"/>
                </a:ext>
              </a:extLst>
            </p:cNvPr>
            <p:cNvSpPr/>
            <p:nvPr/>
          </p:nvSpPr>
          <p:spPr>
            <a:xfrm>
              <a:off x="304800" y="5524209"/>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pic>
          <p:nvPicPr>
            <p:cNvPr id="68" name="Graphic 67">
              <a:extLst>
                <a:ext uri="{FF2B5EF4-FFF2-40B4-BE49-F238E27FC236}">
                  <a16:creationId xmlns:a16="http://schemas.microsoft.com/office/drawing/2014/main" id="{E86C0022-CFE9-2278-CAFA-940EAD6DCF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6204" y="5612847"/>
              <a:ext cx="265346" cy="432324"/>
            </a:xfrm>
            <a:prstGeom prst="rect">
              <a:avLst/>
            </a:prstGeom>
          </p:spPr>
        </p:pic>
      </p:grpSp>
      <p:sp>
        <p:nvSpPr>
          <p:cNvPr id="75" name="TextBox 74">
            <a:extLst>
              <a:ext uri="{FF2B5EF4-FFF2-40B4-BE49-F238E27FC236}">
                <a16:creationId xmlns:a16="http://schemas.microsoft.com/office/drawing/2014/main" id="{2FE33CF5-78E0-20E2-7525-F400078DD56A}"/>
              </a:ext>
            </a:extLst>
          </p:cNvPr>
          <p:cNvSpPr txBox="1"/>
          <p:nvPr/>
        </p:nvSpPr>
        <p:spPr>
          <a:xfrm>
            <a:off x="7720708" y="1252194"/>
            <a:ext cx="3459793" cy="400110"/>
          </a:xfrm>
          <a:prstGeom prst="rect">
            <a:avLst/>
          </a:prstGeom>
          <a:noFill/>
        </p:spPr>
        <p:txBody>
          <a:bodyPr wrap="none" rtlCol="0">
            <a:spAutoFit/>
          </a:bodyPr>
          <a:lstStyle/>
          <a:p>
            <a:pPr algn="ctr"/>
            <a:r>
              <a:rPr lang="en-US" sz="2000" dirty="0">
                <a:solidFill>
                  <a:srgbClr val="04948E"/>
                </a:solidFill>
                <a:latin typeface="Trebuchet MS" panose="020B0603020202020204" pitchFamily="34" charset="0"/>
              </a:rPr>
              <a:t>HIV IS</a:t>
            </a:r>
            <a:r>
              <a:rPr lang="en-US" sz="2000" dirty="0">
                <a:solidFill>
                  <a:srgbClr val="002060"/>
                </a:solidFill>
                <a:latin typeface="Trebuchet MS" panose="020B0603020202020204" pitchFamily="34" charset="0"/>
              </a:rPr>
              <a:t> </a:t>
            </a:r>
            <a:r>
              <a:rPr lang="en-US" sz="2000" b="1" dirty="0">
                <a:solidFill>
                  <a:srgbClr val="002060"/>
                </a:solidFill>
                <a:latin typeface="Trebuchet MS" panose="020B0603020202020204" pitchFamily="34" charset="0"/>
              </a:rPr>
              <a:t>NOT </a:t>
            </a:r>
            <a:r>
              <a:rPr lang="en-US" sz="2000" dirty="0">
                <a:solidFill>
                  <a:srgbClr val="04948E"/>
                </a:solidFill>
                <a:latin typeface="Trebuchet MS" panose="020B0603020202020204" pitchFamily="34" charset="0"/>
              </a:rPr>
              <a:t>TRANSMITTED BY</a:t>
            </a:r>
          </a:p>
        </p:txBody>
      </p:sp>
      <p:sp>
        <p:nvSpPr>
          <p:cNvPr id="76" name="Oval 75">
            <a:extLst>
              <a:ext uri="{FF2B5EF4-FFF2-40B4-BE49-F238E27FC236}">
                <a16:creationId xmlns:a16="http://schemas.microsoft.com/office/drawing/2014/main" id="{475F4DD1-614A-DCD7-4B31-0001EA854F22}"/>
              </a:ext>
            </a:extLst>
          </p:cNvPr>
          <p:cNvSpPr/>
          <p:nvPr/>
        </p:nvSpPr>
        <p:spPr>
          <a:xfrm>
            <a:off x="7415908" y="1865240"/>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77" name="Content Placeholder 4">
            <a:extLst>
              <a:ext uri="{FF2B5EF4-FFF2-40B4-BE49-F238E27FC236}">
                <a16:creationId xmlns:a16="http://schemas.microsoft.com/office/drawing/2014/main" id="{868EFB99-C067-E9C0-FBF4-8FCE2C11E04F}"/>
              </a:ext>
            </a:extLst>
          </p:cNvPr>
          <p:cNvSpPr txBox="1">
            <a:spLocks/>
          </p:cNvSpPr>
          <p:nvPr/>
        </p:nvSpPr>
        <p:spPr>
          <a:xfrm>
            <a:off x="8043794" y="2024776"/>
            <a:ext cx="1241445" cy="307777"/>
          </a:xfrm>
          <a:prstGeom prst="rect">
            <a:avLst/>
          </a:prstGeom>
          <a:noFill/>
        </p:spPr>
        <p:txBody>
          <a:bodyPr wrap="square" rtlCol="0" anchor="ctr">
            <a:spAutoFit/>
          </a:bodyPr>
          <a:lstStyle>
            <a:defPPr>
              <a:defRPr lang="en-US"/>
            </a:defPPr>
            <a:lvl1pPr algn="ctr">
              <a:defRPr sz="1200">
                <a:solidFill>
                  <a:srgbClr val="56575B"/>
                </a:solidFill>
                <a:latin typeface="Trebuchet MS" panose="020B0603020202020204" pitchFamily="34" charset="0"/>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dirty="0"/>
              <a:t>Air or touch</a:t>
            </a:r>
          </a:p>
        </p:txBody>
      </p:sp>
      <p:sp>
        <p:nvSpPr>
          <p:cNvPr id="78" name="Oval 77">
            <a:extLst>
              <a:ext uri="{FF2B5EF4-FFF2-40B4-BE49-F238E27FC236}">
                <a16:creationId xmlns:a16="http://schemas.microsoft.com/office/drawing/2014/main" id="{68EE9FFB-5F22-C4E2-9DD7-0D6E3440940F}"/>
              </a:ext>
            </a:extLst>
          </p:cNvPr>
          <p:cNvSpPr/>
          <p:nvPr/>
        </p:nvSpPr>
        <p:spPr>
          <a:xfrm>
            <a:off x="9478245" y="1865240"/>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79" name="Content Placeholder 4">
            <a:extLst>
              <a:ext uri="{FF2B5EF4-FFF2-40B4-BE49-F238E27FC236}">
                <a16:creationId xmlns:a16="http://schemas.microsoft.com/office/drawing/2014/main" id="{0EFE09F6-B53A-63C3-BB8A-485C8373F541}"/>
              </a:ext>
            </a:extLst>
          </p:cNvPr>
          <p:cNvSpPr txBox="1">
            <a:spLocks/>
          </p:cNvSpPr>
          <p:nvPr/>
        </p:nvSpPr>
        <p:spPr>
          <a:xfrm>
            <a:off x="10193491" y="1800708"/>
            <a:ext cx="1693709" cy="738664"/>
          </a:xfrm>
          <a:prstGeom prst="rect">
            <a:avLst/>
          </a:prstGeom>
          <a:noFill/>
        </p:spPr>
        <p:txBody>
          <a:bodyPr wrap="square" rtlCol="0" anchor="ctr">
            <a:spAutoFit/>
          </a:bodyPr>
          <a:lstStyle>
            <a:defPPr>
              <a:defRPr lang="en-US"/>
            </a:defPPr>
            <a:lvl1pPr algn="ctr">
              <a:defRPr sz="1200">
                <a:solidFill>
                  <a:srgbClr val="56575B"/>
                </a:solidFill>
                <a:latin typeface="Trebuchet MS" panose="020B0603020202020204" pitchFamily="34" charset="0"/>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dirty="0"/>
              <a:t>Saliva, sweat, tears, or closed-mouth kissing</a:t>
            </a:r>
          </a:p>
        </p:txBody>
      </p:sp>
      <p:sp>
        <p:nvSpPr>
          <p:cNvPr id="80" name="Oval 79">
            <a:extLst>
              <a:ext uri="{FF2B5EF4-FFF2-40B4-BE49-F238E27FC236}">
                <a16:creationId xmlns:a16="http://schemas.microsoft.com/office/drawing/2014/main" id="{E2644513-448F-BA5F-987E-4F847013BCA5}"/>
              </a:ext>
            </a:extLst>
          </p:cNvPr>
          <p:cNvSpPr/>
          <p:nvPr/>
        </p:nvSpPr>
        <p:spPr>
          <a:xfrm>
            <a:off x="7415908" y="2907268"/>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81" name="Content Placeholder 4">
            <a:extLst>
              <a:ext uri="{FF2B5EF4-FFF2-40B4-BE49-F238E27FC236}">
                <a16:creationId xmlns:a16="http://schemas.microsoft.com/office/drawing/2014/main" id="{C81BD8C8-B82F-7406-7AD4-5E10E5CD28BC}"/>
              </a:ext>
            </a:extLst>
          </p:cNvPr>
          <p:cNvSpPr txBox="1">
            <a:spLocks/>
          </p:cNvSpPr>
          <p:nvPr/>
        </p:nvSpPr>
        <p:spPr>
          <a:xfrm>
            <a:off x="8047277" y="3054869"/>
            <a:ext cx="958891" cy="307777"/>
          </a:xfrm>
          <a:prstGeom prst="rect">
            <a:avLst/>
          </a:prstGeom>
          <a:noFill/>
        </p:spPr>
        <p:txBody>
          <a:bodyPr wrap="square" rtlCol="0" anchor="ctr">
            <a:spAutoFit/>
          </a:bodyPr>
          <a:lstStyle>
            <a:defPPr>
              <a:defRPr lang="en-US"/>
            </a:defPPr>
            <a:lvl1pPr algn="ctr">
              <a:defRPr sz="1200">
                <a:solidFill>
                  <a:srgbClr val="56575B"/>
                </a:solidFill>
                <a:latin typeface="Trebuchet MS" panose="020B0603020202020204" pitchFamily="34" charset="0"/>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dirty="0"/>
              <a:t>Insects</a:t>
            </a:r>
          </a:p>
        </p:txBody>
      </p:sp>
      <p:sp>
        <p:nvSpPr>
          <p:cNvPr id="82" name="Oval 81">
            <a:extLst>
              <a:ext uri="{FF2B5EF4-FFF2-40B4-BE49-F238E27FC236}">
                <a16:creationId xmlns:a16="http://schemas.microsoft.com/office/drawing/2014/main" id="{B116A1B1-4460-1908-91C9-85A75C332BF8}"/>
              </a:ext>
            </a:extLst>
          </p:cNvPr>
          <p:cNvSpPr/>
          <p:nvPr/>
        </p:nvSpPr>
        <p:spPr>
          <a:xfrm>
            <a:off x="9478245" y="2907268"/>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83" name="Content Placeholder 4">
            <a:extLst>
              <a:ext uri="{FF2B5EF4-FFF2-40B4-BE49-F238E27FC236}">
                <a16:creationId xmlns:a16="http://schemas.microsoft.com/office/drawing/2014/main" id="{A1260B60-D9C7-0588-3CEB-FD2BF65A28E4}"/>
              </a:ext>
            </a:extLst>
          </p:cNvPr>
          <p:cNvSpPr txBox="1">
            <a:spLocks/>
          </p:cNvSpPr>
          <p:nvPr/>
        </p:nvSpPr>
        <p:spPr>
          <a:xfrm>
            <a:off x="10193491" y="2950458"/>
            <a:ext cx="1521737" cy="523220"/>
          </a:xfrm>
          <a:prstGeom prst="rect">
            <a:avLst/>
          </a:prstGeom>
          <a:noFill/>
        </p:spPr>
        <p:txBody>
          <a:bodyPr wrap="square" rtlCol="0" anchor="ctr">
            <a:spAutoFit/>
          </a:bodyPr>
          <a:lstStyle>
            <a:defPPr>
              <a:defRPr lang="en-US"/>
            </a:defPPr>
            <a:lvl1pPr algn="ctr">
              <a:defRPr sz="1200">
                <a:solidFill>
                  <a:srgbClr val="56575B"/>
                </a:solidFill>
                <a:latin typeface="Trebuchet MS" panose="020B0603020202020204" pitchFamily="34" charset="0"/>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dirty="0"/>
              <a:t>Sharing toilets or food</a:t>
            </a:r>
          </a:p>
        </p:txBody>
      </p:sp>
      <p:pic>
        <p:nvPicPr>
          <p:cNvPr id="88" name="Graphic 87">
            <a:extLst>
              <a:ext uri="{FF2B5EF4-FFF2-40B4-BE49-F238E27FC236}">
                <a16:creationId xmlns:a16="http://schemas.microsoft.com/office/drawing/2014/main" id="{FA51E86B-FEAB-30FF-63BA-0978C06387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75723" y="1966312"/>
            <a:ext cx="372389" cy="357293"/>
          </a:xfrm>
          <a:prstGeom prst="rect">
            <a:avLst/>
          </a:prstGeom>
        </p:spPr>
      </p:pic>
      <p:pic>
        <p:nvPicPr>
          <p:cNvPr id="92" name="Graphic 91">
            <a:extLst>
              <a:ext uri="{FF2B5EF4-FFF2-40B4-BE49-F238E27FC236}">
                <a16:creationId xmlns:a16="http://schemas.microsoft.com/office/drawing/2014/main" id="{02C37595-4603-107F-99F3-BCA7AC16E89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61917" y="3018657"/>
            <a:ext cx="223232" cy="406335"/>
          </a:xfrm>
          <a:prstGeom prst="rect">
            <a:avLst/>
          </a:prstGeom>
        </p:spPr>
      </p:pic>
      <p:sp>
        <p:nvSpPr>
          <p:cNvPr id="8" name="Rectangle 13">
            <a:extLst>
              <a:ext uri="{FF2B5EF4-FFF2-40B4-BE49-F238E27FC236}">
                <a16:creationId xmlns:a16="http://schemas.microsoft.com/office/drawing/2014/main" id="{7E0D433B-CF02-1881-B438-43829AD5B265}"/>
              </a:ext>
            </a:extLst>
          </p:cNvPr>
          <p:cNvSpPr/>
          <p:nvPr/>
        </p:nvSpPr>
        <p:spPr>
          <a:xfrm rot="16200000" flipH="1">
            <a:off x="6306331" y="5281901"/>
            <a:ext cx="1186963" cy="242353"/>
          </a:xfrm>
          <a:custGeom>
            <a:avLst/>
            <a:gdLst>
              <a:gd name="connsiteX0" fmla="*/ 0 w 1415332"/>
              <a:gd name="connsiteY0" fmla="*/ 0 h 445273"/>
              <a:gd name="connsiteX1" fmla="*/ 1415332 w 1415332"/>
              <a:gd name="connsiteY1" fmla="*/ 0 h 445273"/>
              <a:gd name="connsiteX2" fmla="*/ 1415332 w 1415332"/>
              <a:gd name="connsiteY2" fmla="*/ 445273 h 445273"/>
              <a:gd name="connsiteX3" fmla="*/ 0 w 1415332"/>
              <a:gd name="connsiteY3" fmla="*/ 445273 h 445273"/>
              <a:gd name="connsiteX4" fmla="*/ 0 w 1415332"/>
              <a:gd name="connsiteY4" fmla="*/ 0 h 445273"/>
              <a:gd name="connsiteX0" fmla="*/ 0 w 1415332"/>
              <a:gd name="connsiteY0" fmla="*/ 0 h 445273"/>
              <a:gd name="connsiteX1" fmla="*/ 1337694 w 1415332"/>
              <a:gd name="connsiteY1" fmla="*/ 0 h 445273"/>
              <a:gd name="connsiteX2" fmla="*/ 1415332 w 1415332"/>
              <a:gd name="connsiteY2" fmla="*/ 445273 h 445273"/>
              <a:gd name="connsiteX3" fmla="*/ 0 w 1415332"/>
              <a:gd name="connsiteY3" fmla="*/ 445273 h 445273"/>
              <a:gd name="connsiteX4" fmla="*/ 0 w 1415332"/>
              <a:gd name="connsiteY4" fmla="*/ 0 h 44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332" h="445273">
                <a:moveTo>
                  <a:pt x="0" y="0"/>
                </a:moveTo>
                <a:lnTo>
                  <a:pt x="1337694" y="0"/>
                </a:lnTo>
                <a:lnTo>
                  <a:pt x="1415332" y="445273"/>
                </a:lnTo>
                <a:lnTo>
                  <a:pt x="0" y="445273"/>
                </a:lnTo>
                <a:lnTo>
                  <a:pt x="0" y="0"/>
                </a:ln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5E2CB8D-845F-2C74-95C5-082AF02C3160}"/>
              </a:ext>
            </a:extLst>
          </p:cNvPr>
          <p:cNvSpPr txBox="1"/>
          <p:nvPr/>
        </p:nvSpPr>
        <p:spPr>
          <a:xfrm>
            <a:off x="8294426" y="4783044"/>
            <a:ext cx="3513410" cy="1169551"/>
          </a:xfrm>
          <a:prstGeom prst="rect">
            <a:avLst/>
          </a:prstGeom>
          <a:noFill/>
        </p:spPr>
        <p:txBody>
          <a:bodyPr wrap="square" rtlCol="0" anchor="ctr">
            <a:spAutoFit/>
          </a:bodyPr>
          <a:lstStyle/>
          <a:p>
            <a:r>
              <a:rPr lang="en-US" sz="1400" b="1" dirty="0">
                <a:solidFill>
                  <a:srgbClr val="002060"/>
                </a:solidFill>
                <a:latin typeface="Trebuchet MS" panose="020B0603020202020204" pitchFamily="34" charset="0"/>
              </a:rPr>
              <a:t>Since the 1990s in the US and dependent areas, advances in HIV research, prevention, and treatment have resulted in a decline of more than 95% in the diagnosis of perinatal HIV.</a:t>
            </a:r>
          </a:p>
        </p:txBody>
      </p:sp>
      <p:sp>
        <p:nvSpPr>
          <p:cNvPr id="11" name="Pentagon 37">
            <a:extLst>
              <a:ext uri="{FF2B5EF4-FFF2-40B4-BE49-F238E27FC236}">
                <a16:creationId xmlns:a16="http://schemas.microsoft.com/office/drawing/2014/main" id="{F6EDA5AA-214E-ACA9-3FD0-771922F2A34F}"/>
              </a:ext>
            </a:extLst>
          </p:cNvPr>
          <p:cNvSpPr/>
          <p:nvPr/>
        </p:nvSpPr>
        <p:spPr>
          <a:xfrm>
            <a:off x="6794553" y="4820923"/>
            <a:ext cx="1390255" cy="1101287"/>
          </a:xfrm>
          <a:prstGeom prst="homePlate">
            <a:avLst>
              <a:gd name="adj" fmla="val 28282"/>
            </a:avLst>
          </a:prstGeom>
          <a:solidFill>
            <a:srgbClr val="002060"/>
          </a:solidFill>
          <a:ln>
            <a:noFill/>
          </a:ln>
          <a:effectLst>
            <a:outerShdw blurRad="38100" dist="25400" dir="2700000" algn="tl"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D6D3255-C000-E57A-E4BC-A0D265D770E9}"/>
              </a:ext>
            </a:extLst>
          </p:cNvPr>
          <p:cNvPicPr>
            <a:picLocks noChangeAspect="1"/>
          </p:cNvPicPr>
          <p:nvPr/>
        </p:nvPicPr>
        <p:blipFill>
          <a:blip r:embed="rId13" cstate="print"/>
          <a:stretch>
            <a:fillRect/>
          </a:stretch>
        </p:blipFill>
        <p:spPr>
          <a:xfrm>
            <a:off x="6914157" y="5143382"/>
            <a:ext cx="1077221" cy="465532"/>
          </a:xfrm>
          <a:prstGeom prst="rect">
            <a:avLst/>
          </a:prstGeom>
        </p:spPr>
      </p:pic>
      <p:sp>
        <p:nvSpPr>
          <p:cNvPr id="24" name="TextBox 23">
            <a:extLst>
              <a:ext uri="{FF2B5EF4-FFF2-40B4-BE49-F238E27FC236}">
                <a16:creationId xmlns:a16="http://schemas.microsoft.com/office/drawing/2014/main" id="{5EE6FB5B-55F9-BB72-D3AA-0023F1F8CA6F}"/>
              </a:ext>
            </a:extLst>
          </p:cNvPr>
          <p:cNvSpPr txBox="1"/>
          <p:nvPr/>
        </p:nvSpPr>
        <p:spPr>
          <a:xfrm>
            <a:off x="304799" y="5591746"/>
            <a:ext cx="6182138" cy="246221"/>
          </a:xfrm>
          <a:prstGeom prst="rect">
            <a:avLst/>
          </a:prstGeom>
          <a:noFill/>
        </p:spPr>
        <p:txBody>
          <a:bodyPr wrap="square">
            <a:spAutoFit/>
          </a:bodyPr>
          <a:lstStyle/>
          <a:p>
            <a:r>
              <a:rPr lang="en-CA" sz="1000" dirty="0">
                <a:solidFill>
                  <a:srgbClr val="000000"/>
                </a:solidFill>
                <a:effectLst/>
                <a:latin typeface="Trebuchet MS" panose="020B0603020202020204" pitchFamily="34" charset="0"/>
              </a:rPr>
              <a:t>*The higher someone’s viral load, the more likely that person is to transmit HIV.</a:t>
            </a:r>
          </a:p>
        </p:txBody>
      </p:sp>
      <p:sp>
        <p:nvSpPr>
          <p:cNvPr id="37" name="TextBox 36">
            <a:extLst>
              <a:ext uri="{FF2B5EF4-FFF2-40B4-BE49-F238E27FC236}">
                <a16:creationId xmlns:a16="http://schemas.microsoft.com/office/drawing/2014/main" id="{E4B488AD-D0B0-5732-5173-853551666DB0}"/>
              </a:ext>
            </a:extLst>
          </p:cNvPr>
          <p:cNvSpPr txBox="1"/>
          <p:nvPr/>
        </p:nvSpPr>
        <p:spPr>
          <a:xfrm>
            <a:off x="7170748" y="3689207"/>
            <a:ext cx="4570155" cy="646331"/>
          </a:xfrm>
          <a:prstGeom prst="rect">
            <a:avLst/>
          </a:prstGeom>
          <a:noFill/>
        </p:spPr>
        <p:txBody>
          <a:bodyPr wrap="square" rtlCol="0">
            <a:spAutoFit/>
          </a:bodyPr>
          <a:lstStyle/>
          <a:p>
            <a:r>
              <a:rPr lang="en-CA" sz="1200" dirty="0">
                <a:solidFill>
                  <a:srgbClr val="56575B"/>
                </a:solidFill>
                <a:latin typeface="Trebuchet MS" panose="020B0603020202020204" pitchFamily="34" charset="0"/>
              </a:rPr>
              <a:t>The US blood supply and donated organs and tissues are thoroughly tested. It is very unlikely to transmit HIV from blood transfusions, blood products, or organ and tissue transplants. </a:t>
            </a:r>
          </a:p>
        </p:txBody>
      </p:sp>
      <p:grpSp>
        <p:nvGrpSpPr>
          <p:cNvPr id="5" name="Group 4">
            <a:extLst>
              <a:ext uri="{FF2B5EF4-FFF2-40B4-BE49-F238E27FC236}">
                <a16:creationId xmlns:a16="http://schemas.microsoft.com/office/drawing/2014/main" id="{F1F386B4-11D7-FA22-D964-5A67CDF30FA4}"/>
              </a:ext>
            </a:extLst>
          </p:cNvPr>
          <p:cNvGrpSpPr/>
          <p:nvPr/>
        </p:nvGrpSpPr>
        <p:grpSpPr>
          <a:xfrm>
            <a:off x="429430" y="1644964"/>
            <a:ext cx="434779" cy="434675"/>
            <a:chOff x="4746070" y="4471132"/>
            <a:chExt cx="583735" cy="583594"/>
          </a:xfrm>
          <a:solidFill>
            <a:schemeClr val="bg1"/>
          </a:solidFill>
        </p:grpSpPr>
        <p:sp>
          <p:nvSpPr>
            <p:cNvPr id="18" name="Freeform: Shape 17">
              <a:extLst>
                <a:ext uri="{FF2B5EF4-FFF2-40B4-BE49-F238E27FC236}">
                  <a16:creationId xmlns:a16="http://schemas.microsoft.com/office/drawing/2014/main" id="{93090700-AA4E-4BDF-2CFD-F4D7B1938515}"/>
                </a:ext>
              </a:extLst>
            </p:cNvPr>
            <p:cNvSpPr/>
            <p:nvPr/>
          </p:nvSpPr>
          <p:spPr>
            <a:xfrm>
              <a:off x="4834386" y="4559323"/>
              <a:ext cx="407254" cy="407110"/>
            </a:xfrm>
            <a:custGeom>
              <a:avLst/>
              <a:gdLst>
                <a:gd name="connsiteX0" fmla="*/ 338018 w 407254"/>
                <a:gd name="connsiteY0" fmla="*/ 354147 h 407110"/>
                <a:gd name="connsiteX1" fmla="*/ 218841 w 407254"/>
                <a:gd name="connsiteY1" fmla="*/ 403466 h 407110"/>
                <a:gd name="connsiteX2" fmla="*/ 218793 w 407254"/>
                <a:gd name="connsiteY2" fmla="*/ 374455 h 407110"/>
                <a:gd name="connsiteX3" fmla="*/ 209674 w 407254"/>
                <a:gd name="connsiteY3" fmla="*/ 361419 h 407110"/>
                <a:gd name="connsiteX4" fmla="*/ 194201 w 407254"/>
                <a:gd name="connsiteY4" fmla="*/ 364504 h 407110"/>
                <a:gd name="connsiteX5" fmla="*/ 189734 w 407254"/>
                <a:gd name="connsiteY5" fmla="*/ 375141 h 407110"/>
                <a:gd name="connsiteX6" fmla="*/ 189521 w 407254"/>
                <a:gd name="connsiteY6" fmla="*/ 403398 h 407110"/>
                <a:gd name="connsiteX7" fmla="*/ 70228 w 407254"/>
                <a:gd name="connsiteY7" fmla="*/ 353934 h 407110"/>
                <a:gd name="connsiteX8" fmla="*/ 90826 w 407254"/>
                <a:gd name="connsiteY8" fmla="*/ 333946 h 407110"/>
                <a:gd name="connsiteX9" fmla="*/ 93727 w 407254"/>
                <a:gd name="connsiteY9" fmla="*/ 317506 h 407110"/>
                <a:gd name="connsiteX10" fmla="*/ 79280 w 407254"/>
                <a:gd name="connsiteY10" fmla="*/ 309219 h 407110"/>
                <a:gd name="connsiteX11" fmla="*/ 69281 w 407254"/>
                <a:gd name="connsiteY11" fmla="*/ 314267 h 407110"/>
                <a:gd name="connsiteX12" fmla="*/ 50182 w 407254"/>
                <a:gd name="connsiteY12" fmla="*/ 333849 h 407110"/>
                <a:gd name="connsiteX13" fmla="*/ 621 w 407254"/>
                <a:gd name="connsiteY13" fmla="*/ 214556 h 407110"/>
                <a:gd name="connsiteX14" fmla="*/ 26983 w 407254"/>
                <a:gd name="connsiteY14" fmla="*/ 214556 h 407110"/>
                <a:gd name="connsiteX15" fmla="*/ 34081 w 407254"/>
                <a:gd name="connsiteY15" fmla="*/ 213589 h 407110"/>
                <a:gd name="connsiteX16" fmla="*/ 43751 w 407254"/>
                <a:gd name="connsiteY16" fmla="*/ 197594 h 407110"/>
                <a:gd name="connsiteX17" fmla="*/ 29690 w 407254"/>
                <a:gd name="connsiteY17" fmla="*/ 185236 h 407110"/>
                <a:gd name="connsiteX18" fmla="*/ 679 w 407254"/>
                <a:gd name="connsiteY18" fmla="*/ 185236 h 407110"/>
                <a:gd name="connsiteX19" fmla="*/ 50124 w 407254"/>
                <a:gd name="connsiteY19" fmla="*/ 66059 h 407110"/>
                <a:gd name="connsiteX20" fmla="*/ 70373 w 407254"/>
                <a:gd name="connsiteY20" fmla="*/ 86753 h 407110"/>
                <a:gd name="connsiteX21" fmla="*/ 87354 w 407254"/>
                <a:gd name="connsiteY21" fmla="*/ 89122 h 407110"/>
                <a:gd name="connsiteX22" fmla="*/ 94926 w 407254"/>
                <a:gd name="connsiteY22" fmla="*/ 74704 h 407110"/>
                <a:gd name="connsiteX23" fmla="*/ 90091 w 407254"/>
                <a:gd name="connsiteY23" fmla="*/ 65101 h 407110"/>
                <a:gd name="connsiteX24" fmla="*/ 70509 w 407254"/>
                <a:gd name="connsiteY24" fmla="*/ 45761 h 407110"/>
                <a:gd name="connsiteX25" fmla="*/ 189608 w 407254"/>
                <a:gd name="connsiteY25" fmla="*/ -3645 h 407110"/>
                <a:gd name="connsiteX26" fmla="*/ 189608 w 407254"/>
                <a:gd name="connsiteY26" fmla="*/ 24834 h 407110"/>
                <a:gd name="connsiteX27" fmla="*/ 204044 w 407254"/>
                <a:gd name="connsiteY27" fmla="*/ 39523 h 407110"/>
                <a:gd name="connsiteX28" fmla="*/ 204336 w 407254"/>
                <a:gd name="connsiteY28" fmla="*/ 39523 h 407110"/>
                <a:gd name="connsiteX29" fmla="*/ 218928 w 407254"/>
                <a:gd name="connsiteY29" fmla="*/ 24708 h 407110"/>
                <a:gd name="connsiteX30" fmla="*/ 218986 w 407254"/>
                <a:gd name="connsiteY30" fmla="*/ 12137 h 407110"/>
                <a:gd name="connsiteX31" fmla="*/ 218986 w 407254"/>
                <a:gd name="connsiteY31" fmla="*/ -3606 h 407110"/>
                <a:gd name="connsiteX32" fmla="*/ 338231 w 407254"/>
                <a:gd name="connsiteY32" fmla="*/ 45867 h 407110"/>
                <a:gd name="connsiteX33" fmla="*/ 318890 w 407254"/>
                <a:gd name="connsiteY33" fmla="*/ 64502 h 407110"/>
                <a:gd name="connsiteX34" fmla="*/ 317478 w 407254"/>
                <a:gd name="connsiteY34" fmla="*/ 86357 h 407110"/>
                <a:gd name="connsiteX35" fmla="*/ 339720 w 407254"/>
                <a:gd name="connsiteY35" fmla="*/ 85303 h 407110"/>
                <a:gd name="connsiteX36" fmla="*/ 358471 w 407254"/>
                <a:gd name="connsiteY36" fmla="*/ 66194 h 407110"/>
                <a:gd name="connsiteX37" fmla="*/ 407876 w 407254"/>
                <a:gd name="connsiteY37" fmla="*/ 185274 h 407110"/>
                <a:gd name="connsiteX38" fmla="*/ 379136 w 407254"/>
                <a:gd name="connsiteY38" fmla="*/ 185274 h 407110"/>
                <a:gd name="connsiteX39" fmla="*/ 364669 w 407254"/>
                <a:gd name="connsiteY39" fmla="*/ 199819 h 407110"/>
                <a:gd name="connsiteX40" fmla="*/ 364698 w 407254"/>
                <a:gd name="connsiteY40" fmla="*/ 200699 h 407110"/>
                <a:gd name="connsiteX41" fmla="*/ 378769 w 407254"/>
                <a:gd name="connsiteY41" fmla="*/ 214546 h 407110"/>
                <a:gd name="connsiteX42" fmla="*/ 402451 w 407254"/>
                <a:gd name="connsiteY42" fmla="*/ 214643 h 407110"/>
                <a:gd name="connsiteX43" fmla="*/ 407838 w 407254"/>
                <a:gd name="connsiteY43" fmla="*/ 214643 h 407110"/>
                <a:gd name="connsiteX44" fmla="*/ 358413 w 407254"/>
                <a:gd name="connsiteY44" fmla="*/ 333849 h 407110"/>
                <a:gd name="connsiteX45" fmla="*/ 338163 w 407254"/>
                <a:gd name="connsiteY45" fmla="*/ 313116 h 407110"/>
                <a:gd name="connsiteX46" fmla="*/ 321569 w 407254"/>
                <a:gd name="connsiteY46" fmla="*/ 310582 h 407110"/>
                <a:gd name="connsiteX47" fmla="*/ 313504 w 407254"/>
                <a:gd name="connsiteY47" fmla="*/ 324701 h 407110"/>
                <a:gd name="connsiteX48" fmla="*/ 318407 w 407254"/>
                <a:gd name="connsiteY48" fmla="*/ 334748 h 407110"/>
                <a:gd name="connsiteX49" fmla="*/ 338018 w 407254"/>
                <a:gd name="connsiteY49" fmla="*/ 354147 h 407110"/>
                <a:gd name="connsiteX50" fmla="*/ 145869 w 407254"/>
                <a:gd name="connsiteY50" fmla="*/ 214895 h 407110"/>
                <a:gd name="connsiteX51" fmla="*/ 145869 w 407254"/>
                <a:gd name="connsiteY51" fmla="*/ 236488 h 407110"/>
                <a:gd name="connsiteX52" fmla="*/ 151971 w 407254"/>
                <a:gd name="connsiteY52" fmla="*/ 248441 h 407110"/>
                <a:gd name="connsiteX53" fmla="*/ 167067 w 407254"/>
                <a:gd name="connsiteY53" fmla="*/ 249485 h 407110"/>
                <a:gd name="connsiteX54" fmla="*/ 175151 w 407254"/>
                <a:gd name="connsiteY54" fmla="*/ 236179 h 407110"/>
                <a:gd name="connsiteX55" fmla="*/ 175238 w 407254"/>
                <a:gd name="connsiteY55" fmla="*/ 201869 h 407110"/>
                <a:gd name="connsiteX56" fmla="*/ 175238 w 407254"/>
                <a:gd name="connsiteY56" fmla="*/ 164154 h 407110"/>
                <a:gd name="connsiteX57" fmla="*/ 162976 w 407254"/>
                <a:gd name="connsiteY57" fmla="*/ 148962 h 407110"/>
                <a:gd name="connsiteX58" fmla="*/ 147030 w 407254"/>
                <a:gd name="connsiteY58" fmla="*/ 157811 h 407110"/>
                <a:gd name="connsiteX59" fmla="*/ 145860 w 407254"/>
                <a:gd name="connsiteY59" fmla="*/ 167297 h 407110"/>
                <a:gd name="connsiteX60" fmla="*/ 145811 w 407254"/>
                <a:gd name="connsiteY60" fmla="*/ 184975 h 407110"/>
                <a:gd name="connsiteX61" fmla="*/ 116926 w 407254"/>
                <a:gd name="connsiteY61" fmla="*/ 184975 h 407110"/>
                <a:gd name="connsiteX62" fmla="*/ 116858 w 407254"/>
                <a:gd name="connsiteY62" fmla="*/ 166998 h 407110"/>
                <a:gd name="connsiteX63" fmla="*/ 115185 w 407254"/>
                <a:gd name="connsiteY63" fmla="*/ 157124 h 407110"/>
                <a:gd name="connsiteX64" fmla="*/ 99268 w 407254"/>
                <a:gd name="connsiteY64" fmla="*/ 149020 h 407110"/>
                <a:gd name="connsiteX65" fmla="*/ 87248 w 407254"/>
                <a:gd name="connsiteY65" fmla="*/ 164909 h 407110"/>
                <a:gd name="connsiteX66" fmla="*/ 87296 w 407254"/>
                <a:gd name="connsiteY66" fmla="*/ 234535 h 407110"/>
                <a:gd name="connsiteX67" fmla="*/ 88002 w 407254"/>
                <a:gd name="connsiteY67" fmla="*/ 240250 h 407110"/>
                <a:gd name="connsiteX68" fmla="*/ 102672 w 407254"/>
                <a:gd name="connsiteY68" fmla="*/ 251129 h 407110"/>
                <a:gd name="connsiteX69" fmla="*/ 116307 w 407254"/>
                <a:gd name="connsiteY69" fmla="*/ 239583 h 407110"/>
                <a:gd name="connsiteX70" fmla="*/ 116907 w 407254"/>
                <a:gd name="connsiteY70" fmla="*/ 231905 h 407110"/>
                <a:gd name="connsiteX71" fmla="*/ 116907 w 407254"/>
                <a:gd name="connsiteY71" fmla="*/ 214904 h 407110"/>
                <a:gd name="connsiteX72" fmla="*/ 284493 w 407254"/>
                <a:gd name="connsiteY72" fmla="*/ 196589 h 407110"/>
                <a:gd name="connsiteX73" fmla="*/ 281457 w 407254"/>
                <a:gd name="connsiteY73" fmla="*/ 189326 h 407110"/>
                <a:gd name="connsiteX74" fmla="*/ 269175 w 407254"/>
                <a:gd name="connsiteY74" fmla="*/ 158913 h 407110"/>
                <a:gd name="connsiteX75" fmla="*/ 250144 w 407254"/>
                <a:gd name="connsiteY75" fmla="*/ 149630 h 407110"/>
                <a:gd name="connsiteX76" fmla="*/ 241886 w 407254"/>
                <a:gd name="connsiteY76" fmla="*/ 169521 h 407110"/>
                <a:gd name="connsiteX77" fmla="*/ 270694 w 407254"/>
                <a:gd name="connsiteY77" fmla="*/ 241623 h 407110"/>
                <a:gd name="connsiteX78" fmla="*/ 284512 w 407254"/>
                <a:gd name="connsiteY78" fmla="*/ 251071 h 407110"/>
                <a:gd name="connsiteX79" fmla="*/ 298051 w 407254"/>
                <a:gd name="connsiteY79" fmla="*/ 241923 h 407110"/>
                <a:gd name="connsiteX80" fmla="*/ 304540 w 407254"/>
                <a:gd name="connsiteY80" fmla="*/ 225822 h 407110"/>
                <a:gd name="connsiteX81" fmla="*/ 326917 w 407254"/>
                <a:gd name="connsiteY81" fmla="*/ 169850 h 407110"/>
                <a:gd name="connsiteX82" fmla="*/ 320757 w 407254"/>
                <a:gd name="connsiteY82" fmla="*/ 150626 h 407110"/>
                <a:gd name="connsiteX83" fmla="*/ 299550 w 407254"/>
                <a:gd name="connsiteY83" fmla="*/ 158990 h 407110"/>
                <a:gd name="connsiteX84" fmla="*/ 284493 w 407254"/>
                <a:gd name="connsiteY84" fmla="*/ 196560 h 407110"/>
                <a:gd name="connsiteX85" fmla="*/ 226278 w 407254"/>
                <a:gd name="connsiteY85" fmla="*/ 200147 h 407110"/>
                <a:gd name="connsiteX86" fmla="*/ 226229 w 407254"/>
                <a:gd name="connsiteY86" fmla="*/ 200147 h 407110"/>
                <a:gd name="connsiteX87" fmla="*/ 226229 w 407254"/>
                <a:gd name="connsiteY87" fmla="*/ 164909 h 407110"/>
                <a:gd name="connsiteX88" fmla="*/ 219982 w 407254"/>
                <a:gd name="connsiteY88" fmla="*/ 151525 h 407110"/>
                <a:gd name="connsiteX89" fmla="*/ 204945 w 407254"/>
                <a:gd name="connsiteY89" fmla="*/ 150336 h 407110"/>
                <a:gd name="connsiteX90" fmla="*/ 196629 w 407254"/>
                <a:gd name="connsiteY90" fmla="*/ 164976 h 407110"/>
                <a:gd name="connsiteX91" fmla="*/ 196629 w 407254"/>
                <a:gd name="connsiteY91" fmla="*/ 234961 h 407110"/>
                <a:gd name="connsiteX92" fmla="*/ 198805 w 407254"/>
                <a:gd name="connsiteY92" fmla="*/ 243664 h 407110"/>
                <a:gd name="connsiteX93" fmla="*/ 214790 w 407254"/>
                <a:gd name="connsiteY93" fmla="*/ 250733 h 407110"/>
                <a:gd name="connsiteX94" fmla="*/ 226200 w 407254"/>
                <a:gd name="connsiteY94" fmla="*/ 235347 h 407110"/>
                <a:gd name="connsiteX95" fmla="*/ 226278 w 407254"/>
                <a:gd name="connsiteY95" fmla="*/ 200118 h 4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7254" h="407110">
                  <a:moveTo>
                    <a:pt x="338018" y="354147"/>
                  </a:moveTo>
                  <a:cubicBezTo>
                    <a:pt x="303137" y="383487"/>
                    <a:pt x="264060" y="399955"/>
                    <a:pt x="218841" y="403466"/>
                  </a:cubicBezTo>
                  <a:cubicBezTo>
                    <a:pt x="218841" y="393370"/>
                    <a:pt x="218986" y="383902"/>
                    <a:pt x="218793" y="374455"/>
                  </a:cubicBezTo>
                  <a:cubicBezTo>
                    <a:pt x="218667" y="368227"/>
                    <a:pt x="215418" y="363817"/>
                    <a:pt x="209674" y="361419"/>
                  </a:cubicBezTo>
                  <a:cubicBezTo>
                    <a:pt x="203930" y="359021"/>
                    <a:pt x="198195" y="359862"/>
                    <a:pt x="194201" y="364504"/>
                  </a:cubicBezTo>
                  <a:cubicBezTo>
                    <a:pt x="191672" y="367521"/>
                    <a:pt x="190114" y="371225"/>
                    <a:pt x="189734" y="375141"/>
                  </a:cubicBezTo>
                  <a:cubicBezTo>
                    <a:pt x="189105" y="384260"/>
                    <a:pt x="189521" y="393457"/>
                    <a:pt x="189521" y="403398"/>
                  </a:cubicBezTo>
                  <a:cubicBezTo>
                    <a:pt x="144399" y="399927"/>
                    <a:pt x="105225" y="383496"/>
                    <a:pt x="70228" y="353934"/>
                  </a:cubicBezTo>
                  <a:cubicBezTo>
                    <a:pt x="77288" y="347107"/>
                    <a:pt x="84182" y="340647"/>
                    <a:pt x="90826" y="333946"/>
                  </a:cubicBezTo>
                  <a:cubicBezTo>
                    <a:pt x="95302" y="329701"/>
                    <a:pt x="96479" y="323028"/>
                    <a:pt x="93727" y="317506"/>
                  </a:cubicBezTo>
                  <a:cubicBezTo>
                    <a:pt x="91126" y="311898"/>
                    <a:pt x="85420" y="308107"/>
                    <a:pt x="79280" y="309219"/>
                  </a:cubicBezTo>
                  <a:cubicBezTo>
                    <a:pt x="75552" y="309964"/>
                    <a:pt x="72097" y="311714"/>
                    <a:pt x="69281" y="314267"/>
                  </a:cubicBezTo>
                  <a:cubicBezTo>
                    <a:pt x="62705" y="320349"/>
                    <a:pt x="56709" y="327080"/>
                    <a:pt x="50182" y="333849"/>
                  </a:cubicBezTo>
                  <a:cubicBezTo>
                    <a:pt x="20639" y="299036"/>
                    <a:pt x="4296" y="259891"/>
                    <a:pt x="621" y="214556"/>
                  </a:cubicBezTo>
                  <a:cubicBezTo>
                    <a:pt x="9711" y="214556"/>
                    <a:pt x="18347" y="214614"/>
                    <a:pt x="26983" y="214556"/>
                  </a:cubicBezTo>
                  <a:cubicBezTo>
                    <a:pt x="29384" y="214595"/>
                    <a:pt x="31778" y="214276"/>
                    <a:pt x="34081" y="213589"/>
                  </a:cubicBezTo>
                  <a:cubicBezTo>
                    <a:pt x="40768" y="211326"/>
                    <a:pt x="44849" y="204567"/>
                    <a:pt x="43751" y="197594"/>
                  </a:cubicBezTo>
                  <a:cubicBezTo>
                    <a:pt x="42600" y="190651"/>
                    <a:pt x="36721" y="185487"/>
                    <a:pt x="29690" y="185236"/>
                  </a:cubicBezTo>
                  <a:cubicBezTo>
                    <a:pt x="20223" y="185081"/>
                    <a:pt x="10756" y="185236"/>
                    <a:pt x="679" y="185236"/>
                  </a:cubicBezTo>
                  <a:cubicBezTo>
                    <a:pt x="4286" y="139979"/>
                    <a:pt x="20658" y="100736"/>
                    <a:pt x="50124" y="66059"/>
                  </a:cubicBezTo>
                  <a:cubicBezTo>
                    <a:pt x="57077" y="73195"/>
                    <a:pt x="63575" y="80119"/>
                    <a:pt x="70373" y="86753"/>
                  </a:cubicBezTo>
                  <a:cubicBezTo>
                    <a:pt x="74873" y="91240"/>
                    <a:pt x="81799" y="92207"/>
                    <a:pt x="87354" y="89122"/>
                  </a:cubicBezTo>
                  <a:cubicBezTo>
                    <a:pt x="92576" y="86376"/>
                    <a:pt x="96058" y="80583"/>
                    <a:pt x="94926" y="74704"/>
                  </a:cubicBezTo>
                  <a:cubicBezTo>
                    <a:pt x="94183" y="71136"/>
                    <a:pt x="92516" y="67828"/>
                    <a:pt x="90091" y="65101"/>
                  </a:cubicBezTo>
                  <a:cubicBezTo>
                    <a:pt x="83999" y="58477"/>
                    <a:pt x="77317" y="52385"/>
                    <a:pt x="70509" y="45761"/>
                  </a:cubicBezTo>
                  <a:cubicBezTo>
                    <a:pt x="105099" y="16353"/>
                    <a:pt x="144341" y="-18"/>
                    <a:pt x="189608" y="-3645"/>
                  </a:cubicBezTo>
                  <a:cubicBezTo>
                    <a:pt x="189608" y="6229"/>
                    <a:pt x="189521" y="15531"/>
                    <a:pt x="189608" y="24834"/>
                  </a:cubicBezTo>
                  <a:cubicBezTo>
                    <a:pt x="189538" y="32880"/>
                    <a:pt x="196001" y="39456"/>
                    <a:pt x="204044" y="39523"/>
                  </a:cubicBezTo>
                  <a:cubicBezTo>
                    <a:pt x="204142" y="39523"/>
                    <a:pt x="204238" y="39523"/>
                    <a:pt x="204336" y="39523"/>
                  </a:cubicBezTo>
                  <a:cubicBezTo>
                    <a:pt x="212536" y="39465"/>
                    <a:pt x="218764" y="33170"/>
                    <a:pt x="218928" y="24708"/>
                  </a:cubicBezTo>
                  <a:cubicBezTo>
                    <a:pt x="219015" y="20521"/>
                    <a:pt x="218986" y="16324"/>
                    <a:pt x="218986" y="12137"/>
                  </a:cubicBezTo>
                  <a:cubicBezTo>
                    <a:pt x="218986" y="7167"/>
                    <a:pt x="218986" y="2196"/>
                    <a:pt x="218986" y="-3606"/>
                  </a:cubicBezTo>
                  <a:cubicBezTo>
                    <a:pt x="264127" y="-106"/>
                    <a:pt x="303311" y="16315"/>
                    <a:pt x="338231" y="45867"/>
                  </a:cubicBezTo>
                  <a:cubicBezTo>
                    <a:pt x="331597" y="52259"/>
                    <a:pt x="325205" y="58322"/>
                    <a:pt x="318890" y="64502"/>
                  </a:cubicBezTo>
                  <a:cubicBezTo>
                    <a:pt x="311995" y="71271"/>
                    <a:pt x="311473" y="80265"/>
                    <a:pt x="317478" y="86357"/>
                  </a:cubicBezTo>
                  <a:cubicBezTo>
                    <a:pt x="323735" y="92710"/>
                    <a:pt x="332670" y="92333"/>
                    <a:pt x="339720" y="85303"/>
                  </a:cubicBezTo>
                  <a:cubicBezTo>
                    <a:pt x="345861" y="79143"/>
                    <a:pt x="351914" y="72886"/>
                    <a:pt x="358471" y="66194"/>
                  </a:cubicBezTo>
                  <a:cubicBezTo>
                    <a:pt x="387859" y="100688"/>
                    <a:pt x="404192" y="139911"/>
                    <a:pt x="407876" y="185274"/>
                  </a:cubicBezTo>
                  <a:cubicBezTo>
                    <a:pt x="398022" y="185274"/>
                    <a:pt x="388536" y="185187"/>
                    <a:pt x="379136" y="185274"/>
                  </a:cubicBezTo>
                  <a:cubicBezTo>
                    <a:pt x="371125" y="185294"/>
                    <a:pt x="364648" y="191811"/>
                    <a:pt x="364669" y="199819"/>
                  </a:cubicBezTo>
                  <a:cubicBezTo>
                    <a:pt x="364670" y="200109"/>
                    <a:pt x="364680" y="200408"/>
                    <a:pt x="364698" y="200699"/>
                  </a:cubicBezTo>
                  <a:cubicBezTo>
                    <a:pt x="365002" y="208299"/>
                    <a:pt x="371160" y="214363"/>
                    <a:pt x="378769" y="214546"/>
                  </a:cubicBezTo>
                  <a:cubicBezTo>
                    <a:pt x="386660" y="214778"/>
                    <a:pt x="394560" y="214633"/>
                    <a:pt x="402451" y="214643"/>
                  </a:cubicBezTo>
                  <a:cubicBezTo>
                    <a:pt x="404028" y="214643"/>
                    <a:pt x="405604" y="214643"/>
                    <a:pt x="407838" y="214643"/>
                  </a:cubicBezTo>
                  <a:cubicBezTo>
                    <a:pt x="404298" y="259929"/>
                    <a:pt x="387781" y="299104"/>
                    <a:pt x="358413" y="333849"/>
                  </a:cubicBezTo>
                  <a:cubicBezTo>
                    <a:pt x="351450" y="326693"/>
                    <a:pt x="344952" y="319759"/>
                    <a:pt x="338163" y="313116"/>
                  </a:cubicBezTo>
                  <a:cubicBezTo>
                    <a:pt x="333842" y="308610"/>
                    <a:pt x="327037" y="307575"/>
                    <a:pt x="321569" y="310582"/>
                  </a:cubicBezTo>
                  <a:cubicBezTo>
                    <a:pt x="315873" y="313483"/>
                    <a:pt x="312624" y="318396"/>
                    <a:pt x="313504" y="324701"/>
                  </a:cubicBezTo>
                  <a:cubicBezTo>
                    <a:pt x="314153" y="328443"/>
                    <a:pt x="315853" y="331934"/>
                    <a:pt x="318407" y="334748"/>
                  </a:cubicBezTo>
                  <a:cubicBezTo>
                    <a:pt x="324460" y="341382"/>
                    <a:pt x="331172" y="347446"/>
                    <a:pt x="338018" y="354147"/>
                  </a:cubicBezTo>
                  <a:close/>
                  <a:moveTo>
                    <a:pt x="145869" y="214895"/>
                  </a:moveTo>
                  <a:cubicBezTo>
                    <a:pt x="145869" y="222379"/>
                    <a:pt x="145869" y="229400"/>
                    <a:pt x="145869" y="236488"/>
                  </a:cubicBezTo>
                  <a:cubicBezTo>
                    <a:pt x="145869" y="241507"/>
                    <a:pt x="147803" y="245608"/>
                    <a:pt x="151971" y="248441"/>
                  </a:cubicBezTo>
                  <a:cubicBezTo>
                    <a:pt x="156375" y="251690"/>
                    <a:pt x="162258" y="252096"/>
                    <a:pt x="167067" y="249485"/>
                  </a:cubicBezTo>
                  <a:cubicBezTo>
                    <a:pt x="172492" y="246758"/>
                    <a:pt x="175054" y="242058"/>
                    <a:pt x="175151" y="236179"/>
                  </a:cubicBezTo>
                  <a:cubicBezTo>
                    <a:pt x="175325" y="224749"/>
                    <a:pt x="175228" y="213309"/>
                    <a:pt x="175238" y="201869"/>
                  </a:cubicBezTo>
                  <a:cubicBezTo>
                    <a:pt x="175238" y="189297"/>
                    <a:pt x="175354" y="176726"/>
                    <a:pt x="175238" y="164154"/>
                  </a:cubicBezTo>
                  <a:cubicBezTo>
                    <a:pt x="175151" y="156215"/>
                    <a:pt x="170180" y="150277"/>
                    <a:pt x="162976" y="148962"/>
                  </a:cubicBezTo>
                  <a:cubicBezTo>
                    <a:pt x="156284" y="147734"/>
                    <a:pt x="149302" y="151341"/>
                    <a:pt x="147030" y="157811"/>
                  </a:cubicBezTo>
                  <a:cubicBezTo>
                    <a:pt x="145995" y="160712"/>
                    <a:pt x="145956" y="164116"/>
                    <a:pt x="145860" y="167297"/>
                  </a:cubicBezTo>
                  <a:cubicBezTo>
                    <a:pt x="145686" y="173186"/>
                    <a:pt x="145811" y="179085"/>
                    <a:pt x="145811" y="184975"/>
                  </a:cubicBezTo>
                  <a:lnTo>
                    <a:pt x="116926" y="184975"/>
                  </a:lnTo>
                  <a:cubicBezTo>
                    <a:pt x="116926" y="178815"/>
                    <a:pt x="117110" y="172896"/>
                    <a:pt x="116858" y="166998"/>
                  </a:cubicBezTo>
                  <a:cubicBezTo>
                    <a:pt x="116713" y="163681"/>
                    <a:pt x="116433" y="160141"/>
                    <a:pt x="115185" y="157124"/>
                  </a:cubicBezTo>
                  <a:cubicBezTo>
                    <a:pt x="112494" y="150974"/>
                    <a:pt x="105828" y="147579"/>
                    <a:pt x="99268" y="149020"/>
                  </a:cubicBezTo>
                  <a:cubicBezTo>
                    <a:pt x="91899" y="150539"/>
                    <a:pt x="87277" y="156447"/>
                    <a:pt x="87248" y="164909"/>
                  </a:cubicBezTo>
                  <a:cubicBezTo>
                    <a:pt x="87183" y="188118"/>
                    <a:pt x="87200" y="211326"/>
                    <a:pt x="87296" y="234535"/>
                  </a:cubicBezTo>
                  <a:cubicBezTo>
                    <a:pt x="87304" y="236459"/>
                    <a:pt x="87541" y="238384"/>
                    <a:pt x="88002" y="240250"/>
                  </a:cubicBezTo>
                  <a:cubicBezTo>
                    <a:pt x="89653" y="246923"/>
                    <a:pt x="95806" y="251487"/>
                    <a:pt x="102672" y="251129"/>
                  </a:cubicBezTo>
                  <a:cubicBezTo>
                    <a:pt x="109362" y="250955"/>
                    <a:pt x="115031" y="246149"/>
                    <a:pt x="116307" y="239583"/>
                  </a:cubicBezTo>
                  <a:cubicBezTo>
                    <a:pt x="116721" y="237049"/>
                    <a:pt x="116921" y="234477"/>
                    <a:pt x="116907" y="231905"/>
                  </a:cubicBezTo>
                  <a:cubicBezTo>
                    <a:pt x="116994" y="226325"/>
                    <a:pt x="116907" y="220745"/>
                    <a:pt x="116907" y="214904"/>
                  </a:cubicBezTo>
                  <a:close/>
                  <a:moveTo>
                    <a:pt x="284493" y="196589"/>
                  </a:moveTo>
                  <a:cubicBezTo>
                    <a:pt x="283139" y="193368"/>
                    <a:pt x="282269" y="191357"/>
                    <a:pt x="281457" y="189326"/>
                  </a:cubicBezTo>
                  <a:cubicBezTo>
                    <a:pt x="277366" y="179182"/>
                    <a:pt x="273363" y="169019"/>
                    <a:pt x="269175" y="158913"/>
                  </a:cubicBezTo>
                  <a:cubicBezTo>
                    <a:pt x="265704" y="150510"/>
                    <a:pt x="257813" y="146758"/>
                    <a:pt x="250144" y="149630"/>
                  </a:cubicBezTo>
                  <a:cubicBezTo>
                    <a:pt x="242185" y="152618"/>
                    <a:pt x="238540" y="160992"/>
                    <a:pt x="241886" y="169521"/>
                  </a:cubicBezTo>
                  <a:cubicBezTo>
                    <a:pt x="251392" y="193591"/>
                    <a:pt x="261062" y="217602"/>
                    <a:pt x="270694" y="241623"/>
                  </a:cubicBezTo>
                  <a:cubicBezTo>
                    <a:pt x="273179" y="247812"/>
                    <a:pt x="277937" y="251042"/>
                    <a:pt x="284512" y="251071"/>
                  </a:cubicBezTo>
                  <a:cubicBezTo>
                    <a:pt x="291088" y="251100"/>
                    <a:pt x="295527" y="247812"/>
                    <a:pt x="298051" y="241923"/>
                  </a:cubicBezTo>
                  <a:cubicBezTo>
                    <a:pt x="300333" y="236614"/>
                    <a:pt x="302393" y="231199"/>
                    <a:pt x="304540" y="225822"/>
                  </a:cubicBezTo>
                  <a:cubicBezTo>
                    <a:pt x="312015" y="207168"/>
                    <a:pt x="319529" y="188533"/>
                    <a:pt x="326917" y="169850"/>
                  </a:cubicBezTo>
                  <a:cubicBezTo>
                    <a:pt x="330069" y="161872"/>
                    <a:pt x="327526" y="154300"/>
                    <a:pt x="320757" y="150626"/>
                  </a:cubicBezTo>
                  <a:cubicBezTo>
                    <a:pt x="312460" y="146139"/>
                    <a:pt x="303350" y="149659"/>
                    <a:pt x="299550" y="158990"/>
                  </a:cubicBezTo>
                  <a:cubicBezTo>
                    <a:pt x="294686" y="171011"/>
                    <a:pt x="289850" y="183118"/>
                    <a:pt x="284493" y="196560"/>
                  </a:cubicBezTo>
                  <a:close/>
                  <a:moveTo>
                    <a:pt x="226278" y="200147"/>
                  </a:moveTo>
                  <a:lnTo>
                    <a:pt x="226229" y="200147"/>
                  </a:lnTo>
                  <a:cubicBezTo>
                    <a:pt x="226229" y="188398"/>
                    <a:pt x="226229" y="176648"/>
                    <a:pt x="226229" y="164909"/>
                  </a:cubicBezTo>
                  <a:cubicBezTo>
                    <a:pt x="226229" y="159435"/>
                    <a:pt x="224644" y="154736"/>
                    <a:pt x="219982" y="151525"/>
                  </a:cubicBezTo>
                  <a:cubicBezTo>
                    <a:pt x="215321" y="148314"/>
                    <a:pt x="210186" y="147657"/>
                    <a:pt x="204945" y="150336"/>
                  </a:cubicBezTo>
                  <a:cubicBezTo>
                    <a:pt x="198930" y="153362"/>
                    <a:pt x="196629" y="158546"/>
                    <a:pt x="196629" y="164976"/>
                  </a:cubicBezTo>
                  <a:cubicBezTo>
                    <a:pt x="196629" y="188301"/>
                    <a:pt x="196513" y="211636"/>
                    <a:pt x="196629" y="234961"/>
                  </a:cubicBezTo>
                  <a:cubicBezTo>
                    <a:pt x="196686" y="237987"/>
                    <a:pt x="197429" y="240966"/>
                    <a:pt x="198805" y="243664"/>
                  </a:cubicBezTo>
                  <a:cubicBezTo>
                    <a:pt x="201869" y="249418"/>
                    <a:pt x="208469" y="252338"/>
                    <a:pt x="214790" y="250733"/>
                  </a:cubicBezTo>
                  <a:cubicBezTo>
                    <a:pt x="221771" y="248973"/>
                    <a:pt x="226142" y="243238"/>
                    <a:pt x="226200" y="235347"/>
                  </a:cubicBezTo>
                  <a:cubicBezTo>
                    <a:pt x="226346" y="223608"/>
                    <a:pt x="226278" y="211858"/>
                    <a:pt x="226278" y="200118"/>
                  </a:cubicBezTo>
                  <a:close/>
                </a:path>
              </a:pathLst>
            </a:custGeom>
            <a:grpFill/>
            <a:ln w="962"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268D9103-1C82-8A9B-2BF9-804B96E25A63}"/>
                </a:ext>
              </a:extLst>
            </p:cNvPr>
            <p:cNvSpPr/>
            <p:nvPr/>
          </p:nvSpPr>
          <p:spPr>
            <a:xfrm>
              <a:off x="4994439" y="4471132"/>
              <a:ext cx="87062" cy="72767"/>
            </a:xfrm>
            <a:custGeom>
              <a:avLst/>
              <a:gdLst>
                <a:gd name="connsiteX0" fmla="*/ 29710 w 87062"/>
                <a:gd name="connsiteY0" fmla="*/ 25296 h 72767"/>
                <a:gd name="connsiteX1" fmla="*/ 16094 w 87062"/>
                <a:gd name="connsiteY1" fmla="*/ 25296 h 72767"/>
                <a:gd name="connsiteX2" fmla="*/ 622 w 87062"/>
                <a:gd name="connsiteY2" fmla="*/ 11032 h 72767"/>
                <a:gd name="connsiteX3" fmla="*/ 16307 w 87062"/>
                <a:gd name="connsiteY3" fmla="*/ -3580 h 72767"/>
                <a:gd name="connsiteX4" fmla="*/ 71863 w 87062"/>
                <a:gd name="connsiteY4" fmla="*/ -3580 h 72767"/>
                <a:gd name="connsiteX5" fmla="*/ 87683 w 87062"/>
                <a:gd name="connsiteY5" fmla="*/ 10926 h 72767"/>
                <a:gd name="connsiteX6" fmla="*/ 72317 w 87062"/>
                <a:gd name="connsiteY6" fmla="*/ 25344 h 72767"/>
                <a:gd name="connsiteX7" fmla="*/ 58595 w 87062"/>
                <a:gd name="connsiteY7" fmla="*/ 25344 h 72767"/>
                <a:gd name="connsiteX8" fmla="*/ 58595 w 87062"/>
                <a:gd name="connsiteY8" fmla="*/ 45410 h 72767"/>
                <a:gd name="connsiteX9" fmla="*/ 58595 w 87062"/>
                <a:gd name="connsiteY9" fmla="*/ 54114 h 72767"/>
                <a:gd name="connsiteX10" fmla="*/ 44206 w 87062"/>
                <a:gd name="connsiteY10" fmla="*/ 69122 h 72767"/>
                <a:gd name="connsiteX11" fmla="*/ 29700 w 87062"/>
                <a:gd name="connsiteY11" fmla="*/ 54239 h 72767"/>
                <a:gd name="connsiteX12" fmla="*/ 29710 w 87062"/>
                <a:gd name="connsiteY12" fmla="*/ 25296 h 7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62" h="72767">
                  <a:moveTo>
                    <a:pt x="29710" y="25296"/>
                  </a:moveTo>
                  <a:cubicBezTo>
                    <a:pt x="24730" y="25296"/>
                    <a:pt x="20407" y="25364"/>
                    <a:pt x="16094" y="25296"/>
                  </a:cubicBezTo>
                  <a:cubicBezTo>
                    <a:pt x="6840" y="25112"/>
                    <a:pt x="622" y="19368"/>
                    <a:pt x="622" y="11032"/>
                  </a:cubicBezTo>
                  <a:cubicBezTo>
                    <a:pt x="564" y="2464"/>
                    <a:pt x="6878" y="-3541"/>
                    <a:pt x="16307" y="-3580"/>
                  </a:cubicBezTo>
                  <a:cubicBezTo>
                    <a:pt x="34823" y="-3667"/>
                    <a:pt x="53341" y="-3667"/>
                    <a:pt x="71863" y="-3580"/>
                  </a:cubicBezTo>
                  <a:cubicBezTo>
                    <a:pt x="81388" y="-3531"/>
                    <a:pt x="87674" y="2358"/>
                    <a:pt x="87683" y="10926"/>
                  </a:cubicBezTo>
                  <a:cubicBezTo>
                    <a:pt x="87683" y="19310"/>
                    <a:pt x="81640" y="25045"/>
                    <a:pt x="72317" y="25344"/>
                  </a:cubicBezTo>
                  <a:cubicBezTo>
                    <a:pt x="68004" y="25480"/>
                    <a:pt x="63682" y="25344"/>
                    <a:pt x="58595" y="25344"/>
                  </a:cubicBezTo>
                  <a:lnTo>
                    <a:pt x="58595" y="45410"/>
                  </a:lnTo>
                  <a:cubicBezTo>
                    <a:pt x="58595" y="48311"/>
                    <a:pt x="58663" y="51212"/>
                    <a:pt x="58595" y="54114"/>
                  </a:cubicBezTo>
                  <a:cubicBezTo>
                    <a:pt x="58450" y="62720"/>
                    <a:pt x="52377" y="69044"/>
                    <a:pt x="44206" y="69122"/>
                  </a:cubicBezTo>
                  <a:cubicBezTo>
                    <a:pt x="36034" y="69199"/>
                    <a:pt x="29816" y="62768"/>
                    <a:pt x="29700" y="54239"/>
                  </a:cubicBezTo>
                  <a:cubicBezTo>
                    <a:pt x="29652" y="44840"/>
                    <a:pt x="29710" y="35546"/>
                    <a:pt x="29710" y="25296"/>
                  </a:cubicBezTo>
                  <a:close/>
                </a:path>
              </a:pathLst>
            </a:custGeom>
            <a:grpFill/>
            <a:ln w="962"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334C4FE0-ABC5-50C1-DD48-722DFE9189B8}"/>
                </a:ext>
              </a:extLst>
            </p:cNvPr>
            <p:cNvSpPr/>
            <p:nvPr/>
          </p:nvSpPr>
          <p:spPr>
            <a:xfrm>
              <a:off x="4746070" y="4719347"/>
              <a:ext cx="72864" cy="87256"/>
            </a:xfrm>
            <a:custGeom>
              <a:avLst/>
              <a:gdLst>
                <a:gd name="connsiteX0" fmla="*/ 29678 w 72864"/>
                <a:gd name="connsiteY0" fmla="*/ 25473 h 87256"/>
                <a:gd name="connsiteX1" fmla="*/ 58119 w 72864"/>
                <a:gd name="connsiteY1" fmla="*/ 25473 h 87256"/>
                <a:gd name="connsiteX2" fmla="*/ 73485 w 72864"/>
                <a:gd name="connsiteY2" fmla="*/ 39978 h 87256"/>
                <a:gd name="connsiteX3" fmla="*/ 58012 w 72864"/>
                <a:gd name="connsiteY3" fmla="*/ 54368 h 87256"/>
                <a:gd name="connsiteX4" fmla="*/ 29562 w 72864"/>
                <a:gd name="connsiteY4" fmla="*/ 54368 h 87256"/>
                <a:gd name="connsiteX5" fmla="*/ 29485 w 72864"/>
                <a:gd name="connsiteY5" fmla="*/ 70459 h 87256"/>
                <a:gd name="connsiteX6" fmla="*/ 19989 w 72864"/>
                <a:gd name="connsiteY6" fmla="*/ 82624 h 87256"/>
                <a:gd name="connsiteX7" fmla="*/ 5783 w 72864"/>
                <a:gd name="connsiteY7" fmla="*/ 79617 h 87256"/>
                <a:gd name="connsiteX8" fmla="*/ 948 w 72864"/>
                <a:gd name="connsiteY8" fmla="*/ 68564 h 87256"/>
                <a:gd name="connsiteX9" fmla="*/ 803 w 72864"/>
                <a:gd name="connsiteY9" fmla="*/ 11074 h 87256"/>
                <a:gd name="connsiteX10" fmla="*/ 15386 w 72864"/>
                <a:gd name="connsiteY10" fmla="*/ -3645 h 87256"/>
                <a:gd name="connsiteX11" fmla="*/ 29640 w 72864"/>
                <a:gd name="connsiteY11" fmla="*/ 11393 h 87256"/>
                <a:gd name="connsiteX12" fmla="*/ 29678 w 72864"/>
                <a:gd name="connsiteY12" fmla="*/ 25473 h 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864" h="87256">
                  <a:moveTo>
                    <a:pt x="29678" y="25473"/>
                  </a:moveTo>
                  <a:cubicBezTo>
                    <a:pt x="39784" y="25473"/>
                    <a:pt x="48951" y="25473"/>
                    <a:pt x="58119" y="25473"/>
                  </a:cubicBezTo>
                  <a:cubicBezTo>
                    <a:pt x="67044" y="25521"/>
                    <a:pt x="73591" y="31700"/>
                    <a:pt x="73485" y="39978"/>
                  </a:cubicBezTo>
                  <a:cubicBezTo>
                    <a:pt x="73378" y="48256"/>
                    <a:pt x="66996" y="54310"/>
                    <a:pt x="58012" y="54368"/>
                  </a:cubicBezTo>
                  <a:cubicBezTo>
                    <a:pt x="48845" y="54416"/>
                    <a:pt x="39639" y="54368"/>
                    <a:pt x="29562" y="54368"/>
                  </a:cubicBezTo>
                  <a:cubicBezTo>
                    <a:pt x="29562" y="59957"/>
                    <a:pt x="29843" y="65237"/>
                    <a:pt x="29485" y="70459"/>
                  </a:cubicBezTo>
                  <a:cubicBezTo>
                    <a:pt x="29079" y="76474"/>
                    <a:pt x="25684" y="80613"/>
                    <a:pt x="19989" y="82624"/>
                  </a:cubicBezTo>
                  <a:cubicBezTo>
                    <a:pt x="14680" y="84500"/>
                    <a:pt x="9351" y="83814"/>
                    <a:pt x="5783" y="79617"/>
                  </a:cubicBezTo>
                  <a:cubicBezTo>
                    <a:pt x="3259" y="76658"/>
                    <a:pt x="1083" y="72335"/>
                    <a:pt x="948" y="68564"/>
                  </a:cubicBezTo>
                  <a:cubicBezTo>
                    <a:pt x="474" y="49416"/>
                    <a:pt x="600" y="30240"/>
                    <a:pt x="803" y="11074"/>
                  </a:cubicBezTo>
                  <a:cubicBezTo>
                    <a:pt x="890" y="2370"/>
                    <a:pt x="7175" y="-3693"/>
                    <a:pt x="15386" y="-3645"/>
                  </a:cubicBezTo>
                  <a:cubicBezTo>
                    <a:pt x="23596" y="-3596"/>
                    <a:pt x="29388" y="2486"/>
                    <a:pt x="29640" y="11393"/>
                  </a:cubicBezTo>
                  <a:cubicBezTo>
                    <a:pt x="29785" y="15851"/>
                    <a:pt x="29678" y="20328"/>
                    <a:pt x="29678" y="25473"/>
                  </a:cubicBezTo>
                  <a:close/>
                </a:path>
              </a:pathLst>
            </a:custGeom>
            <a:grpFill/>
            <a:ln w="962"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34580B58-3606-0B81-7CF8-CDFA67DC4F58}"/>
                </a:ext>
              </a:extLst>
            </p:cNvPr>
            <p:cNvSpPr/>
            <p:nvPr/>
          </p:nvSpPr>
          <p:spPr>
            <a:xfrm>
              <a:off x="5257031" y="4719350"/>
              <a:ext cx="72774" cy="87065"/>
            </a:xfrm>
            <a:custGeom>
              <a:avLst/>
              <a:gdLst>
                <a:gd name="connsiteX0" fmla="*/ 44443 w 72774"/>
                <a:gd name="connsiteY0" fmla="*/ 25170 h 87065"/>
                <a:gd name="connsiteX1" fmla="*/ 44443 w 72774"/>
                <a:gd name="connsiteY1" fmla="*/ 11516 h 87065"/>
                <a:gd name="connsiteX2" fmla="*/ 57982 w 72774"/>
                <a:gd name="connsiteY2" fmla="*/ -3638 h 87065"/>
                <a:gd name="connsiteX3" fmla="*/ 73135 w 72774"/>
                <a:gd name="connsiteY3" fmla="*/ 10413 h 87065"/>
                <a:gd name="connsiteX4" fmla="*/ 73135 w 72774"/>
                <a:gd name="connsiteY4" fmla="*/ 69305 h 87065"/>
                <a:gd name="connsiteX5" fmla="*/ 58059 w 72774"/>
                <a:gd name="connsiteY5" fmla="*/ 83405 h 87065"/>
                <a:gd name="connsiteX6" fmla="*/ 44443 w 72774"/>
                <a:gd name="connsiteY6" fmla="*/ 68319 h 87065"/>
                <a:gd name="connsiteX7" fmla="*/ 44443 w 72774"/>
                <a:gd name="connsiteY7" fmla="*/ 54336 h 87065"/>
                <a:gd name="connsiteX8" fmla="*/ 15104 w 72774"/>
                <a:gd name="connsiteY8" fmla="*/ 54336 h 87065"/>
                <a:gd name="connsiteX9" fmla="*/ 623 w 72774"/>
                <a:gd name="connsiteY9" fmla="*/ 40256 h 87065"/>
                <a:gd name="connsiteX10" fmla="*/ 1033 w 72774"/>
                <a:gd name="connsiteY10" fmla="*/ 36649 h 87065"/>
                <a:gd name="connsiteX11" fmla="*/ 14949 w 72774"/>
                <a:gd name="connsiteY11" fmla="*/ 25518 h 87065"/>
                <a:gd name="connsiteX12" fmla="*/ 39125 w 72774"/>
                <a:gd name="connsiteY12" fmla="*/ 25441 h 87065"/>
                <a:gd name="connsiteX13" fmla="*/ 44443 w 72774"/>
                <a:gd name="connsiteY13" fmla="*/ 25170 h 8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774" h="87065">
                  <a:moveTo>
                    <a:pt x="44443" y="25170"/>
                  </a:moveTo>
                  <a:cubicBezTo>
                    <a:pt x="44443" y="20422"/>
                    <a:pt x="44443" y="15964"/>
                    <a:pt x="44443" y="11516"/>
                  </a:cubicBezTo>
                  <a:cubicBezTo>
                    <a:pt x="44501" y="2861"/>
                    <a:pt x="50120" y="-3415"/>
                    <a:pt x="57982" y="-3638"/>
                  </a:cubicBezTo>
                  <a:cubicBezTo>
                    <a:pt x="66443" y="-3870"/>
                    <a:pt x="72971" y="1623"/>
                    <a:pt x="73135" y="10413"/>
                  </a:cubicBezTo>
                  <a:cubicBezTo>
                    <a:pt x="73483" y="30034"/>
                    <a:pt x="73483" y="49665"/>
                    <a:pt x="73135" y="69305"/>
                  </a:cubicBezTo>
                  <a:cubicBezTo>
                    <a:pt x="72980" y="78105"/>
                    <a:pt x="66366" y="83762"/>
                    <a:pt x="58059" y="83405"/>
                  </a:cubicBezTo>
                  <a:cubicBezTo>
                    <a:pt x="50071" y="83076"/>
                    <a:pt x="44579" y="77022"/>
                    <a:pt x="44443" y="68319"/>
                  </a:cubicBezTo>
                  <a:cubicBezTo>
                    <a:pt x="44376" y="63861"/>
                    <a:pt x="44443" y="59393"/>
                    <a:pt x="44443" y="54336"/>
                  </a:cubicBezTo>
                  <a:cubicBezTo>
                    <a:pt x="34309" y="54336"/>
                    <a:pt x="24706" y="54433"/>
                    <a:pt x="15104" y="54336"/>
                  </a:cubicBezTo>
                  <a:cubicBezTo>
                    <a:pt x="7216" y="54442"/>
                    <a:pt x="733" y="48137"/>
                    <a:pt x="623" y="40256"/>
                  </a:cubicBezTo>
                  <a:cubicBezTo>
                    <a:pt x="606" y="39037"/>
                    <a:pt x="744" y="37828"/>
                    <a:pt x="1033" y="36649"/>
                  </a:cubicBezTo>
                  <a:cubicBezTo>
                    <a:pt x="2439" y="30102"/>
                    <a:pt x="8255" y="25450"/>
                    <a:pt x="14949" y="25518"/>
                  </a:cubicBezTo>
                  <a:cubicBezTo>
                    <a:pt x="22995" y="25393"/>
                    <a:pt x="31040" y="25518"/>
                    <a:pt x="39125" y="25441"/>
                  </a:cubicBezTo>
                  <a:cubicBezTo>
                    <a:pt x="40633" y="25412"/>
                    <a:pt x="42238" y="25276"/>
                    <a:pt x="44443" y="25170"/>
                  </a:cubicBezTo>
                  <a:close/>
                </a:path>
              </a:pathLst>
            </a:custGeom>
            <a:grpFill/>
            <a:ln w="962"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6CFC127D-7FDD-3C93-2326-68DC26F51105}"/>
                </a:ext>
              </a:extLst>
            </p:cNvPr>
            <p:cNvSpPr/>
            <p:nvPr/>
          </p:nvSpPr>
          <p:spPr>
            <a:xfrm>
              <a:off x="4994215" y="4981998"/>
              <a:ext cx="87267" cy="72728"/>
            </a:xfrm>
            <a:custGeom>
              <a:avLst/>
              <a:gdLst>
                <a:gd name="connsiteX0" fmla="*/ 29934 w 87267"/>
                <a:gd name="connsiteY0" fmla="*/ 40137 h 72728"/>
                <a:gd name="connsiteX1" fmla="*/ 29934 w 87267"/>
                <a:gd name="connsiteY1" fmla="*/ 11832 h 72728"/>
                <a:gd name="connsiteX2" fmla="*/ 44691 w 87267"/>
                <a:gd name="connsiteY2" fmla="*/ -3640 h 72728"/>
                <a:gd name="connsiteX3" fmla="*/ 58800 w 87267"/>
                <a:gd name="connsiteY3" fmla="*/ 12055 h 72728"/>
                <a:gd name="connsiteX4" fmla="*/ 58800 w 87267"/>
                <a:gd name="connsiteY4" fmla="*/ 40176 h 72728"/>
                <a:gd name="connsiteX5" fmla="*/ 72068 w 87267"/>
                <a:gd name="connsiteY5" fmla="*/ 40176 h 72728"/>
                <a:gd name="connsiteX6" fmla="*/ 87889 w 87267"/>
                <a:gd name="connsiteY6" fmla="*/ 54546 h 72728"/>
                <a:gd name="connsiteX7" fmla="*/ 72068 w 87267"/>
                <a:gd name="connsiteY7" fmla="*/ 68984 h 72728"/>
                <a:gd name="connsiteX8" fmla="*/ 16541 w 87267"/>
                <a:gd name="connsiteY8" fmla="*/ 68984 h 72728"/>
                <a:gd name="connsiteX9" fmla="*/ 2335 w 87267"/>
                <a:gd name="connsiteY9" fmla="*/ 47970 h 72728"/>
                <a:gd name="connsiteX10" fmla="*/ 15255 w 87267"/>
                <a:gd name="connsiteY10" fmla="*/ 40234 h 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267" h="72728">
                  <a:moveTo>
                    <a:pt x="29934" y="40137"/>
                  </a:moveTo>
                  <a:cubicBezTo>
                    <a:pt x="29934" y="30138"/>
                    <a:pt x="29876" y="20980"/>
                    <a:pt x="29934" y="11832"/>
                  </a:cubicBezTo>
                  <a:cubicBezTo>
                    <a:pt x="30012" y="2491"/>
                    <a:pt x="36094" y="-3843"/>
                    <a:pt x="44691" y="-3640"/>
                  </a:cubicBezTo>
                  <a:cubicBezTo>
                    <a:pt x="52959" y="-3485"/>
                    <a:pt x="58791" y="2984"/>
                    <a:pt x="58800" y="12055"/>
                  </a:cubicBezTo>
                  <a:cubicBezTo>
                    <a:pt x="58810" y="21125"/>
                    <a:pt x="58800" y="30342"/>
                    <a:pt x="58800" y="40176"/>
                  </a:cubicBezTo>
                  <a:cubicBezTo>
                    <a:pt x="63500" y="40176"/>
                    <a:pt x="67784" y="40176"/>
                    <a:pt x="72068" y="40176"/>
                  </a:cubicBezTo>
                  <a:cubicBezTo>
                    <a:pt x="81680" y="40263"/>
                    <a:pt x="87830" y="45862"/>
                    <a:pt x="87889" y="54546"/>
                  </a:cubicBezTo>
                  <a:cubicBezTo>
                    <a:pt x="87947" y="63066"/>
                    <a:pt x="81680" y="68926"/>
                    <a:pt x="72068" y="68984"/>
                  </a:cubicBezTo>
                  <a:cubicBezTo>
                    <a:pt x="53559" y="69081"/>
                    <a:pt x="35050" y="69148"/>
                    <a:pt x="16541" y="68984"/>
                  </a:cubicBezTo>
                  <a:cubicBezTo>
                    <a:pt x="4385" y="68878"/>
                    <a:pt x="-2887" y="57969"/>
                    <a:pt x="2335" y="47970"/>
                  </a:cubicBezTo>
                  <a:cubicBezTo>
                    <a:pt x="4710" y="43039"/>
                    <a:pt x="9789" y="40002"/>
                    <a:pt x="15255" y="40234"/>
                  </a:cubicBezTo>
                  <a:close/>
                </a:path>
              </a:pathLst>
            </a:custGeom>
            <a:grpFill/>
            <a:ln w="962"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7A34ADA7-F248-2456-4C68-0D34558E7DB4}"/>
                </a:ext>
              </a:extLst>
            </p:cNvPr>
            <p:cNvSpPr/>
            <p:nvPr/>
          </p:nvSpPr>
          <p:spPr>
            <a:xfrm>
              <a:off x="4806823" y="4531738"/>
              <a:ext cx="80459" cy="80531"/>
            </a:xfrm>
            <a:custGeom>
              <a:avLst/>
              <a:gdLst>
                <a:gd name="connsiteX0" fmla="*/ 36249 w 80459"/>
                <a:gd name="connsiteY0" fmla="*/ 50195 h 80531"/>
                <a:gd name="connsiteX1" fmla="*/ 25815 w 80459"/>
                <a:gd name="connsiteY1" fmla="*/ 61655 h 80531"/>
                <a:gd name="connsiteX2" fmla="*/ 5140 w 80459"/>
                <a:gd name="connsiteY2" fmla="*/ 62505 h 80531"/>
                <a:gd name="connsiteX3" fmla="*/ 5401 w 80459"/>
                <a:gd name="connsiteY3" fmla="*/ 41472 h 80531"/>
                <a:gd name="connsiteX4" fmla="*/ 45707 w 80459"/>
                <a:gd name="connsiteY4" fmla="*/ 1167 h 80531"/>
                <a:gd name="connsiteX5" fmla="*/ 66740 w 80459"/>
                <a:gd name="connsiteY5" fmla="*/ 886 h 80531"/>
                <a:gd name="connsiteX6" fmla="*/ 65908 w 80459"/>
                <a:gd name="connsiteY6" fmla="*/ 21561 h 80531"/>
                <a:gd name="connsiteX7" fmla="*/ 55329 w 80459"/>
                <a:gd name="connsiteY7" fmla="*/ 31232 h 80531"/>
                <a:gd name="connsiteX8" fmla="*/ 76130 w 80459"/>
                <a:gd name="connsiteY8" fmla="*/ 51539 h 80531"/>
                <a:gd name="connsiteX9" fmla="*/ 80133 w 80459"/>
                <a:gd name="connsiteY9" fmla="*/ 67389 h 80531"/>
                <a:gd name="connsiteX10" fmla="*/ 56818 w 80459"/>
                <a:gd name="connsiteY10" fmla="*/ 72901 h 80531"/>
                <a:gd name="connsiteX11" fmla="*/ 39702 w 80459"/>
                <a:gd name="connsiteY11" fmla="*/ 55862 h 80531"/>
                <a:gd name="connsiteX12" fmla="*/ 36249 w 80459"/>
                <a:gd name="connsiteY12" fmla="*/ 50195 h 8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59" h="80531">
                  <a:moveTo>
                    <a:pt x="36249" y="50195"/>
                  </a:moveTo>
                  <a:cubicBezTo>
                    <a:pt x="31869" y="55030"/>
                    <a:pt x="28987" y="58492"/>
                    <a:pt x="25815" y="61655"/>
                  </a:cubicBezTo>
                  <a:cubicBezTo>
                    <a:pt x="19394" y="68037"/>
                    <a:pt x="11145" y="68298"/>
                    <a:pt x="5140" y="62505"/>
                  </a:cubicBezTo>
                  <a:cubicBezTo>
                    <a:pt x="-865" y="56713"/>
                    <a:pt x="-991" y="47952"/>
                    <a:pt x="5401" y="41472"/>
                  </a:cubicBezTo>
                  <a:cubicBezTo>
                    <a:pt x="18746" y="27934"/>
                    <a:pt x="32181" y="14502"/>
                    <a:pt x="45707" y="1167"/>
                  </a:cubicBezTo>
                  <a:cubicBezTo>
                    <a:pt x="52176" y="-5216"/>
                    <a:pt x="60870" y="-5187"/>
                    <a:pt x="66740" y="886"/>
                  </a:cubicBezTo>
                  <a:cubicBezTo>
                    <a:pt x="72610" y="6959"/>
                    <a:pt x="72281" y="15150"/>
                    <a:pt x="65908" y="21561"/>
                  </a:cubicBezTo>
                  <a:cubicBezTo>
                    <a:pt x="62746" y="24743"/>
                    <a:pt x="59294" y="27615"/>
                    <a:pt x="55329" y="31232"/>
                  </a:cubicBezTo>
                  <a:cubicBezTo>
                    <a:pt x="62804" y="38513"/>
                    <a:pt x="69457" y="45012"/>
                    <a:pt x="76130" y="51539"/>
                  </a:cubicBezTo>
                  <a:cubicBezTo>
                    <a:pt x="80733" y="56007"/>
                    <a:pt x="82270" y="61374"/>
                    <a:pt x="80133" y="67389"/>
                  </a:cubicBezTo>
                  <a:cubicBezTo>
                    <a:pt x="76662" y="77175"/>
                    <a:pt x="64661" y="80067"/>
                    <a:pt x="56818" y="72901"/>
                  </a:cubicBezTo>
                  <a:cubicBezTo>
                    <a:pt x="50890" y="67466"/>
                    <a:pt x="45310" y="61635"/>
                    <a:pt x="39702" y="55862"/>
                  </a:cubicBezTo>
                  <a:cubicBezTo>
                    <a:pt x="38493" y="54547"/>
                    <a:pt x="37816" y="52787"/>
                    <a:pt x="36249" y="50195"/>
                  </a:cubicBezTo>
                  <a:close/>
                </a:path>
              </a:pathLst>
            </a:custGeom>
            <a:grpFill/>
            <a:ln w="962"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AEA4EF0D-C9FF-82A6-7F41-2CB32D2CC02F}"/>
                </a:ext>
              </a:extLst>
            </p:cNvPr>
            <p:cNvSpPr/>
            <p:nvPr/>
          </p:nvSpPr>
          <p:spPr>
            <a:xfrm>
              <a:off x="5188620" y="4531652"/>
              <a:ext cx="80494" cy="80570"/>
            </a:xfrm>
            <a:custGeom>
              <a:avLst/>
              <a:gdLst>
                <a:gd name="connsiteX0" fmla="*/ 26430 w 80494"/>
                <a:gd name="connsiteY0" fmla="*/ 31636 h 80570"/>
                <a:gd name="connsiteX1" fmla="*/ 15609 w 80494"/>
                <a:gd name="connsiteY1" fmla="*/ 21521 h 80570"/>
                <a:gd name="connsiteX2" fmla="*/ 15067 w 80494"/>
                <a:gd name="connsiteY2" fmla="*/ 808 h 80570"/>
                <a:gd name="connsiteX3" fmla="*/ 35791 w 80494"/>
                <a:gd name="connsiteY3" fmla="*/ 1020 h 80570"/>
                <a:gd name="connsiteX4" fmla="*/ 76774 w 80494"/>
                <a:gd name="connsiteY4" fmla="*/ 42013 h 80570"/>
                <a:gd name="connsiteX5" fmla="*/ 77150 w 80494"/>
                <a:gd name="connsiteY5" fmla="*/ 62059 h 80570"/>
                <a:gd name="connsiteX6" fmla="*/ 76832 w 80494"/>
                <a:gd name="connsiteY6" fmla="*/ 62378 h 80570"/>
                <a:gd name="connsiteX7" fmla="*/ 56099 w 80494"/>
                <a:gd name="connsiteY7" fmla="*/ 62021 h 80570"/>
                <a:gd name="connsiteX8" fmla="*/ 46312 w 80494"/>
                <a:gd name="connsiteY8" fmla="*/ 51461 h 80570"/>
                <a:gd name="connsiteX9" fmla="*/ 25831 w 80494"/>
                <a:gd name="connsiteY9" fmla="*/ 72117 h 80570"/>
                <a:gd name="connsiteX10" fmla="*/ 4382 w 80494"/>
                <a:gd name="connsiteY10" fmla="*/ 72175 h 80570"/>
                <a:gd name="connsiteX11" fmla="*/ 4740 w 80494"/>
                <a:gd name="connsiteY11" fmla="*/ 52486 h 80570"/>
                <a:gd name="connsiteX12" fmla="*/ 19719 w 80494"/>
                <a:gd name="connsiteY12" fmla="*/ 37410 h 80570"/>
                <a:gd name="connsiteX13" fmla="*/ 26430 w 80494"/>
                <a:gd name="connsiteY13" fmla="*/ 31636 h 8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494" h="80570">
                  <a:moveTo>
                    <a:pt x="26430" y="31636"/>
                  </a:moveTo>
                  <a:cubicBezTo>
                    <a:pt x="22165" y="27672"/>
                    <a:pt x="18694" y="24751"/>
                    <a:pt x="15609" y="21521"/>
                  </a:cubicBezTo>
                  <a:cubicBezTo>
                    <a:pt x="9362" y="15081"/>
                    <a:pt x="9236" y="6793"/>
                    <a:pt x="15067" y="808"/>
                  </a:cubicBezTo>
                  <a:cubicBezTo>
                    <a:pt x="20899" y="-5178"/>
                    <a:pt x="29515" y="-5149"/>
                    <a:pt x="35791" y="1020"/>
                  </a:cubicBezTo>
                  <a:cubicBezTo>
                    <a:pt x="49574" y="14559"/>
                    <a:pt x="63235" y="28223"/>
                    <a:pt x="76774" y="42013"/>
                  </a:cubicBezTo>
                  <a:cubicBezTo>
                    <a:pt x="82413" y="47448"/>
                    <a:pt x="82582" y="56422"/>
                    <a:pt x="77150" y="62059"/>
                  </a:cubicBezTo>
                  <a:cubicBezTo>
                    <a:pt x="77046" y="62166"/>
                    <a:pt x="76940" y="62272"/>
                    <a:pt x="76832" y="62378"/>
                  </a:cubicBezTo>
                  <a:cubicBezTo>
                    <a:pt x="70971" y="68239"/>
                    <a:pt x="62326" y="68181"/>
                    <a:pt x="56099" y="62021"/>
                  </a:cubicBezTo>
                  <a:cubicBezTo>
                    <a:pt x="52811" y="58762"/>
                    <a:pt x="49784" y="55252"/>
                    <a:pt x="46312" y="51461"/>
                  </a:cubicBezTo>
                  <a:cubicBezTo>
                    <a:pt x="38963" y="58888"/>
                    <a:pt x="32513" y="65628"/>
                    <a:pt x="25831" y="72117"/>
                  </a:cubicBezTo>
                  <a:cubicBezTo>
                    <a:pt x="19148" y="78605"/>
                    <a:pt x="10010" y="78431"/>
                    <a:pt x="4382" y="72175"/>
                  </a:cubicBezTo>
                  <a:cubicBezTo>
                    <a:pt x="-685" y="66546"/>
                    <a:pt x="-695" y="58404"/>
                    <a:pt x="4740" y="52486"/>
                  </a:cubicBezTo>
                  <a:cubicBezTo>
                    <a:pt x="9575" y="47283"/>
                    <a:pt x="14661" y="42371"/>
                    <a:pt x="19719" y="37410"/>
                  </a:cubicBezTo>
                  <a:cubicBezTo>
                    <a:pt x="21556" y="35572"/>
                    <a:pt x="23616" y="34044"/>
                    <a:pt x="26430" y="31636"/>
                  </a:cubicBezTo>
                  <a:close/>
                </a:path>
              </a:pathLst>
            </a:custGeom>
            <a:grpFill/>
            <a:ln w="962"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AE2E20EA-962D-848F-A770-AE59B9730D90}"/>
                </a:ext>
              </a:extLst>
            </p:cNvPr>
            <p:cNvSpPr/>
            <p:nvPr/>
          </p:nvSpPr>
          <p:spPr>
            <a:xfrm>
              <a:off x="4806835" y="4913595"/>
              <a:ext cx="80518" cy="80469"/>
            </a:xfrm>
            <a:custGeom>
              <a:avLst/>
              <a:gdLst>
                <a:gd name="connsiteX0" fmla="*/ 55336 w 80518"/>
                <a:gd name="connsiteY0" fmla="*/ 41758 h 80469"/>
                <a:gd name="connsiteX1" fmla="*/ 66099 w 80518"/>
                <a:gd name="connsiteY1" fmla="*/ 51689 h 80469"/>
                <a:gd name="connsiteX2" fmla="*/ 66660 w 80518"/>
                <a:gd name="connsiteY2" fmla="*/ 72422 h 80469"/>
                <a:gd name="connsiteX3" fmla="*/ 45937 w 80518"/>
                <a:gd name="connsiteY3" fmla="*/ 72248 h 80469"/>
                <a:gd name="connsiteX4" fmla="*/ 5321 w 80518"/>
                <a:gd name="connsiteY4" fmla="*/ 31633 h 80469"/>
                <a:gd name="connsiteX5" fmla="*/ 4896 w 80518"/>
                <a:gd name="connsiteY5" fmla="*/ 10909 h 80469"/>
                <a:gd name="connsiteX6" fmla="*/ 25610 w 80518"/>
                <a:gd name="connsiteY6" fmla="*/ 11248 h 80469"/>
                <a:gd name="connsiteX7" fmla="*/ 35164 w 80518"/>
                <a:gd name="connsiteY7" fmla="*/ 21953 h 80469"/>
                <a:gd name="connsiteX8" fmla="*/ 55472 w 80518"/>
                <a:gd name="connsiteY8" fmla="*/ 1510 h 80469"/>
                <a:gd name="connsiteX9" fmla="*/ 71727 w 80518"/>
                <a:gd name="connsiteY9" fmla="*/ -2658 h 80469"/>
                <a:gd name="connsiteX10" fmla="*/ 77056 w 80518"/>
                <a:gd name="connsiteY10" fmla="*/ 20725 h 80469"/>
                <a:gd name="connsiteX11" fmla="*/ 61399 w 80518"/>
                <a:gd name="connsiteY11" fmla="*/ 36488 h 80469"/>
                <a:gd name="connsiteX12" fmla="*/ 55336 w 80518"/>
                <a:gd name="connsiteY12" fmla="*/ 41758 h 8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18" h="80469">
                  <a:moveTo>
                    <a:pt x="55336" y="41758"/>
                  </a:moveTo>
                  <a:cubicBezTo>
                    <a:pt x="59504" y="45626"/>
                    <a:pt x="62927" y="48527"/>
                    <a:pt x="66099" y="51689"/>
                  </a:cubicBezTo>
                  <a:cubicBezTo>
                    <a:pt x="72279" y="57897"/>
                    <a:pt x="72433" y="66524"/>
                    <a:pt x="66660" y="72422"/>
                  </a:cubicBezTo>
                  <a:cubicBezTo>
                    <a:pt x="60887" y="78321"/>
                    <a:pt x="52087" y="78321"/>
                    <a:pt x="45937" y="72248"/>
                  </a:cubicBezTo>
                  <a:cubicBezTo>
                    <a:pt x="32302" y="58787"/>
                    <a:pt x="18763" y="45249"/>
                    <a:pt x="5321" y="31633"/>
                  </a:cubicBezTo>
                  <a:cubicBezTo>
                    <a:pt x="-868" y="25337"/>
                    <a:pt x="-877" y="16644"/>
                    <a:pt x="4896" y="10909"/>
                  </a:cubicBezTo>
                  <a:cubicBezTo>
                    <a:pt x="10824" y="5020"/>
                    <a:pt x="19237" y="5030"/>
                    <a:pt x="25610" y="11248"/>
                  </a:cubicBezTo>
                  <a:cubicBezTo>
                    <a:pt x="28927" y="14488"/>
                    <a:pt x="31808" y="18162"/>
                    <a:pt x="35164" y="21953"/>
                  </a:cubicBezTo>
                  <a:cubicBezTo>
                    <a:pt x="42571" y="14507"/>
                    <a:pt x="49051" y="8038"/>
                    <a:pt x="55472" y="1510"/>
                  </a:cubicBezTo>
                  <a:cubicBezTo>
                    <a:pt x="60075" y="-3171"/>
                    <a:pt x="65509" y="-4930"/>
                    <a:pt x="71727" y="-2658"/>
                  </a:cubicBezTo>
                  <a:cubicBezTo>
                    <a:pt x="81533" y="939"/>
                    <a:pt x="84299" y="12757"/>
                    <a:pt x="77056" y="20725"/>
                  </a:cubicBezTo>
                  <a:cubicBezTo>
                    <a:pt x="72085" y="26208"/>
                    <a:pt x="66670" y="31285"/>
                    <a:pt x="61399" y="36488"/>
                  </a:cubicBezTo>
                  <a:cubicBezTo>
                    <a:pt x="59736" y="38025"/>
                    <a:pt x="57967" y="39476"/>
                    <a:pt x="55336" y="41758"/>
                  </a:cubicBezTo>
                  <a:close/>
                </a:path>
              </a:pathLst>
            </a:custGeom>
            <a:grpFill/>
            <a:ln w="962"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B744E441-320C-D2D4-2864-9F51F75512C1}"/>
                </a:ext>
              </a:extLst>
            </p:cNvPr>
            <p:cNvSpPr/>
            <p:nvPr/>
          </p:nvSpPr>
          <p:spPr>
            <a:xfrm>
              <a:off x="5188811" y="4913572"/>
              <a:ext cx="80306" cy="80484"/>
            </a:xfrm>
            <a:custGeom>
              <a:avLst/>
              <a:gdLst>
                <a:gd name="connsiteX0" fmla="*/ 46741 w 80306"/>
                <a:gd name="connsiteY0" fmla="*/ 21985 h 80484"/>
                <a:gd name="connsiteX1" fmla="*/ 55966 w 80306"/>
                <a:gd name="connsiteY1" fmla="*/ 11260 h 80484"/>
                <a:gd name="connsiteX2" fmla="*/ 76632 w 80306"/>
                <a:gd name="connsiteY2" fmla="*/ 10912 h 80484"/>
                <a:gd name="connsiteX3" fmla="*/ 76206 w 80306"/>
                <a:gd name="connsiteY3" fmla="*/ 31587 h 80484"/>
                <a:gd name="connsiteX4" fmla="*/ 35591 w 80306"/>
                <a:gd name="connsiteY4" fmla="*/ 72203 h 80484"/>
                <a:gd name="connsiteX5" fmla="*/ 14926 w 80306"/>
                <a:gd name="connsiteY5" fmla="*/ 72425 h 80484"/>
                <a:gd name="connsiteX6" fmla="*/ 15448 w 80306"/>
                <a:gd name="connsiteY6" fmla="*/ 51741 h 80484"/>
                <a:gd name="connsiteX7" fmla="*/ 25785 w 80306"/>
                <a:gd name="connsiteY7" fmla="*/ 41896 h 80484"/>
                <a:gd name="connsiteX8" fmla="*/ 5951 w 80306"/>
                <a:gd name="connsiteY8" fmla="*/ 22053 h 80484"/>
                <a:gd name="connsiteX9" fmla="*/ 894 w 80306"/>
                <a:gd name="connsiteY9" fmla="*/ 12595 h 80484"/>
                <a:gd name="connsiteX10" fmla="*/ 8417 w 80306"/>
                <a:gd name="connsiteY10" fmla="*/ -2171 h 80484"/>
                <a:gd name="connsiteX11" fmla="*/ 24954 w 80306"/>
                <a:gd name="connsiteY11" fmla="*/ 507 h 80484"/>
                <a:gd name="connsiteX12" fmla="*/ 42080 w 80306"/>
                <a:gd name="connsiteY12" fmla="*/ 17537 h 80484"/>
                <a:gd name="connsiteX13" fmla="*/ 46741 w 80306"/>
                <a:gd name="connsiteY13" fmla="*/ 21985 h 8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306" h="80484">
                  <a:moveTo>
                    <a:pt x="46741" y="21985"/>
                  </a:moveTo>
                  <a:cubicBezTo>
                    <a:pt x="49884" y="18291"/>
                    <a:pt x="52688" y="14539"/>
                    <a:pt x="55966" y="11260"/>
                  </a:cubicBezTo>
                  <a:cubicBezTo>
                    <a:pt x="62233" y="5023"/>
                    <a:pt x="70839" y="5013"/>
                    <a:pt x="76632" y="10912"/>
                  </a:cubicBezTo>
                  <a:cubicBezTo>
                    <a:pt x="82424" y="16811"/>
                    <a:pt x="82434" y="25282"/>
                    <a:pt x="76206" y="31587"/>
                  </a:cubicBezTo>
                  <a:cubicBezTo>
                    <a:pt x="62758" y="45223"/>
                    <a:pt x="49219" y="58761"/>
                    <a:pt x="35591" y="72203"/>
                  </a:cubicBezTo>
                  <a:cubicBezTo>
                    <a:pt x="29325" y="78382"/>
                    <a:pt x="20805" y="78315"/>
                    <a:pt x="14926" y="72425"/>
                  </a:cubicBezTo>
                  <a:cubicBezTo>
                    <a:pt x="9046" y="66536"/>
                    <a:pt x="9220" y="58133"/>
                    <a:pt x="15448" y="51741"/>
                  </a:cubicBezTo>
                  <a:cubicBezTo>
                    <a:pt x="18581" y="48530"/>
                    <a:pt x="21946" y="45542"/>
                    <a:pt x="25785" y="41896"/>
                  </a:cubicBezTo>
                  <a:cubicBezTo>
                    <a:pt x="18784" y="34963"/>
                    <a:pt x="12111" y="28754"/>
                    <a:pt x="5951" y="22053"/>
                  </a:cubicBezTo>
                  <a:cubicBezTo>
                    <a:pt x="3459" y="19403"/>
                    <a:pt x="1714" y="16144"/>
                    <a:pt x="894" y="12595"/>
                  </a:cubicBezTo>
                  <a:cubicBezTo>
                    <a:pt x="-363" y="5980"/>
                    <a:pt x="2828" y="604"/>
                    <a:pt x="8417" y="-2171"/>
                  </a:cubicBezTo>
                  <a:cubicBezTo>
                    <a:pt x="13940" y="-4869"/>
                    <a:pt x="20566" y="-3796"/>
                    <a:pt x="24954" y="507"/>
                  </a:cubicBezTo>
                  <a:cubicBezTo>
                    <a:pt x="30756" y="6058"/>
                    <a:pt x="36374" y="11851"/>
                    <a:pt x="42080" y="17537"/>
                  </a:cubicBezTo>
                  <a:cubicBezTo>
                    <a:pt x="43192" y="18668"/>
                    <a:pt x="44362" y="19732"/>
                    <a:pt x="46741" y="21985"/>
                  </a:cubicBezTo>
                  <a:close/>
                </a:path>
              </a:pathLst>
            </a:custGeom>
            <a:grpFill/>
            <a:ln w="962" cap="flat">
              <a:noFill/>
              <a:prstDash val="solid"/>
              <a:miter/>
            </a:ln>
          </p:spPr>
          <p:txBody>
            <a:bodyPr rtlCol="0" anchor="ctr"/>
            <a:lstStyle/>
            <a:p>
              <a:endParaRPr lang="en-US" dirty="0"/>
            </a:p>
          </p:txBody>
        </p:sp>
      </p:grpSp>
      <p:pic>
        <p:nvPicPr>
          <p:cNvPr id="57" name="Picture 56" descr="A white line with a black background&#10;&#10;Description automatically generated">
            <a:extLst>
              <a:ext uri="{FF2B5EF4-FFF2-40B4-BE49-F238E27FC236}">
                <a16:creationId xmlns:a16="http://schemas.microsoft.com/office/drawing/2014/main" id="{E2315A12-51CD-6A20-682C-E38FD766980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87959" y="1950064"/>
            <a:ext cx="457200" cy="457200"/>
          </a:xfrm>
          <a:prstGeom prst="rect">
            <a:avLst/>
          </a:prstGeom>
        </p:spPr>
      </p:pic>
      <p:pic>
        <p:nvPicPr>
          <p:cNvPr id="63" name="Picture 62" descr="A white insect with long legs&#10;&#10;Description automatically generated">
            <a:extLst>
              <a:ext uri="{FF2B5EF4-FFF2-40B4-BE49-F238E27FC236}">
                <a16:creationId xmlns:a16="http://schemas.microsoft.com/office/drawing/2014/main" id="{AA487B1A-55C1-7A0D-FE38-D59D7F69358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84431" y="3008412"/>
            <a:ext cx="457200" cy="457200"/>
          </a:xfrm>
          <a:prstGeom prst="rect">
            <a:avLst/>
          </a:prstGeom>
        </p:spPr>
      </p:pic>
    </p:spTree>
    <p:extLst>
      <p:ext uri="{BB962C8B-B14F-4D97-AF65-F5344CB8AC3E}">
        <p14:creationId xmlns:p14="http://schemas.microsoft.com/office/powerpoint/2010/main" val="14944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EBE18-598C-8565-DA3C-FE0B5D6C284D}"/>
            </a:ext>
          </a:extLst>
        </p:cNvPr>
        <p:cNvGrpSpPr/>
        <p:nvPr/>
      </p:nvGrpSpPr>
      <p:grpSpPr>
        <a:xfrm>
          <a:off x="0" y="0"/>
          <a:ext cx="0" cy="0"/>
          <a:chOff x="0" y="0"/>
          <a:chExt cx="0" cy="0"/>
        </a:xfrm>
      </p:grpSpPr>
      <p:sp>
        <p:nvSpPr>
          <p:cNvPr id="107" name="Rectangle: Rounded Corners 106">
            <a:extLst>
              <a:ext uri="{FF2B5EF4-FFF2-40B4-BE49-F238E27FC236}">
                <a16:creationId xmlns:a16="http://schemas.microsoft.com/office/drawing/2014/main" id="{AAB7AD9E-BA8D-EECE-010E-B6F602795A58}"/>
              </a:ext>
            </a:extLst>
          </p:cNvPr>
          <p:cNvSpPr/>
          <p:nvPr/>
        </p:nvSpPr>
        <p:spPr>
          <a:xfrm>
            <a:off x="6144634" y="4061410"/>
            <a:ext cx="4788148" cy="217782"/>
          </a:xfrm>
          <a:prstGeom prst="roundRect">
            <a:avLst>
              <a:gd name="adj" fmla="val 50000"/>
            </a:avLst>
          </a:prstGeom>
          <a:solidFill>
            <a:srgbClr val="04948E">
              <a:alpha val="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Trebuchet MS" panose="020B0603020202020204" pitchFamily="34" charset="0"/>
            </a:endParaRPr>
          </a:p>
        </p:txBody>
      </p:sp>
      <p:sp>
        <p:nvSpPr>
          <p:cNvPr id="109" name="Rectangle: Rounded Corners 108">
            <a:extLst>
              <a:ext uri="{FF2B5EF4-FFF2-40B4-BE49-F238E27FC236}">
                <a16:creationId xmlns:a16="http://schemas.microsoft.com/office/drawing/2014/main" id="{F10D4137-095D-6BAA-9888-CA33344D4561}"/>
              </a:ext>
            </a:extLst>
          </p:cNvPr>
          <p:cNvSpPr/>
          <p:nvPr/>
        </p:nvSpPr>
        <p:spPr>
          <a:xfrm>
            <a:off x="6144634" y="4422353"/>
            <a:ext cx="4788148" cy="217782"/>
          </a:xfrm>
          <a:prstGeom prst="roundRect">
            <a:avLst>
              <a:gd name="adj" fmla="val 50000"/>
            </a:avLst>
          </a:prstGeom>
          <a:solidFill>
            <a:srgbClr val="04948E">
              <a:alpha val="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Trebuchet MS" panose="020B0603020202020204" pitchFamily="34" charset="0"/>
            </a:endParaRPr>
          </a:p>
        </p:txBody>
      </p:sp>
      <p:sp>
        <p:nvSpPr>
          <p:cNvPr id="111" name="Rectangle: Rounded Corners 110">
            <a:extLst>
              <a:ext uri="{FF2B5EF4-FFF2-40B4-BE49-F238E27FC236}">
                <a16:creationId xmlns:a16="http://schemas.microsoft.com/office/drawing/2014/main" id="{160D7F07-F1B9-5CD7-E235-6CF7E0EDA7B1}"/>
              </a:ext>
            </a:extLst>
          </p:cNvPr>
          <p:cNvSpPr/>
          <p:nvPr/>
        </p:nvSpPr>
        <p:spPr>
          <a:xfrm>
            <a:off x="6144634" y="4783296"/>
            <a:ext cx="4788148" cy="217782"/>
          </a:xfrm>
          <a:prstGeom prst="roundRect">
            <a:avLst>
              <a:gd name="adj" fmla="val 50000"/>
            </a:avLst>
          </a:prstGeom>
          <a:solidFill>
            <a:srgbClr val="04948E">
              <a:alpha val="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Trebuchet MS" panose="020B0603020202020204" pitchFamily="34" charset="0"/>
            </a:endParaRPr>
          </a:p>
        </p:txBody>
      </p:sp>
      <p:sp>
        <p:nvSpPr>
          <p:cNvPr id="113" name="Rectangle: Rounded Corners 112">
            <a:extLst>
              <a:ext uri="{FF2B5EF4-FFF2-40B4-BE49-F238E27FC236}">
                <a16:creationId xmlns:a16="http://schemas.microsoft.com/office/drawing/2014/main" id="{5925D487-F641-0D85-1A79-CBC1ACE2A07A}"/>
              </a:ext>
            </a:extLst>
          </p:cNvPr>
          <p:cNvSpPr/>
          <p:nvPr/>
        </p:nvSpPr>
        <p:spPr>
          <a:xfrm>
            <a:off x="6144634" y="5144239"/>
            <a:ext cx="4788148" cy="217782"/>
          </a:xfrm>
          <a:prstGeom prst="roundRect">
            <a:avLst>
              <a:gd name="adj" fmla="val 50000"/>
            </a:avLst>
          </a:prstGeom>
          <a:solidFill>
            <a:srgbClr val="04948E">
              <a:alpha val="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Trebuchet MS" panose="020B0603020202020204" pitchFamily="34" charset="0"/>
            </a:endParaRPr>
          </a:p>
        </p:txBody>
      </p:sp>
      <p:sp>
        <p:nvSpPr>
          <p:cNvPr id="134" name="Rectangle: Rounded Corners 133">
            <a:extLst>
              <a:ext uri="{FF2B5EF4-FFF2-40B4-BE49-F238E27FC236}">
                <a16:creationId xmlns:a16="http://schemas.microsoft.com/office/drawing/2014/main" id="{A4F11794-7048-1CAD-B013-3F574D1EEF6F}"/>
              </a:ext>
            </a:extLst>
          </p:cNvPr>
          <p:cNvSpPr/>
          <p:nvPr/>
        </p:nvSpPr>
        <p:spPr>
          <a:xfrm>
            <a:off x="6144634" y="5505184"/>
            <a:ext cx="4788148" cy="217782"/>
          </a:xfrm>
          <a:prstGeom prst="roundRect">
            <a:avLst>
              <a:gd name="adj" fmla="val 50000"/>
            </a:avLst>
          </a:prstGeom>
          <a:solidFill>
            <a:srgbClr val="04948E">
              <a:alpha val="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Trebuchet MS" panose="020B0603020202020204" pitchFamily="34" charset="0"/>
            </a:endParaRPr>
          </a:p>
        </p:txBody>
      </p:sp>
      <p:sp>
        <p:nvSpPr>
          <p:cNvPr id="4" name="Slide Number Placeholder 3">
            <a:extLst>
              <a:ext uri="{FF2B5EF4-FFF2-40B4-BE49-F238E27FC236}">
                <a16:creationId xmlns:a16="http://schemas.microsoft.com/office/drawing/2014/main" id="{691DF555-8AF2-5B9E-1D30-6FE443044573}"/>
              </a:ext>
            </a:extLst>
          </p:cNvPr>
          <p:cNvSpPr>
            <a:spLocks noGrp="1"/>
          </p:cNvSpPr>
          <p:nvPr>
            <p:ph type="sldNum" sz="quarter" idx="10"/>
          </p:nvPr>
        </p:nvSpPr>
        <p:spPr>
          <a:xfrm>
            <a:off x="8596005" y="6341110"/>
            <a:ext cx="2743200" cy="365125"/>
          </a:xfrm>
        </p:spPr>
        <p:txBody>
          <a:bodyPr/>
          <a:lstStyle/>
          <a:p>
            <a:fld id="{70089216-3EB4-48D3-A482-8895DB197100}" type="slidenum">
              <a:rPr lang="en-US" smtClean="0"/>
              <a:pPr/>
              <a:t>12</a:t>
            </a:fld>
            <a:endParaRPr lang="en-US" dirty="0"/>
          </a:p>
        </p:txBody>
      </p:sp>
      <p:sp>
        <p:nvSpPr>
          <p:cNvPr id="38" name="Title 1">
            <a:extLst>
              <a:ext uri="{FF2B5EF4-FFF2-40B4-BE49-F238E27FC236}">
                <a16:creationId xmlns:a16="http://schemas.microsoft.com/office/drawing/2014/main" id="{FB2236F7-A41E-E4A5-C69F-FE26187493F3}"/>
              </a:ext>
            </a:extLst>
          </p:cNvPr>
          <p:cNvSpPr txBox="1">
            <a:spLocks/>
          </p:cNvSpPr>
          <p:nvPr/>
        </p:nvSpPr>
        <p:spPr>
          <a:xfrm>
            <a:off x="304800" y="300073"/>
            <a:ext cx="8458200" cy="650875"/>
          </a:xfrm>
          <a:prstGeom prst="rect">
            <a:avLst/>
          </a:prstGeom>
        </p:spPr>
        <p:txBody>
          <a:bodyPr lIns="0" tIns="0" rIns="0" bIns="0" anchor="ctr">
            <a:normAutofit/>
          </a:bodyPr>
          <a:lstStyle>
            <a:defPPr>
              <a:defRPr lang="en-US"/>
            </a:defPPr>
            <a:lvl1pPr>
              <a:defRPr sz="2800" b="1" i="0" kern="0">
                <a:solidFill>
                  <a:srgbClr val="002060"/>
                </a:solidFill>
                <a:latin typeface="Georgia" panose="02040502050405020303" pitchFamily="18" charset="0"/>
                <a:ea typeface="+mj-ea"/>
                <a:cs typeface="Tahoma"/>
              </a:defRPr>
            </a:lvl1pPr>
          </a:lstStyle>
          <a:p>
            <a:r>
              <a:rPr lang="en-US" dirty="0"/>
              <a:t>HIV Transmission, continued</a:t>
            </a:r>
          </a:p>
        </p:txBody>
      </p:sp>
      <p:sp>
        <p:nvSpPr>
          <p:cNvPr id="7" name="Rectangle: Rounded Corners 6">
            <a:extLst>
              <a:ext uri="{FF2B5EF4-FFF2-40B4-BE49-F238E27FC236}">
                <a16:creationId xmlns:a16="http://schemas.microsoft.com/office/drawing/2014/main" id="{132806C6-9A2A-BDDF-003F-A39ADB3AA896}"/>
              </a:ext>
            </a:extLst>
          </p:cNvPr>
          <p:cNvSpPr/>
          <p:nvPr/>
        </p:nvSpPr>
        <p:spPr>
          <a:xfrm>
            <a:off x="304800" y="840940"/>
            <a:ext cx="11556752" cy="2703338"/>
          </a:xfrm>
          <a:prstGeom prst="roundRect">
            <a:avLst>
              <a:gd name="adj" fmla="val 8034"/>
            </a:avLst>
          </a:prstGeom>
          <a:solidFill>
            <a:schemeClr val="bg1">
              <a:lumMod val="85000"/>
              <a:alpha val="3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graphicFrame>
        <p:nvGraphicFramePr>
          <p:cNvPr id="33" name="Chart 32">
            <a:extLst>
              <a:ext uri="{FF2B5EF4-FFF2-40B4-BE49-F238E27FC236}">
                <a16:creationId xmlns:a16="http://schemas.microsoft.com/office/drawing/2014/main" id="{132ED299-46D3-122C-9D68-95E22FEB7063}"/>
              </a:ext>
            </a:extLst>
          </p:cNvPr>
          <p:cNvGraphicFramePr/>
          <p:nvPr>
            <p:extLst>
              <p:ext uri="{D42A27DB-BD31-4B8C-83A1-F6EECF244321}">
                <p14:modId xmlns:p14="http://schemas.microsoft.com/office/powerpoint/2010/main" val="3908387531"/>
              </p:ext>
            </p:extLst>
          </p:nvPr>
        </p:nvGraphicFramePr>
        <p:xfrm>
          <a:off x="1167446" y="1343494"/>
          <a:ext cx="2863140" cy="2291219"/>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a:extLst>
              <a:ext uri="{FF2B5EF4-FFF2-40B4-BE49-F238E27FC236}">
                <a16:creationId xmlns:a16="http://schemas.microsoft.com/office/drawing/2014/main" id="{37074DAE-6E50-0F52-CA5E-488604D7332E}"/>
              </a:ext>
            </a:extLst>
          </p:cNvPr>
          <p:cNvSpPr txBox="1"/>
          <p:nvPr/>
        </p:nvSpPr>
        <p:spPr>
          <a:xfrm>
            <a:off x="2203393" y="3235424"/>
            <a:ext cx="782425" cy="246221"/>
          </a:xfrm>
          <a:prstGeom prst="rect">
            <a:avLst/>
          </a:prstGeom>
          <a:noFill/>
        </p:spPr>
        <p:txBody>
          <a:bodyPr wrap="square" rtlCol="0">
            <a:spAutoFit/>
          </a:bodyPr>
          <a:lstStyle/>
          <a:p>
            <a:pPr algn="ctr"/>
            <a:r>
              <a:rPr lang="en-US" sz="1000" dirty="0">
                <a:solidFill>
                  <a:schemeClr val="bg1"/>
                </a:solidFill>
                <a:latin typeface="Trebuchet MS" panose="020B0603020202020204" pitchFamily="34" charset="0"/>
              </a:rPr>
              <a:t>66%</a:t>
            </a:r>
          </a:p>
        </p:txBody>
      </p:sp>
      <p:sp>
        <p:nvSpPr>
          <p:cNvPr id="35" name="TextBox 34">
            <a:extLst>
              <a:ext uri="{FF2B5EF4-FFF2-40B4-BE49-F238E27FC236}">
                <a16:creationId xmlns:a16="http://schemas.microsoft.com/office/drawing/2014/main" id="{AF0BA967-90F4-25EA-EE06-21BCDAE359E3}"/>
              </a:ext>
            </a:extLst>
          </p:cNvPr>
          <p:cNvSpPr txBox="1"/>
          <p:nvPr/>
        </p:nvSpPr>
        <p:spPr>
          <a:xfrm>
            <a:off x="1122496" y="1726518"/>
            <a:ext cx="588818" cy="246221"/>
          </a:xfrm>
          <a:prstGeom prst="rect">
            <a:avLst/>
          </a:prstGeom>
          <a:noFill/>
        </p:spPr>
        <p:txBody>
          <a:bodyPr wrap="square" rtlCol="0">
            <a:spAutoFit/>
          </a:bodyPr>
          <a:lstStyle/>
          <a:p>
            <a:pPr algn="r"/>
            <a:r>
              <a:rPr lang="en-US" sz="1000" dirty="0">
                <a:latin typeface="Trebuchet MS" panose="020B0603020202020204" pitchFamily="34" charset="0"/>
              </a:rPr>
              <a:t>22%</a:t>
            </a:r>
          </a:p>
        </p:txBody>
      </p:sp>
      <p:sp>
        <p:nvSpPr>
          <p:cNvPr id="36" name="TextBox 35">
            <a:extLst>
              <a:ext uri="{FF2B5EF4-FFF2-40B4-BE49-F238E27FC236}">
                <a16:creationId xmlns:a16="http://schemas.microsoft.com/office/drawing/2014/main" id="{23AE6E10-C546-4E3C-491D-342523604DDC}"/>
              </a:ext>
            </a:extLst>
          </p:cNvPr>
          <p:cNvSpPr txBox="1"/>
          <p:nvPr/>
        </p:nvSpPr>
        <p:spPr>
          <a:xfrm>
            <a:off x="1487972" y="1401281"/>
            <a:ext cx="415885" cy="246221"/>
          </a:xfrm>
          <a:prstGeom prst="rect">
            <a:avLst/>
          </a:prstGeom>
          <a:noFill/>
        </p:spPr>
        <p:txBody>
          <a:bodyPr wrap="square" rtlCol="0">
            <a:spAutoFit/>
          </a:bodyPr>
          <a:lstStyle>
            <a:defPPr>
              <a:defRPr lang="en-US"/>
            </a:defPPr>
            <a:lvl1pPr algn="ctr">
              <a:defRPr sz="1000">
                <a:solidFill>
                  <a:schemeClr val="tx1">
                    <a:lumMod val="85000"/>
                    <a:lumOff val="15000"/>
                  </a:schemeClr>
                </a:solidFill>
                <a:latin typeface="Trebuchet MS" panose="020B0603020202020204" pitchFamily="34" charset="0"/>
              </a:defRPr>
            </a:lvl1pPr>
          </a:lstStyle>
          <a:p>
            <a:pPr algn="r"/>
            <a:r>
              <a:rPr lang="en-US" dirty="0">
                <a:solidFill>
                  <a:schemeClr val="tx1"/>
                </a:solidFill>
              </a:rPr>
              <a:t>8%</a:t>
            </a:r>
          </a:p>
        </p:txBody>
      </p:sp>
      <p:sp>
        <p:nvSpPr>
          <p:cNvPr id="37" name="TextBox 36">
            <a:extLst>
              <a:ext uri="{FF2B5EF4-FFF2-40B4-BE49-F238E27FC236}">
                <a16:creationId xmlns:a16="http://schemas.microsoft.com/office/drawing/2014/main" id="{1C20A306-1A21-067A-923A-04D0BA5837EB}"/>
              </a:ext>
            </a:extLst>
          </p:cNvPr>
          <p:cNvSpPr txBox="1"/>
          <p:nvPr/>
        </p:nvSpPr>
        <p:spPr>
          <a:xfrm>
            <a:off x="1979108" y="1210340"/>
            <a:ext cx="332372" cy="246221"/>
          </a:xfrm>
          <a:prstGeom prst="rect">
            <a:avLst/>
          </a:prstGeom>
          <a:noFill/>
        </p:spPr>
        <p:txBody>
          <a:bodyPr wrap="square" rtlCol="0">
            <a:spAutoFit/>
          </a:bodyPr>
          <a:lstStyle/>
          <a:p>
            <a:pPr algn="r"/>
            <a:r>
              <a:rPr lang="en-US" sz="1000" dirty="0">
                <a:latin typeface="Trebuchet MS" panose="020B0603020202020204" pitchFamily="34" charset="0"/>
              </a:rPr>
              <a:t>4%</a:t>
            </a:r>
          </a:p>
        </p:txBody>
      </p:sp>
      <p:sp>
        <p:nvSpPr>
          <p:cNvPr id="39" name="Freeform 16">
            <a:extLst>
              <a:ext uri="{FF2B5EF4-FFF2-40B4-BE49-F238E27FC236}">
                <a16:creationId xmlns:a16="http://schemas.microsoft.com/office/drawing/2014/main" id="{D22C1468-C1C5-E40A-28AE-57C33F5F2638}"/>
              </a:ext>
            </a:extLst>
          </p:cNvPr>
          <p:cNvSpPr/>
          <p:nvPr/>
        </p:nvSpPr>
        <p:spPr>
          <a:xfrm>
            <a:off x="1658265" y="1855142"/>
            <a:ext cx="282575" cy="120650"/>
          </a:xfrm>
          <a:custGeom>
            <a:avLst/>
            <a:gdLst>
              <a:gd name="connsiteX0" fmla="*/ 0 w 266700"/>
              <a:gd name="connsiteY0" fmla="*/ 0 h 130175"/>
              <a:gd name="connsiteX1" fmla="*/ 92075 w 266700"/>
              <a:gd name="connsiteY1" fmla="*/ 0 h 130175"/>
              <a:gd name="connsiteX2" fmla="*/ 266700 w 266700"/>
              <a:gd name="connsiteY2" fmla="*/ 130175 h 130175"/>
              <a:gd name="connsiteX0" fmla="*/ 0 w 282575"/>
              <a:gd name="connsiteY0" fmla="*/ 0 h 120650"/>
              <a:gd name="connsiteX1" fmla="*/ 92075 w 282575"/>
              <a:gd name="connsiteY1" fmla="*/ 0 h 120650"/>
              <a:gd name="connsiteX2" fmla="*/ 282575 w 282575"/>
              <a:gd name="connsiteY2" fmla="*/ 120650 h 120650"/>
              <a:gd name="connsiteX0" fmla="*/ 0 w 282575"/>
              <a:gd name="connsiteY0" fmla="*/ 0 h 120650"/>
              <a:gd name="connsiteX1" fmla="*/ 92075 w 282575"/>
              <a:gd name="connsiteY1" fmla="*/ 0 h 120650"/>
              <a:gd name="connsiteX2" fmla="*/ 282575 w 282575"/>
              <a:gd name="connsiteY2" fmla="*/ 120650 h 120650"/>
            </a:gdLst>
            <a:ahLst/>
            <a:cxnLst>
              <a:cxn ang="0">
                <a:pos x="connsiteX0" y="connsiteY0"/>
              </a:cxn>
              <a:cxn ang="0">
                <a:pos x="connsiteX1" y="connsiteY1"/>
              </a:cxn>
              <a:cxn ang="0">
                <a:pos x="connsiteX2" y="connsiteY2"/>
              </a:cxn>
            </a:cxnLst>
            <a:rect l="l" t="t" r="r" b="b"/>
            <a:pathLst>
              <a:path w="282575" h="120650">
                <a:moveTo>
                  <a:pt x="0" y="0"/>
                </a:moveTo>
                <a:lnTo>
                  <a:pt x="92075" y="0"/>
                </a:lnTo>
                <a:cubicBezTo>
                  <a:pt x="150283" y="43392"/>
                  <a:pt x="221192" y="83608"/>
                  <a:pt x="282575" y="120650"/>
                </a:cubicBezTo>
              </a:path>
            </a:pathLst>
          </a:custGeom>
          <a:noFill/>
          <a:ln w="127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rebuchet MS" panose="020B0603020202020204" pitchFamily="34" charset="0"/>
            </a:endParaRPr>
          </a:p>
        </p:txBody>
      </p:sp>
      <p:sp>
        <p:nvSpPr>
          <p:cNvPr id="40" name="Freeform 101">
            <a:extLst>
              <a:ext uri="{FF2B5EF4-FFF2-40B4-BE49-F238E27FC236}">
                <a16:creationId xmlns:a16="http://schemas.microsoft.com/office/drawing/2014/main" id="{6953BDF7-4076-E5F4-3C9C-A3DECB933BBA}"/>
              </a:ext>
            </a:extLst>
          </p:cNvPr>
          <p:cNvSpPr/>
          <p:nvPr/>
        </p:nvSpPr>
        <p:spPr>
          <a:xfrm>
            <a:off x="1870990" y="1537430"/>
            <a:ext cx="258296" cy="238402"/>
          </a:xfrm>
          <a:custGeom>
            <a:avLst/>
            <a:gdLst>
              <a:gd name="connsiteX0" fmla="*/ 0 w 266700"/>
              <a:gd name="connsiteY0" fmla="*/ 0 h 130175"/>
              <a:gd name="connsiteX1" fmla="*/ 92075 w 266700"/>
              <a:gd name="connsiteY1" fmla="*/ 0 h 130175"/>
              <a:gd name="connsiteX2" fmla="*/ 266700 w 266700"/>
              <a:gd name="connsiteY2" fmla="*/ 130175 h 130175"/>
              <a:gd name="connsiteX0" fmla="*/ 0 w 260350"/>
              <a:gd name="connsiteY0" fmla="*/ 0 h 155575"/>
              <a:gd name="connsiteX1" fmla="*/ 92075 w 260350"/>
              <a:gd name="connsiteY1" fmla="*/ 0 h 155575"/>
              <a:gd name="connsiteX2" fmla="*/ 260350 w 260350"/>
              <a:gd name="connsiteY2" fmla="*/ 155575 h 155575"/>
              <a:gd name="connsiteX0" fmla="*/ 0 w 260350"/>
              <a:gd name="connsiteY0" fmla="*/ 0 h 155575"/>
              <a:gd name="connsiteX1" fmla="*/ 92075 w 260350"/>
              <a:gd name="connsiteY1" fmla="*/ 0 h 155575"/>
              <a:gd name="connsiteX2" fmla="*/ 260350 w 260350"/>
              <a:gd name="connsiteY2" fmla="*/ 155575 h 155575"/>
              <a:gd name="connsiteX0" fmla="*/ 0 w 260350"/>
              <a:gd name="connsiteY0" fmla="*/ 0 h 155575"/>
              <a:gd name="connsiteX1" fmla="*/ 92075 w 260350"/>
              <a:gd name="connsiteY1" fmla="*/ 0 h 155575"/>
              <a:gd name="connsiteX2" fmla="*/ 260350 w 260350"/>
              <a:gd name="connsiteY2" fmla="*/ 155575 h 155575"/>
              <a:gd name="connsiteX0" fmla="*/ 0 w 242421"/>
              <a:gd name="connsiteY0" fmla="*/ 0 h 173504"/>
              <a:gd name="connsiteX1" fmla="*/ 92075 w 242421"/>
              <a:gd name="connsiteY1" fmla="*/ 0 h 173504"/>
              <a:gd name="connsiteX2" fmla="*/ 242421 w 242421"/>
              <a:gd name="connsiteY2" fmla="*/ 173504 h 173504"/>
              <a:gd name="connsiteX0" fmla="*/ 0 w 242421"/>
              <a:gd name="connsiteY0" fmla="*/ 0 h 173504"/>
              <a:gd name="connsiteX1" fmla="*/ 92075 w 242421"/>
              <a:gd name="connsiteY1" fmla="*/ 0 h 173504"/>
              <a:gd name="connsiteX2" fmla="*/ 242421 w 242421"/>
              <a:gd name="connsiteY2" fmla="*/ 173504 h 173504"/>
              <a:gd name="connsiteX0" fmla="*/ 0 w 242421"/>
              <a:gd name="connsiteY0" fmla="*/ 0 h 173504"/>
              <a:gd name="connsiteX1" fmla="*/ 92075 w 242421"/>
              <a:gd name="connsiteY1" fmla="*/ 0 h 173504"/>
              <a:gd name="connsiteX2" fmla="*/ 242421 w 242421"/>
              <a:gd name="connsiteY2" fmla="*/ 173504 h 173504"/>
              <a:gd name="connsiteX0" fmla="*/ 0 w 242421"/>
              <a:gd name="connsiteY0" fmla="*/ 0 h 173504"/>
              <a:gd name="connsiteX1" fmla="*/ 92075 w 242421"/>
              <a:gd name="connsiteY1" fmla="*/ 0 h 173504"/>
              <a:gd name="connsiteX2" fmla="*/ 242421 w 242421"/>
              <a:gd name="connsiteY2" fmla="*/ 173504 h 173504"/>
              <a:gd name="connsiteX0" fmla="*/ 0 w 258296"/>
              <a:gd name="connsiteY0" fmla="*/ 0 h 163979"/>
              <a:gd name="connsiteX1" fmla="*/ 92075 w 258296"/>
              <a:gd name="connsiteY1" fmla="*/ 0 h 163979"/>
              <a:gd name="connsiteX2" fmla="*/ 258296 w 258296"/>
              <a:gd name="connsiteY2" fmla="*/ 163979 h 163979"/>
              <a:gd name="connsiteX0" fmla="*/ 0 w 258296"/>
              <a:gd name="connsiteY0" fmla="*/ 0 h 163979"/>
              <a:gd name="connsiteX1" fmla="*/ 92075 w 258296"/>
              <a:gd name="connsiteY1" fmla="*/ 0 h 163979"/>
              <a:gd name="connsiteX2" fmla="*/ 258296 w 258296"/>
              <a:gd name="connsiteY2" fmla="*/ 163979 h 163979"/>
              <a:gd name="connsiteX0" fmla="*/ 0 w 258296"/>
              <a:gd name="connsiteY0" fmla="*/ 0 h 163979"/>
              <a:gd name="connsiteX1" fmla="*/ 92075 w 258296"/>
              <a:gd name="connsiteY1" fmla="*/ 0 h 163979"/>
              <a:gd name="connsiteX2" fmla="*/ 258296 w 258296"/>
              <a:gd name="connsiteY2" fmla="*/ 163979 h 163979"/>
            </a:gdLst>
            <a:ahLst/>
            <a:cxnLst>
              <a:cxn ang="0">
                <a:pos x="connsiteX0" y="connsiteY0"/>
              </a:cxn>
              <a:cxn ang="0">
                <a:pos x="connsiteX1" y="connsiteY1"/>
              </a:cxn>
              <a:cxn ang="0">
                <a:pos x="connsiteX2" y="connsiteY2"/>
              </a:cxn>
            </a:cxnLst>
            <a:rect l="l" t="t" r="r" b="b"/>
            <a:pathLst>
              <a:path w="258296" h="163979">
                <a:moveTo>
                  <a:pt x="0" y="0"/>
                </a:moveTo>
                <a:lnTo>
                  <a:pt x="92075" y="0"/>
                </a:lnTo>
                <a:cubicBezTo>
                  <a:pt x="179268" y="83958"/>
                  <a:pt x="197324" y="96718"/>
                  <a:pt x="258296" y="163979"/>
                </a:cubicBezTo>
              </a:path>
            </a:pathLst>
          </a:custGeom>
          <a:ln w="127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rebuchet MS" panose="020B0603020202020204" pitchFamily="34" charset="0"/>
            </a:endParaRPr>
          </a:p>
        </p:txBody>
      </p:sp>
      <p:sp>
        <p:nvSpPr>
          <p:cNvPr id="42" name="Freeform 102">
            <a:extLst>
              <a:ext uri="{FF2B5EF4-FFF2-40B4-BE49-F238E27FC236}">
                <a16:creationId xmlns:a16="http://schemas.microsoft.com/office/drawing/2014/main" id="{0D55A9C8-E426-2D11-FC05-CB8080DC36B4}"/>
              </a:ext>
            </a:extLst>
          </p:cNvPr>
          <p:cNvSpPr/>
          <p:nvPr/>
        </p:nvSpPr>
        <p:spPr>
          <a:xfrm>
            <a:off x="2279048" y="1343494"/>
            <a:ext cx="225425" cy="238403"/>
          </a:xfrm>
          <a:custGeom>
            <a:avLst/>
            <a:gdLst>
              <a:gd name="connsiteX0" fmla="*/ 0 w 266700"/>
              <a:gd name="connsiteY0" fmla="*/ 0 h 130175"/>
              <a:gd name="connsiteX1" fmla="*/ 92075 w 266700"/>
              <a:gd name="connsiteY1" fmla="*/ 0 h 130175"/>
              <a:gd name="connsiteX2" fmla="*/ 266700 w 266700"/>
              <a:gd name="connsiteY2" fmla="*/ 130175 h 130175"/>
              <a:gd name="connsiteX0" fmla="*/ 0 w 260350"/>
              <a:gd name="connsiteY0" fmla="*/ 0 h 155575"/>
              <a:gd name="connsiteX1" fmla="*/ 92075 w 260350"/>
              <a:gd name="connsiteY1" fmla="*/ 0 h 155575"/>
              <a:gd name="connsiteX2" fmla="*/ 260350 w 260350"/>
              <a:gd name="connsiteY2" fmla="*/ 155575 h 155575"/>
              <a:gd name="connsiteX0" fmla="*/ 0 w 260350"/>
              <a:gd name="connsiteY0" fmla="*/ 0 h 155575"/>
              <a:gd name="connsiteX1" fmla="*/ 92075 w 260350"/>
              <a:gd name="connsiteY1" fmla="*/ 0 h 155575"/>
              <a:gd name="connsiteX2" fmla="*/ 260350 w 260350"/>
              <a:gd name="connsiteY2" fmla="*/ 155575 h 155575"/>
              <a:gd name="connsiteX0" fmla="*/ 0 w 260350"/>
              <a:gd name="connsiteY0" fmla="*/ 0 h 155575"/>
              <a:gd name="connsiteX1" fmla="*/ 92075 w 260350"/>
              <a:gd name="connsiteY1" fmla="*/ 0 h 155575"/>
              <a:gd name="connsiteX2" fmla="*/ 260350 w 260350"/>
              <a:gd name="connsiteY2" fmla="*/ 155575 h 1555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Lst>
            <a:ahLst/>
            <a:cxnLst>
              <a:cxn ang="0">
                <a:pos x="connsiteX0" y="connsiteY0"/>
              </a:cxn>
              <a:cxn ang="0">
                <a:pos x="connsiteX1" y="connsiteY1"/>
              </a:cxn>
              <a:cxn ang="0">
                <a:pos x="connsiteX2" y="connsiteY2"/>
              </a:cxn>
            </a:cxnLst>
            <a:rect l="l" t="t" r="r" b="b"/>
            <a:pathLst>
              <a:path w="225425" h="180975">
                <a:moveTo>
                  <a:pt x="0" y="0"/>
                </a:moveTo>
                <a:lnTo>
                  <a:pt x="92075" y="0"/>
                </a:lnTo>
                <a:cubicBezTo>
                  <a:pt x="143933" y="65617"/>
                  <a:pt x="208492" y="156633"/>
                  <a:pt x="225425" y="180975"/>
                </a:cubicBezTo>
              </a:path>
            </a:pathLst>
          </a:custGeom>
          <a:ln w="127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rebuchet MS" panose="020B0603020202020204" pitchFamily="34" charset="0"/>
            </a:endParaRPr>
          </a:p>
        </p:txBody>
      </p:sp>
      <p:graphicFrame>
        <p:nvGraphicFramePr>
          <p:cNvPr id="44" name="Chart 43">
            <a:extLst>
              <a:ext uri="{FF2B5EF4-FFF2-40B4-BE49-F238E27FC236}">
                <a16:creationId xmlns:a16="http://schemas.microsoft.com/office/drawing/2014/main" id="{756D5227-DB2A-C75A-90D4-61F167A85ACA}"/>
              </a:ext>
            </a:extLst>
          </p:cNvPr>
          <p:cNvGraphicFramePr/>
          <p:nvPr>
            <p:extLst>
              <p:ext uri="{D42A27DB-BD31-4B8C-83A1-F6EECF244321}">
                <p14:modId xmlns:p14="http://schemas.microsoft.com/office/powerpoint/2010/main" val="949297412"/>
              </p:ext>
            </p:extLst>
          </p:nvPr>
        </p:nvGraphicFramePr>
        <p:xfrm>
          <a:off x="7150493" y="1376195"/>
          <a:ext cx="2863140" cy="2291219"/>
        </p:xfrm>
        <a:graphic>
          <a:graphicData uri="http://schemas.openxmlformats.org/drawingml/2006/chart">
            <c:chart xmlns:c="http://schemas.openxmlformats.org/drawingml/2006/chart" xmlns:r="http://schemas.openxmlformats.org/officeDocument/2006/relationships" r:id="rId4"/>
          </a:graphicData>
        </a:graphic>
      </p:graphicFrame>
      <p:sp>
        <p:nvSpPr>
          <p:cNvPr id="45" name="TextBox 44">
            <a:extLst>
              <a:ext uri="{FF2B5EF4-FFF2-40B4-BE49-F238E27FC236}">
                <a16:creationId xmlns:a16="http://schemas.microsoft.com/office/drawing/2014/main" id="{CE100E93-7AEC-8749-0DC9-34D3D370BA5D}"/>
              </a:ext>
            </a:extLst>
          </p:cNvPr>
          <p:cNvSpPr txBox="1"/>
          <p:nvPr/>
        </p:nvSpPr>
        <p:spPr>
          <a:xfrm>
            <a:off x="8214132" y="3284414"/>
            <a:ext cx="782425" cy="246221"/>
          </a:xfrm>
          <a:prstGeom prst="rect">
            <a:avLst/>
          </a:prstGeom>
          <a:noFill/>
        </p:spPr>
        <p:txBody>
          <a:bodyPr wrap="square" rtlCol="0">
            <a:spAutoFit/>
          </a:bodyPr>
          <a:lstStyle>
            <a:defPPr>
              <a:defRPr lang="en-US"/>
            </a:defPPr>
            <a:lvl1pPr algn="ctr">
              <a:defRPr sz="1000">
                <a:solidFill>
                  <a:schemeClr val="bg1"/>
                </a:solidFill>
                <a:latin typeface="Trebuchet MS" panose="020B0603020202020204" pitchFamily="34" charset="0"/>
              </a:defRPr>
            </a:lvl1pPr>
          </a:lstStyle>
          <a:p>
            <a:r>
              <a:rPr lang="en-US" dirty="0">
                <a:solidFill>
                  <a:schemeClr val="tx1"/>
                </a:solidFill>
              </a:rPr>
              <a:t>39%</a:t>
            </a:r>
          </a:p>
        </p:txBody>
      </p:sp>
      <p:sp>
        <p:nvSpPr>
          <p:cNvPr id="48" name="TextBox 47">
            <a:extLst>
              <a:ext uri="{FF2B5EF4-FFF2-40B4-BE49-F238E27FC236}">
                <a16:creationId xmlns:a16="http://schemas.microsoft.com/office/drawing/2014/main" id="{3C201C9B-6B19-3D8E-4177-5B0CBD42B723}"/>
              </a:ext>
            </a:extLst>
          </p:cNvPr>
          <p:cNvSpPr txBox="1"/>
          <p:nvPr/>
        </p:nvSpPr>
        <p:spPr>
          <a:xfrm>
            <a:off x="7084549" y="1739097"/>
            <a:ext cx="588818" cy="246221"/>
          </a:xfrm>
          <a:prstGeom prst="rect">
            <a:avLst/>
          </a:prstGeom>
          <a:noFill/>
        </p:spPr>
        <p:txBody>
          <a:bodyPr wrap="square" rtlCol="0">
            <a:spAutoFit/>
          </a:bodyPr>
          <a:lstStyle/>
          <a:p>
            <a:pPr algn="r"/>
            <a:r>
              <a:rPr lang="en-US" sz="1000" dirty="0">
                <a:latin typeface="Trebuchet MS" panose="020B0603020202020204" pitchFamily="34" charset="0"/>
              </a:rPr>
              <a:t>11%</a:t>
            </a:r>
          </a:p>
        </p:txBody>
      </p:sp>
      <p:sp>
        <p:nvSpPr>
          <p:cNvPr id="50" name="TextBox 49">
            <a:extLst>
              <a:ext uri="{FF2B5EF4-FFF2-40B4-BE49-F238E27FC236}">
                <a16:creationId xmlns:a16="http://schemas.microsoft.com/office/drawing/2014/main" id="{279FAE89-6A6C-7536-6F5B-E74EDDBE3107}"/>
              </a:ext>
            </a:extLst>
          </p:cNvPr>
          <p:cNvSpPr txBox="1"/>
          <p:nvPr/>
        </p:nvSpPr>
        <p:spPr>
          <a:xfrm>
            <a:off x="7639024" y="1375137"/>
            <a:ext cx="588818" cy="246221"/>
          </a:xfrm>
          <a:prstGeom prst="rect">
            <a:avLst/>
          </a:prstGeom>
          <a:noFill/>
        </p:spPr>
        <p:txBody>
          <a:bodyPr wrap="square" rtlCol="0">
            <a:spAutoFit/>
          </a:bodyPr>
          <a:lstStyle>
            <a:defPPr>
              <a:defRPr lang="en-US"/>
            </a:defPPr>
            <a:lvl1pPr algn="r">
              <a:defRPr sz="1000">
                <a:solidFill>
                  <a:srgbClr val="7FC7C4"/>
                </a:solidFill>
                <a:latin typeface="Trebuchet MS" panose="020B0603020202020204" pitchFamily="34" charset="0"/>
              </a:defRPr>
            </a:lvl1pPr>
          </a:lstStyle>
          <a:p>
            <a:r>
              <a:rPr lang="en-US" dirty="0">
                <a:solidFill>
                  <a:schemeClr val="tx1"/>
                </a:solidFill>
              </a:rPr>
              <a:t>9%</a:t>
            </a:r>
          </a:p>
        </p:txBody>
      </p:sp>
      <p:sp>
        <p:nvSpPr>
          <p:cNvPr id="52" name="TextBox 51">
            <a:extLst>
              <a:ext uri="{FF2B5EF4-FFF2-40B4-BE49-F238E27FC236}">
                <a16:creationId xmlns:a16="http://schemas.microsoft.com/office/drawing/2014/main" id="{8D068D39-7F54-0258-21C7-A7246FAA1B5A}"/>
              </a:ext>
            </a:extLst>
          </p:cNvPr>
          <p:cNvSpPr txBox="1"/>
          <p:nvPr/>
        </p:nvSpPr>
        <p:spPr>
          <a:xfrm>
            <a:off x="9131236" y="1301854"/>
            <a:ext cx="588818" cy="246221"/>
          </a:xfrm>
          <a:prstGeom prst="rect">
            <a:avLst/>
          </a:prstGeom>
          <a:noFill/>
        </p:spPr>
        <p:txBody>
          <a:bodyPr wrap="square" rtlCol="0">
            <a:spAutoFit/>
          </a:bodyPr>
          <a:lstStyle/>
          <a:p>
            <a:r>
              <a:rPr lang="en-US" sz="1000" dirty="0">
                <a:latin typeface="Trebuchet MS" panose="020B0603020202020204" pitchFamily="34" charset="0"/>
              </a:rPr>
              <a:t>19%</a:t>
            </a:r>
          </a:p>
        </p:txBody>
      </p:sp>
      <p:sp>
        <p:nvSpPr>
          <p:cNvPr id="54" name="Freeform 16">
            <a:extLst>
              <a:ext uri="{FF2B5EF4-FFF2-40B4-BE49-F238E27FC236}">
                <a16:creationId xmlns:a16="http://schemas.microsoft.com/office/drawing/2014/main" id="{C5B61543-D766-2412-36E2-10DE315A2CD0}"/>
              </a:ext>
            </a:extLst>
          </p:cNvPr>
          <p:cNvSpPr/>
          <p:nvPr/>
        </p:nvSpPr>
        <p:spPr>
          <a:xfrm>
            <a:off x="7641312" y="1887843"/>
            <a:ext cx="282575" cy="120650"/>
          </a:xfrm>
          <a:custGeom>
            <a:avLst/>
            <a:gdLst>
              <a:gd name="connsiteX0" fmla="*/ 0 w 266700"/>
              <a:gd name="connsiteY0" fmla="*/ 0 h 130175"/>
              <a:gd name="connsiteX1" fmla="*/ 92075 w 266700"/>
              <a:gd name="connsiteY1" fmla="*/ 0 h 130175"/>
              <a:gd name="connsiteX2" fmla="*/ 266700 w 266700"/>
              <a:gd name="connsiteY2" fmla="*/ 130175 h 130175"/>
              <a:gd name="connsiteX0" fmla="*/ 0 w 282575"/>
              <a:gd name="connsiteY0" fmla="*/ 0 h 120650"/>
              <a:gd name="connsiteX1" fmla="*/ 92075 w 282575"/>
              <a:gd name="connsiteY1" fmla="*/ 0 h 120650"/>
              <a:gd name="connsiteX2" fmla="*/ 282575 w 282575"/>
              <a:gd name="connsiteY2" fmla="*/ 120650 h 120650"/>
              <a:gd name="connsiteX0" fmla="*/ 0 w 282575"/>
              <a:gd name="connsiteY0" fmla="*/ 0 h 120650"/>
              <a:gd name="connsiteX1" fmla="*/ 92075 w 282575"/>
              <a:gd name="connsiteY1" fmla="*/ 0 h 120650"/>
              <a:gd name="connsiteX2" fmla="*/ 282575 w 282575"/>
              <a:gd name="connsiteY2" fmla="*/ 120650 h 120650"/>
            </a:gdLst>
            <a:ahLst/>
            <a:cxnLst>
              <a:cxn ang="0">
                <a:pos x="connsiteX0" y="connsiteY0"/>
              </a:cxn>
              <a:cxn ang="0">
                <a:pos x="connsiteX1" y="connsiteY1"/>
              </a:cxn>
              <a:cxn ang="0">
                <a:pos x="connsiteX2" y="connsiteY2"/>
              </a:cxn>
            </a:cxnLst>
            <a:rect l="l" t="t" r="r" b="b"/>
            <a:pathLst>
              <a:path w="282575" h="120650">
                <a:moveTo>
                  <a:pt x="0" y="0"/>
                </a:moveTo>
                <a:lnTo>
                  <a:pt x="92075" y="0"/>
                </a:lnTo>
                <a:cubicBezTo>
                  <a:pt x="150283" y="43392"/>
                  <a:pt x="221192" y="83608"/>
                  <a:pt x="282575" y="120650"/>
                </a:cubicBezTo>
              </a:path>
            </a:pathLst>
          </a:custGeom>
          <a:ln w="127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rebuchet MS" panose="020B0603020202020204" pitchFamily="34" charset="0"/>
            </a:endParaRPr>
          </a:p>
        </p:txBody>
      </p:sp>
      <p:sp>
        <p:nvSpPr>
          <p:cNvPr id="55" name="Freeform 101">
            <a:extLst>
              <a:ext uri="{FF2B5EF4-FFF2-40B4-BE49-F238E27FC236}">
                <a16:creationId xmlns:a16="http://schemas.microsoft.com/office/drawing/2014/main" id="{98E30C05-31FF-1159-0D49-8734DBD749AE}"/>
              </a:ext>
            </a:extLst>
          </p:cNvPr>
          <p:cNvSpPr/>
          <p:nvPr/>
        </p:nvSpPr>
        <p:spPr>
          <a:xfrm>
            <a:off x="8165852" y="1482800"/>
            <a:ext cx="234718" cy="246220"/>
          </a:xfrm>
          <a:custGeom>
            <a:avLst/>
            <a:gdLst>
              <a:gd name="connsiteX0" fmla="*/ 0 w 266700"/>
              <a:gd name="connsiteY0" fmla="*/ 0 h 130175"/>
              <a:gd name="connsiteX1" fmla="*/ 92075 w 266700"/>
              <a:gd name="connsiteY1" fmla="*/ 0 h 130175"/>
              <a:gd name="connsiteX2" fmla="*/ 266700 w 266700"/>
              <a:gd name="connsiteY2" fmla="*/ 130175 h 130175"/>
              <a:gd name="connsiteX0" fmla="*/ 0 w 260350"/>
              <a:gd name="connsiteY0" fmla="*/ 0 h 155575"/>
              <a:gd name="connsiteX1" fmla="*/ 92075 w 260350"/>
              <a:gd name="connsiteY1" fmla="*/ 0 h 155575"/>
              <a:gd name="connsiteX2" fmla="*/ 260350 w 260350"/>
              <a:gd name="connsiteY2" fmla="*/ 155575 h 155575"/>
              <a:gd name="connsiteX0" fmla="*/ 0 w 260350"/>
              <a:gd name="connsiteY0" fmla="*/ 0 h 155575"/>
              <a:gd name="connsiteX1" fmla="*/ 92075 w 260350"/>
              <a:gd name="connsiteY1" fmla="*/ 0 h 155575"/>
              <a:gd name="connsiteX2" fmla="*/ 260350 w 260350"/>
              <a:gd name="connsiteY2" fmla="*/ 155575 h 155575"/>
              <a:gd name="connsiteX0" fmla="*/ 0 w 260350"/>
              <a:gd name="connsiteY0" fmla="*/ 0 h 155575"/>
              <a:gd name="connsiteX1" fmla="*/ 92075 w 260350"/>
              <a:gd name="connsiteY1" fmla="*/ 0 h 155575"/>
              <a:gd name="connsiteX2" fmla="*/ 260350 w 260350"/>
              <a:gd name="connsiteY2" fmla="*/ 155575 h 155575"/>
              <a:gd name="connsiteX0" fmla="*/ 0 w 242421"/>
              <a:gd name="connsiteY0" fmla="*/ 0 h 173504"/>
              <a:gd name="connsiteX1" fmla="*/ 92075 w 242421"/>
              <a:gd name="connsiteY1" fmla="*/ 0 h 173504"/>
              <a:gd name="connsiteX2" fmla="*/ 242421 w 242421"/>
              <a:gd name="connsiteY2" fmla="*/ 173504 h 173504"/>
              <a:gd name="connsiteX0" fmla="*/ 0 w 242421"/>
              <a:gd name="connsiteY0" fmla="*/ 0 h 173504"/>
              <a:gd name="connsiteX1" fmla="*/ 92075 w 242421"/>
              <a:gd name="connsiteY1" fmla="*/ 0 h 173504"/>
              <a:gd name="connsiteX2" fmla="*/ 242421 w 242421"/>
              <a:gd name="connsiteY2" fmla="*/ 173504 h 173504"/>
              <a:gd name="connsiteX0" fmla="*/ 0 w 242421"/>
              <a:gd name="connsiteY0" fmla="*/ 0 h 173504"/>
              <a:gd name="connsiteX1" fmla="*/ 92075 w 242421"/>
              <a:gd name="connsiteY1" fmla="*/ 0 h 173504"/>
              <a:gd name="connsiteX2" fmla="*/ 242421 w 242421"/>
              <a:gd name="connsiteY2" fmla="*/ 173504 h 173504"/>
              <a:gd name="connsiteX0" fmla="*/ 0 w 242421"/>
              <a:gd name="connsiteY0" fmla="*/ 0 h 173504"/>
              <a:gd name="connsiteX1" fmla="*/ 92075 w 242421"/>
              <a:gd name="connsiteY1" fmla="*/ 0 h 173504"/>
              <a:gd name="connsiteX2" fmla="*/ 242421 w 242421"/>
              <a:gd name="connsiteY2" fmla="*/ 173504 h 173504"/>
              <a:gd name="connsiteX0" fmla="*/ 0 w 258296"/>
              <a:gd name="connsiteY0" fmla="*/ 0 h 163979"/>
              <a:gd name="connsiteX1" fmla="*/ 92075 w 258296"/>
              <a:gd name="connsiteY1" fmla="*/ 0 h 163979"/>
              <a:gd name="connsiteX2" fmla="*/ 258296 w 258296"/>
              <a:gd name="connsiteY2" fmla="*/ 163979 h 163979"/>
              <a:gd name="connsiteX0" fmla="*/ 0 w 258296"/>
              <a:gd name="connsiteY0" fmla="*/ 0 h 163979"/>
              <a:gd name="connsiteX1" fmla="*/ 92075 w 258296"/>
              <a:gd name="connsiteY1" fmla="*/ 0 h 163979"/>
              <a:gd name="connsiteX2" fmla="*/ 258296 w 258296"/>
              <a:gd name="connsiteY2" fmla="*/ 163979 h 163979"/>
              <a:gd name="connsiteX0" fmla="*/ 0 w 258296"/>
              <a:gd name="connsiteY0" fmla="*/ 0 h 163979"/>
              <a:gd name="connsiteX1" fmla="*/ 92075 w 258296"/>
              <a:gd name="connsiteY1" fmla="*/ 0 h 163979"/>
              <a:gd name="connsiteX2" fmla="*/ 258296 w 258296"/>
              <a:gd name="connsiteY2" fmla="*/ 163979 h 163979"/>
            </a:gdLst>
            <a:ahLst/>
            <a:cxnLst>
              <a:cxn ang="0">
                <a:pos x="connsiteX0" y="connsiteY0"/>
              </a:cxn>
              <a:cxn ang="0">
                <a:pos x="connsiteX1" y="connsiteY1"/>
              </a:cxn>
              <a:cxn ang="0">
                <a:pos x="connsiteX2" y="connsiteY2"/>
              </a:cxn>
            </a:cxnLst>
            <a:rect l="l" t="t" r="r" b="b"/>
            <a:pathLst>
              <a:path w="258296" h="163979">
                <a:moveTo>
                  <a:pt x="0" y="0"/>
                </a:moveTo>
                <a:lnTo>
                  <a:pt x="92075" y="0"/>
                </a:lnTo>
                <a:cubicBezTo>
                  <a:pt x="179268" y="83958"/>
                  <a:pt x="197324" y="96718"/>
                  <a:pt x="258296" y="163979"/>
                </a:cubicBezTo>
              </a:path>
            </a:pathLst>
          </a:custGeom>
          <a:ln w="127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rebuchet MS" panose="020B0603020202020204" pitchFamily="34" charset="0"/>
            </a:endParaRPr>
          </a:p>
        </p:txBody>
      </p:sp>
      <p:sp>
        <p:nvSpPr>
          <p:cNvPr id="56" name="Freeform 102">
            <a:extLst>
              <a:ext uri="{FF2B5EF4-FFF2-40B4-BE49-F238E27FC236}">
                <a16:creationId xmlns:a16="http://schemas.microsoft.com/office/drawing/2014/main" id="{5B5D559E-7F46-898D-DC72-4B5169BD7136}"/>
              </a:ext>
            </a:extLst>
          </p:cNvPr>
          <p:cNvSpPr/>
          <p:nvPr/>
        </p:nvSpPr>
        <p:spPr>
          <a:xfrm flipH="1">
            <a:off x="8957926" y="1423684"/>
            <a:ext cx="222109" cy="334144"/>
          </a:xfrm>
          <a:custGeom>
            <a:avLst/>
            <a:gdLst>
              <a:gd name="connsiteX0" fmla="*/ 0 w 266700"/>
              <a:gd name="connsiteY0" fmla="*/ 0 h 130175"/>
              <a:gd name="connsiteX1" fmla="*/ 92075 w 266700"/>
              <a:gd name="connsiteY1" fmla="*/ 0 h 130175"/>
              <a:gd name="connsiteX2" fmla="*/ 266700 w 266700"/>
              <a:gd name="connsiteY2" fmla="*/ 130175 h 130175"/>
              <a:gd name="connsiteX0" fmla="*/ 0 w 260350"/>
              <a:gd name="connsiteY0" fmla="*/ 0 h 155575"/>
              <a:gd name="connsiteX1" fmla="*/ 92075 w 260350"/>
              <a:gd name="connsiteY1" fmla="*/ 0 h 155575"/>
              <a:gd name="connsiteX2" fmla="*/ 260350 w 260350"/>
              <a:gd name="connsiteY2" fmla="*/ 155575 h 155575"/>
              <a:gd name="connsiteX0" fmla="*/ 0 w 260350"/>
              <a:gd name="connsiteY0" fmla="*/ 0 h 155575"/>
              <a:gd name="connsiteX1" fmla="*/ 92075 w 260350"/>
              <a:gd name="connsiteY1" fmla="*/ 0 h 155575"/>
              <a:gd name="connsiteX2" fmla="*/ 260350 w 260350"/>
              <a:gd name="connsiteY2" fmla="*/ 155575 h 155575"/>
              <a:gd name="connsiteX0" fmla="*/ 0 w 260350"/>
              <a:gd name="connsiteY0" fmla="*/ 0 h 155575"/>
              <a:gd name="connsiteX1" fmla="*/ 92075 w 260350"/>
              <a:gd name="connsiteY1" fmla="*/ 0 h 155575"/>
              <a:gd name="connsiteX2" fmla="*/ 260350 w 260350"/>
              <a:gd name="connsiteY2" fmla="*/ 155575 h 1555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 name="connsiteX0" fmla="*/ 0 w 225425"/>
              <a:gd name="connsiteY0" fmla="*/ 0 h 180975"/>
              <a:gd name="connsiteX1" fmla="*/ 92075 w 225425"/>
              <a:gd name="connsiteY1" fmla="*/ 0 h 180975"/>
              <a:gd name="connsiteX2" fmla="*/ 225425 w 225425"/>
              <a:gd name="connsiteY2" fmla="*/ 180975 h 180975"/>
            </a:gdLst>
            <a:ahLst/>
            <a:cxnLst>
              <a:cxn ang="0">
                <a:pos x="connsiteX0" y="connsiteY0"/>
              </a:cxn>
              <a:cxn ang="0">
                <a:pos x="connsiteX1" y="connsiteY1"/>
              </a:cxn>
              <a:cxn ang="0">
                <a:pos x="connsiteX2" y="connsiteY2"/>
              </a:cxn>
            </a:cxnLst>
            <a:rect l="l" t="t" r="r" b="b"/>
            <a:pathLst>
              <a:path w="225425" h="180975">
                <a:moveTo>
                  <a:pt x="0" y="0"/>
                </a:moveTo>
                <a:lnTo>
                  <a:pt x="92075" y="0"/>
                </a:lnTo>
                <a:cubicBezTo>
                  <a:pt x="143933" y="65617"/>
                  <a:pt x="208492" y="156633"/>
                  <a:pt x="225425" y="180975"/>
                </a:cubicBezTo>
              </a:path>
            </a:pathLst>
          </a:custGeom>
          <a:ln w="127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rebuchet MS" panose="020B0603020202020204" pitchFamily="34" charset="0"/>
            </a:endParaRPr>
          </a:p>
        </p:txBody>
      </p:sp>
      <p:sp>
        <p:nvSpPr>
          <p:cNvPr id="57" name="TextBox 56">
            <a:extLst>
              <a:ext uri="{FF2B5EF4-FFF2-40B4-BE49-F238E27FC236}">
                <a16:creationId xmlns:a16="http://schemas.microsoft.com/office/drawing/2014/main" id="{5D1F3BF2-A4EC-4DEF-7632-FE31AF1FE3DB}"/>
              </a:ext>
            </a:extLst>
          </p:cNvPr>
          <p:cNvSpPr txBox="1"/>
          <p:nvPr/>
        </p:nvSpPr>
        <p:spPr>
          <a:xfrm>
            <a:off x="6940528" y="2573509"/>
            <a:ext cx="588818" cy="246221"/>
          </a:xfrm>
          <a:prstGeom prst="rect">
            <a:avLst/>
          </a:prstGeom>
          <a:noFill/>
        </p:spPr>
        <p:txBody>
          <a:bodyPr wrap="square" rtlCol="0">
            <a:spAutoFit/>
          </a:bodyPr>
          <a:lstStyle>
            <a:defPPr>
              <a:defRPr lang="en-US"/>
            </a:defPPr>
            <a:lvl1pPr algn="ctr">
              <a:defRPr sz="1000">
                <a:solidFill>
                  <a:schemeClr val="bg1"/>
                </a:solidFill>
                <a:latin typeface="Trebuchet MS" panose="020B0603020202020204" pitchFamily="34" charset="0"/>
              </a:defRPr>
            </a:lvl1pPr>
          </a:lstStyle>
          <a:p>
            <a:pPr algn="r"/>
            <a:r>
              <a:rPr lang="en-US" dirty="0">
                <a:solidFill>
                  <a:schemeClr val="tx1"/>
                </a:solidFill>
              </a:rPr>
              <a:t>21%</a:t>
            </a:r>
          </a:p>
        </p:txBody>
      </p:sp>
      <p:sp>
        <p:nvSpPr>
          <p:cNvPr id="60" name="Freeform 16">
            <a:extLst>
              <a:ext uri="{FF2B5EF4-FFF2-40B4-BE49-F238E27FC236}">
                <a16:creationId xmlns:a16="http://schemas.microsoft.com/office/drawing/2014/main" id="{F5D245DA-C036-6E57-2901-62606FE88BB6}"/>
              </a:ext>
            </a:extLst>
          </p:cNvPr>
          <p:cNvSpPr/>
          <p:nvPr/>
        </p:nvSpPr>
        <p:spPr>
          <a:xfrm>
            <a:off x="7473367" y="2695660"/>
            <a:ext cx="282575" cy="120650"/>
          </a:xfrm>
          <a:custGeom>
            <a:avLst/>
            <a:gdLst>
              <a:gd name="connsiteX0" fmla="*/ 0 w 266700"/>
              <a:gd name="connsiteY0" fmla="*/ 0 h 130175"/>
              <a:gd name="connsiteX1" fmla="*/ 92075 w 266700"/>
              <a:gd name="connsiteY1" fmla="*/ 0 h 130175"/>
              <a:gd name="connsiteX2" fmla="*/ 266700 w 266700"/>
              <a:gd name="connsiteY2" fmla="*/ 130175 h 130175"/>
              <a:gd name="connsiteX0" fmla="*/ 0 w 282575"/>
              <a:gd name="connsiteY0" fmla="*/ 0 h 120650"/>
              <a:gd name="connsiteX1" fmla="*/ 92075 w 282575"/>
              <a:gd name="connsiteY1" fmla="*/ 0 h 120650"/>
              <a:gd name="connsiteX2" fmla="*/ 282575 w 282575"/>
              <a:gd name="connsiteY2" fmla="*/ 120650 h 120650"/>
              <a:gd name="connsiteX0" fmla="*/ 0 w 282575"/>
              <a:gd name="connsiteY0" fmla="*/ 0 h 120650"/>
              <a:gd name="connsiteX1" fmla="*/ 92075 w 282575"/>
              <a:gd name="connsiteY1" fmla="*/ 0 h 120650"/>
              <a:gd name="connsiteX2" fmla="*/ 282575 w 282575"/>
              <a:gd name="connsiteY2" fmla="*/ 120650 h 120650"/>
            </a:gdLst>
            <a:ahLst/>
            <a:cxnLst>
              <a:cxn ang="0">
                <a:pos x="connsiteX0" y="connsiteY0"/>
              </a:cxn>
              <a:cxn ang="0">
                <a:pos x="connsiteX1" y="connsiteY1"/>
              </a:cxn>
              <a:cxn ang="0">
                <a:pos x="connsiteX2" y="connsiteY2"/>
              </a:cxn>
            </a:cxnLst>
            <a:rect l="l" t="t" r="r" b="b"/>
            <a:pathLst>
              <a:path w="282575" h="120650">
                <a:moveTo>
                  <a:pt x="0" y="0"/>
                </a:moveTo>
                <a:lnTo>
                  <a:pt x="92075" y="0"/>
                </a:lnTo>
                <a:cubicBezTo>
                  <a:pt x="150283" y="43392"/>
                  <a:pt x="221192" y="83608"/>
                  <a:pt x="282575" y="120650"/>
                </a:cubicBezTo>
              </a:path>
            </a:pathLst>
          </a:custGeom>
          <a:ln w="127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rebuchet MS" panose="020B0603020202020204" pitchFamily="34" charset="0"/>
            </a:endParaRPr>
          </a:p>
        </p:txBody>
      </p:sp>
      <p:grpSp>
        <p:nvGrpSpPr>
          <p:cNvPr id="65" name="Group 64">
            <a:extLst>
              <a:ext uri="{FF2B5EF4-FFF2-40B4-BE49-F238E27FC236}">
                <a16:creationId xmlns:a16="http://schemas.microsoft.com/office/drawing/2014/main" id="{9D530F6C-6D35-3F3D-CB84-452C2D2AEB8E}"/>
              </a:ext>
            </a:extLst>
          </p:cNvPr>
          <p:cNvGrpSpPr/>
          <p:nvPr/>
        </p:nvGrpSpPr>
        <p:grpSpPr>
          <a:xfrm>
            <a:off x="10014917" y="2028201"/>
            <a:ext cx="1305644" cy="1274809"/>
            <a:chOff x="9443710" y="2066203"/>
            <a:chExt cx="1305644" cy="1274809"/>
          </a:xfrm>
        </p:grpSpPr>
        <p:grpSp>
          <p:nvGrpSpPr>
            <p:cNvPr id="66" name="Group 65">
              <a:extLst>
                <a:ext uri="{FF2B5EF4-FFF2-40B4-BE49-F238E27FC236}">
                  <a16:creationId xmlns:a16="http://schemas.microsoft.com/office/drawing/2014/main" id="{63A4EE8B-478A-FA35-E345-58273D1673A9}"/>
                </a:ext>
              </a:extLst>
            </p:cNvPr>
            <p:cNvGrpSpPr/>
            <p:nvPr/>
          </p:nvGrpSpPr>
          <p:grpSpPr>
            <a:xfrm>
              <a:off x="9443710" y="2066203"/>
              <a:ext cx="1305644" cy="1010962"/>
              <a:chOff x="3764116" y="1917926"/>
              <a:chExt cx="1305644" cy="1010962"/>
            </a:xfrm>
          </p:grpSpPr>
          <p:sp>
            <p:nvSpPr>
              <p:cNvPr id="72" name="TextBox 71">
                <a:extLst>
                  <a:ext uri="{FF2B5EF4-FFF2-40B4-BE49-F238E27FC236}">
                    <a16:creationId xmlns:a16="http://schemas.microsoft.com/office/drawing/2014/main" id="{9235C07F-23A9-A270-BFEA-312825B1098F}"/>
                  </a:ext>
                </a:extLst>
              </p:cNvPr>
              <p:cNvSpPr txBox="1"/>
              <p:nvPr/>
            </p:nvSpPr>
            <p:spPr>
              <a:xfrm>
                <a:off x="3892598" y="1917926"/>
                <a:ext cx="1177162" cy="246221"/>
              </a:xfrm>
              <a:prstGeom prst="rect">
                <a:avLst/>
              </a:prstGeom>
              <a:noFill/>
            </p:spPr>
            <p:txBody>
              <a:bodyPr wrap="square" rtlCol="0">
                <a:spAutoFit/>
              </a:bodyPr>
              <a:lstStyle/>
              <a:p>
                <a:r>
                  <a:rPr lang="en-US" sz="1000" dirty="0">
                    <a:latin typeface="Trebuchet MS" panose="020B0603020202020204" pitchFamily="34" charset="0"/>
                  </a:rPr>
                  <a:t>13 to 24 </a:t>
                </a:r>
              </a:p>
            </p:txBody>
          </p:sp>
          <p:sp>
            <p:nvSpPr>
              <p:cNvPr id="73" name="TextBox 72">
                <a:extLst>
                  <a:ext uri="{FF2B5EF4-FFF2-40B4-BE49-F238E27FC236}">
                    <a16:creationId xmlns:a16="http://schemas.microsoft.com/office/drawing/2014/main" id="{5C3B0A96-9A8C-E120-1B80-B4E5D57AE734}"/>
                  </a:ext>
                </a:extLst>
              </p:cNvPr>
              <p:cNvSpPr txBox="1"/>
              <p:nvPr/>
            </p:nvSpPr>
            <p:spPr>
              <a:xfrm>
                <a:off x="3892599" y="2148101"/>
                <a:ext cx="689612" cy="246221"/>
              </a:xfrm>
              <a:prstGeom prst="rect">
                <a:avLst/>
              </a:prstGeom>
              <a:noFill/>
            </p:spPr>
            <p:txBody>
              <a:bodyPr wrap="none" rtlCol="0">
                <a:spAutoFit/>
              </a:bodyPr>
              <a:lstStyle/>
              <a:p>
                <a:r>
                  <a:rPr lang="en-US" sz="1000" dirty="0">
                    <a:latin typeface="Trebuchet MS" panose="020B0603020202020204" pitchFamily="34" charset="0"/>
                  </a:rPr>
                  <a:t>25 to 34 </a:t>
                </a:r>
              </a:p>
            </p:txBody>
          </p:sp>
          <p:sp>
            <p:nvSpPr>
              <p:cNvPr id="84" name="TextBox 83">
                <a:extLst>
                  <a:ext uri="{FF2B5EF4-FFF2-40B4-BE49-F238E27FC236}">
                    <a16:creationId xmlns:a16="http://schemas.microsoft.com/office/drawing/2014/main" id="{0E0BFB04-9665-A357-5F5B-AAE14EE6D3D1}"/>
                  </a:ext>
                </a:extLst>
              </p:cNvPr>
              <p:cNvSpPr txBox="1"/>
              <p:nvPr/>
            </p:nvSpPr>
            <p:spPr>
              <a:xfrm>
                <a:off x="3892598" y="2392077"/>
                <a:ext cx="651140" cy="246221"/>
              </a:xfrm>
              <a:prstGeom prst="rect">
                <a:avLst/>
              </a:prstGeom>
              <a:noFill/>
            </p:spPr>
            <p:txBody>
              <a:bodyPr wrap="none" rtlCol="0">
                <a:spAutoFit/>
              </a:bodyPr>
              <a:lstStyle/>
              <a:p>
                <a:r>
                  <a:rPr lang="en-US" sz="1000" dirty="0">
                    <a:latin typeface="Trebuchet MS" panose="020B0603020202020204" pitchFamily="34" charset="0"/>
                  </a:rPr>
                  <a:t>35 to 44</a:t>
                </a:r>
              </a:p>
            </p:txBody>
          </p:sp>
          <p:sp>
            <p:nvSpPr>
              <p:cNvPr id="85" name="TextBox 84">
                <a:extLst>
                  <a:ext uri="{FF2B5EF4-FFF2-40B4-BE49-F238E27FC236}">
                    <a16:creationId xmlns:a16="http://schemas.microsoft.com/office/drawing/2014/main" id="{1D11E2F7-EA8A-356D-5B28-D8AA9DA9DC95}"/>
                  </a:ext>
                </a:extLst>
              </p:cNvPr>
              <p:cNvSpPr txBox="1"/>
              <p:nvPr/>
            </p:nvSpPr>
            <p:spPr>
              <a:xfrm>
                <a:off x="3892598" y="2682667"/>
                <a:ext cx="651140" cy="246221"/>
              </a:xfrm>
              <a:prstGeom prst="rect">
                <a:avLst/>
              </a:prstGeom>
              <a:noFill/>
            </p:spPr>
            <p:txBody>
              <a:bodyPr wrap="none" rtlCol="0">
                <a:spAutoFit/>
              </a:bodyPr>
              <a:lstStyle/>
              <a:p>
                <a:r>
                  <a:rPr lang="en-US" sz="1000" dirty="0">
                    <a:latin typeface="Trebuchet MS" panose="020B0603020202020204" pitchFamily="34" charset="0"/>
                  </a:rPr>
                  <a:t>45 to 54</a:t>
                </a:r>
              </a:p>
            </p:txBody>
          </p:sp>
          <p:sp>
            <p:nvSpPr>
              <p:cNvPr id="87" name="Rectangle 86">
                <a:extLst>
                  <a:ext uri="{FF2B5EF4-FFF2-40B4-BE49-F238E27FC236}">
                    <a16:creationId xmlns:a16="http://schemas.microsoft.com/office/drawing/2014/main" id="{E89F446C-5512-5A77-486E-CE3B026AF6ED}"/>
                  </a:ext>
                </a:extLst>
              </p:cNvPr>
              <p:cNvSpPr/>
              <p:nvPr/>
            </p:nvSpPr>
            <p:spPr>
              <a:xfrm>
                <a:off x="3773866" y="1977959"/>
                <a:ext cx="118733" cy="118733"/>
              </a:xfrm>
              <a:prstGeom prst="rect">
                <a:avLst/>
              </a:prstGeom>
              <a:solidFill>
                <a:srgbClr val="049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rebuchet MS" panose="020B0603020202020204" pitchFamily="34" charset="0"/>
                </a:endParaRPr>
              </a:p>
            </p:txBody>
          </p:sp>
          <p:sp>
            <p:nvSpPr>
              <p:cNvPr id="89" name="Rectangle 88">
                <a:extLst>
                  <a:ext uri="{FF2B5EF4-FFF2-40B4-BE49-F238E27FC236}">
                    <a16:creationId xmlns:a16="http://schemas.microsoft.com/office/drawing/2014/main" id="{A8C303FF-73D6-1E0E-389E-88C4B2736005}"/>
                  </a:ext>
                </a:extLst>
              </p:cNvPr>
              <p:cNvSpPr/>
              <p:nvPr/>
            </p:nvSpPr>
            <p:spPr>
              <a:xfrm>
                <a:off x="3764116" y="2481130"/>
                <a:ext cx="118733" cy="11873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rebuchet MS" panose="020B0603020202020204" pitchFamily="34" charset="0"/>
                </a:endParaRPr>
              </a:p>
            </p:txBody>
          </p:sp>
          <p:sp>
            <p:nvSpPr>
              <p:cNvPr id="91" name="Rectangle 90">
                <a:extLst>
                  <a:ext uri="{FF2B5EF4-FFF2-40B4-BE49-F238E27FC236}">
                    <a16:creationId xmlns:a16="http://schemas.microsoft.com/office/drawing/2014/main" id="{745B0BBE-A28E-E722-C109-5DE603F581E3}"/>
                  </a:ext>
                </a:extLst>
              </p:cNvPr>
              <p:cNvSpPr/>
              <p:nvPr/>
            </p:nvSpPr>
            <p:spPr>
              <a:xfrm>
                <a:off x="3769409" y="2741823"/>
                <a:ext cx="118733" cy="11873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rebuchet MS" panose="020B0603020202020204" pitchFamily="34" charset="0"/>
                </a:endParaRPr>
              </a:p>
            </p:txBody>
          </p:sp>
          <p:sp>
            <p:nvSpPr>
              <p:cNvPr id="93" name="Rectangle 92">
                <a:extLst>
                  <a:ext uri="{FF2B5EF4-FFF2-40B4-BE49-F238E27FC236}">
                    <a16:creationId xmlns:a16="http://schemas.microsoft.com/office/drawing/2014/main" id="{59356B16-E3BC-F3E0-1E58-83BAEF09DA89}"/>
                  </a:ext>
                </a:extLst>
              </p:cNvPr>
              <p:cNvSpPr/>
              <p:nvPr/>
            </p:nvSpPr>
            <p:spPr>
              <a:xfrm>
                <a:off x="3773865" y="2221199"/>
                <a:ext cx="118733" cy="11873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rebuchet MS" panose="020B0603020202020204" pitchFamily="34" charset="0"/>
                </a:endParaRPr>
              </a:p>
            </p:txBody>
          </p:sp>
        </p:grpSp>
        <p:grpSp>
          <p:nvGrpSpPr>
            <p:cNvPr id="67" name="Group 66">
              <a:extLst>
                <a:ext uri="{FF2B5EF4-FFF2-40B4-BE49-F238E27FC236}">
                  <a16:creationId xmlns:a16="http://schemas.microsoft.com/office/drawing/2014/main" id="{2D51B9D6-846C-48DF-E187-E7331C950155}"/>
                </a:ext>
              </a:extLst>
            </p:cNvPr>
            <p:cNvGrpSpPr/>
            <p:nvPr/>
          </p:nvGrpSpPr>
          <p:grpSpPr>
            <a:xfrm>
              <a:off x="9447967" y="3094791"/>
              <a:ext cx="1053561" cy="246221"/>
              <a:chOff x="3773866" y="1917926"/>
              <a:chExt cx="1053561" cy="246221"/>
            </a:xfrm>
          </p:grpSpPr>
          <p:sp>
            <p:nvSpPr>
              <p:cNvPr id="70" name="TextBox 69">
                <a:extLst>
                  <a:ext uri="{FF2B5EF4-FFF2-40B4-BE49-F238E27FC236}">
                    <a16:creationId xmlns:a16="http://schemas.microsoft.com/office/drawing/2014/main" id="{186376A6-B3D9-3FC6-BFC1-388CBB49CDB1}"/>
                  </a:ext>
                </a:extLst>
              </p:cNvPr>
              <p:cNvSpPr txBox="1"/>
              <p:nvPr/>
            </p:nvSpPr>
            <p:spPr>
              <a:xfrm>
                <a:off x="3892598" y="1917926"/>
                <a:ext cx="934829" cy="246221"/>
              </a:xfrm>
              <a:prstGeom prst="rect">
                <a:avLst/>
              </a:prstGeom>
              <a:noFill/>
            </p:spPr>
            <p:txBody>
              <a:bodyPr wrap="square" rtlCol="0">
                <a:spAutoFit/>
              </a:bodyPr>
              <a:lstStyle/>
              <a:p>
                <a:r>
                  <a:rPr lang="en-US" sz="1000" dirty="0">
                    <a:latin typeface="Trebuchet MS" panose="020B0603020202020204" pitchFamily="34" charset="0"/>
                  </a:rPr>
                  <a:t>&gt;55</a:t>
                </a:r>
              </a:p>
            </p:txBody>
          </p:sp>
          <p:sp>
            <p:nvSpPr>
              <p:cNvPr id="71" name="Rectangle 70">
                <a:extLst>
                  <a:ext uri="{FF2B5EF4-FFF2-40B4-BE49-F238E27FC236}">
                    <a16:creationId xmlns:a16="http://schemas.microsoft.com/office/drawing/2014/main" id="{A797200D-C80E-17C8-F60B-E9E75A5D7521}"/>
                  </a:ext>
                </a:extLst>
              </p:cNvPr>
              <p:cNvSpPr/>
              <p:nvPr/>
            </p:nvSpPr>
            <p:spPr>
              <a:xfrm>
                <a:off x="3773866" y="1977959"/>
                <a:ext cx="118733" cy="1187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rebuchet MS" panose="020B0603020202020204" pitchFamily="34" charset="0"/>
                </a:endParaRPr>
              </a:p>
            </p:txBody>
          </p:sp>
        </p:grpSp>
      </p:grpSp>
      <p:sp>
        <p:nvSpPr>
          <p:cNvPr id="19" name="TextBox 18">
            <a:extLst>
              <a:ext uri="{FF2B5EF4-FFF2-40B4-BE49-F238E27FC236}">
                <a16:creationId xmlns:a16="http://schemas.microsoft.com/office/drawing/2014/main" id="{C6C206D8-0285-F9F1-2539-C32DA979953A}"/>
              </a:ext>
            </a:extLst>
          </p:cNvPr>
          <p:cNvSpPr txBox="1"/>
          <p:nvPr/>
        </p:nvSpPr>
        <p:spPr>
          <a:xfrm>
            <a:off x="3928623" y="1957626"/>
            <a:ext cx="2203402" cy="246221"/>
          </a:xfrm>
          <a:prstGeom prst="rect">
            <a:avLst/>
          </a:prstGeom>
          <a:noFill/>
        </p:spPr>
        <p:txBody>
          <a:bodyPr wrap="square" rtlCol="0">
            <a:spAutoFit/>
          </a:bodyPr>
          <a:lstStyle/>
          <a:p>
            <a:r>
              <a:rPr lang="en-US" sz="1000" dirty="0">
                <a:solidFill>
                  <a:schemeClr val="tx1">
                    <a:lumMod val="85000"/>
                    <a:lumOff val="15000"/>
                  </a:schemeClr>
                </a:solidFill>
                <a:latin typeface="Trebuchet MS" panose="020B0603020202020204" pitchFamily="34" charset="0"/>
              </a:rPr>
              <a:t>Male-male sexual contact</a:t>
            </a:r>
          </a:p>
        </p:txBody>
      </p:sp>
      <p:sp>
        <p:nvSpPr>
          <p:cNvPr id="20" name="TextBox 19">
            <a:extLst>
              <a:ext uri="{FF2B5EF4-FFF2-40B4-BE49-F238E27FC236}">
                <a16:creationId xmlns:a16="http://schemas.microsoft.com/office/drawing/2014/main" id="{5CDC1D33-D12F-E558-2E46-68C209499C06}"/>
              </a:ext>
            </a:extLst>
          </p:cNvPr>
          <p:cNvSpPr txBox="1"/>
          <p:nvPr/>
        </p:nvSpPr>
        <p:spPr>
          <a:xfrm>
            <a:off x="3904405" y="2453572"/>
            <a:ext cx="1225015" cy="246221"/>
          </a:xfrm>
          <a:prstGeom prst="rect">
            <a:avLst/>
          </a:prstGeom>
          <a:noFill/>
        </p:spPr>
        <p:txBody>
          <a:bodyPr wrap="none" rtlCol="0">
            <a:spAutoFit/>
          </a:bodyPr>
          <a:lstStyle/>
          <a:p>
            <a:r>
              <a:rPr lang="en-US" sz="1000" dirty="0">
                <a:solidFill>
                  <a:schemeClr val="tx1">
                    <a:lumMod val="85000"/>
                    <a:lumOff val="15000"/>
                  </a:schemeClr>
                </a:solidFill>
                <a:latin typeface="Trebuchet MS" panose="020B0603020202020204" pitchFamily="34" charset="0"/>
              </a:rPr>
              <a:t>Injection drug use</a:t>
            </a:r>
          </a:p>
        </p:txBody>
      </p:sp>
      <p:sp>
        <p:nvSpPr>
          <p:cNvPr id="22" name="TextBox 21">
            <a:extLst>
              <a:ext uri="{FF2B5EF4-FFF2-40B4-BE49-F238E27FC236}">
                <a16:creationId xmlns:a16="http://schemas.microsoft.com/office/drawing/2014/main" id="{6B900B66-936E-D633-0CC2-4F318DDAB069}"/>
              </a:ext>
            </a:extLst>
          </p:cNvPr>
          <p:cNvSpPr txBox="1"/>
          <p:nvPr/>
        </p:nvSpPr>
        <p:spPr>
          <a:xfrm>
            <a:off x="3872030" y="2710138"/>
            <a:ext cx="1673856" cy="400110"/>
          </a:xfrm>
          <a:prstGeom prst="rect">
            <a:avLst/>
          </a:prstGeom>
          <a:noFill/>
        </p:spPr>
        <p:txBody>
          <a:bodyPr wrap="none" rtlCol="0">
            <a:spAutoFit/>
          </a:bodyPr>
          <a:lstStyle/>
          <a:p>
            <a:r>
              <a:rPr lang="en-US" sz="1000" dirty="0">
                <a:latin typeface="Trebuchet MS" panose="020B0603020202020204" pitchFamily="34" charset="0"/>
              </a:rPr>
              <a:t>Male-male sexual contact</a:t>
            </a:r>
            <a:br>
              <a:rPr lang="en-US" sz="1000" dirty="0">
                <a:latin typeface="Trebuchet MS" panose="020B0603020202020204" pitchFamily="34" charset="0"/>
              </a:rPr>
            </a:br>
            <a:r>
              <a:rPr lang="en-US" sz="1000" dirty="0">
                <a:latin typeface="Trebuchet MS" panose="020B0603020202020204" pitchFamily="34" charset="0"/>
              </a:rPr>
              <a:t>and injection drug use</a:t>
            </a:r>
          </a:p>
        </p:txBody>
      </p:sp>
      <p:sp>
        <p:nvSpPr>
          <p:cNvPr id="23" name="TextBox 22">
            <a:extLst>
              <a:ext uri="{FF2B5EF4-FFF2-40B4-BE49-F238E27FC236}">
                <a16:creationId xmlns:a16="http://schemas.microsoft.com/office/drawing/2014/main" id="{1AFC416F-2871-206F-329A-1A278044DE77}"/>
              </a:ext>
            </a:extLst>
          </p:cNvPr>
          <p:cNvSpPr txBox="1"/>
          <p:nvPr/>
        </p:nvSpPr>
        <p:spPr>
          <a:xfrm>
            <a:off x="3927339" y="2187837"/>
            <a:ext cx="1417376" cy="246221"/>
          </a:xfrm>
          <a:prstGeom prst="rect">
            <a:avLst/>
          </a:prstGeom>
          <a:noFill/>
        </p:spPr>
        <p:txBody>
          <a:bodyPr wrap="none" rtlCol="0">
            <a:spAutoFit/>
          </a:bodyPr>
          <a:lstStyle/>
          <a:p>
            <a:r>
              <a:rPr lang="en-US" sz="1000" dirty="0">
                <a:latin typeface="Trebuchet MS" panose="020B0603020202020204" pitchFamily="34" charset="0"/>
              </a:rPr>
              <a:t>Heterosexual contact</a:t>
            </a:r>
          </a:p>
        </p:txBody>
      </p:sp>
      <p:sp>
        <p:nvSpPr>
          <p:cNvPr id="27" name="Rectangle 26">
            <a:extLst>
              <a:ext uri="{FF2B5EF4-FFF2-40B4-BE49-F238E27FC236}">
                <a16:creationId xmlns:a16="http://schemas.microsoft.com/office/drawing/2014/main" id="{F8DD15FA-16DD-86D8-EED3-6F8457803BC9}"/>
              </a:ext>
            </a:extLst>
          </p:cNvPr>
          <p:cNvSpPr/>
          <p:nvPr/>
        </p:nvSpPr>
        <p:spPr>
          <a:xfrm>
            <a:off x="3809891" y="2017659"/>
            <a:ext cx="118733" cy="11873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rebuchet MS" panose="020B0603020202020204" pitchFamily="34" charset="0"/>
            </a:endParaRPr>
          </a:p>
        </p:txBody>
      </p:sp>
      <p:sp>
        <p:nvSpPr>
          <p:cNvPr id="28" name="Rectangle 27">
            <a:extLst>
              <a:ext uri="{FF2B5EF4-FFF2-40B4-BE49-F238E27FC236}">
                <a16:creationId xmlns:a16="http://schemas.microsoft.com/office/drawing/2014/main" id="{D131FE9C-C3A4-C03E-4448-137A551B4C02}"/>
              </a:ext>
            </a:extLst>
          </p:cNvPr>
          <p:cNvSpPr/>
          <p:nvPr/>
        </p:nvSpPr>
        <p:spPr>
          <a:xfrm>
            <a:off x="3809891" y="2257065"/>
            <a:ext cx="118733" cy="11873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rebuchet MS" panose="020B0603020202020204" pitchFamily="34" charset="0"/>
            </a:endParaRPr>
          </a:p>
        </p:txBody>
      </p:sp>
      <p:sp>
        <p:nvSpPr>
          <p:cNvPr id="31" name="Rectangle 30">
            <a:extLst>
              <a:ext uri="{FF2B5EF4-FFF2-40B4-BE49-F238E27FC236}">
                <a16:creationId xmlns:a16="http://schemas.microsoft.com/office/drawing/2014/main" id="{FD76FB1F-8B0C-8CC9-AEFE-E6B37ECD5D85}"/>
              </a:ext>
            </a:extLst>
          </p:cNvPr>
          <p:cNvSpPr/>
          <p:nvPr/>
        </p:nvSpPr>
        <p:spPr>
          <a:xfrm>
            <a:off x="3809890" y="2523584"/>
            <a:ext cx="118733" cy="118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rebuchet MS" panose="020B0603020202020204" pitchFamily="34" charset="0"/>
            </a:endParaRPr>
          </a:p>
        </p:txBody>
      </p:sp>
      <p:sp>
        <p:nvSpPr>
          <p:cNvPr id="32" name="Rectangle 31">
            <a:extLst>
              <a:ext uri="{FF2B5EF4-FFF2-40B4-BE49-F238E27FC236}">
                <a16:creationId xmlns:a16="http://schemas.microsoft.com/office/drawing/2014/main" id="{31E7F5FB-B415-FC0D-877B-F9FB8431361A}"/>
              </a:ext>
            </a:extLst>
          </p:cNvPr>
          <p:cNvSpPr/>
          <p:nvPr/>
        </p:nvSpPr>
        <p:spPr>
          <a:xfrm>
            <a:off x="3809890" y="2867990"/>
            <a:ext cx="118733" cy="1187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rebuchet MS" panose="020B0603020202020204" pitchFamily="34" charset="0"/>
            </a:endParaRPr>
          </a:p>
        </p:txBody>
      </p:sp>
      <p:sp>
        <p:nvSpPr>
          <p:cNvPr id="106" name="TextBox 105">
            <a:extLst>
              <a:ext uri="{FF2B5EF4-FFF2-40B4-BE49-F238E27FC236}">
                <a16:creationId xmlns:a16="http://schemas.microsoft.com/office/drawing/2014/main" id="{1F8F3DC8-7EA0-BCD0-A576-1CF1F410EC58}"/>
              </a:ext>
            </a:extLst>
          </p:cNvPr>
          <p:cNvSpPr txBox="1"/>
          <p:nvPr/>
        </p:nvSpPr>
        <p:spPr>
          <a:xfrm>
            <a:off x="507447" y="3847175"/>
            <a:ext cx="3352456" cy="1015663"/>
          </a:xfrm>
          <a:prstGeom prst="rect">
            <a:avLst/>
          </a:prstGeom>
          <a:noFill/>
        </p:spPr>
        <p:txBody>
          <a:bodyPr wrap="square" rtlCol="0">
            <a:spAutoFit/>
          </a:bodyPr>
          <a:lstStyle>
            <a:defPPr>
              <a:defRPr lang="en-US"/>
            </a:defPPr>
            <a:lvl1pPr>
              <a:defRPr sz="1400" b="1">
                <a:solidFill>
                  <a:srgbClr val="212121"/>
                </a:solidFill>
                <a:effectLst/>
                <a:latin typeface="Helvetica" pitchFamily="2" charset="0"/>
              </a:defRPr>
            </a:lvl1pPr>
          </a:lstStyle>
          <a:p>
            <a:r>
              <a:rPr lang="en-CA" sz="2000" dirty="0">
                <a:solidFill>
                  <a:srgbClr val="000000"/>
                </a:solidFill>
                <a:effectLst/>
                <a:latin typeface="Trebuchet MS" panose="020B0603020202020204" pitchFamily="34" charset="0"/>
              </a:rPr>
              <a:t>Differences in Estimated HIV Infections by Race/Ethnicity</a:t>
            </a:r>
            <a:r>
              <a:rPr lang="en-CA" sz="2000" dirty="0">
                <a:solidFill>
                  <a:srgbClr val="000000"/>
                </a:solidFill>
                <a:latin typeface="Trebuchet MS" panose="020B0603020202020204" pitchFamily="34" charset="0"/>
              </a:rPr>
              <a:t>*</a:t>
            </a:r>
            <a:r>
              <a:rPr lang="en-CA" sz="2000" baseline="30000" dirty="0">
                <a:solidFill>
                  <a:srgbClr val="000000"/>
                </a:solidFill>
                <a:latin typeface="Trebuchet MS" panose="020B0603020202020204" pitchFamily="34" charset="0"/>
              </a:rPr>
              <a:t>, † </a:t>
            </a:r>
            <a:r>
              <a:rPr lang="en-CA" sz="2000" dirty="0">
                <a:solidFill>
                  <a:srgbClr val="000000"/>
                </a:solidFill>
                <a:latin typeface="Trebuchet MS" panose="020B0603020202020204" pitchFamily="34" charset="0"/>
              </a:rPr>
              <a:t>(</a:t>
            </a:r>
            <a:r>
              <a:rPr lang="en-CA" sz="2000" dirty="0">
                <a:solidFill>
                  <a:srgbClr val="000000"/>
                </a:solidFill>
                <a:effectLst/>
                <a:latin typeface="Trebuchet MS" panose="020B0603020202020204" pitchFamily="34" charset="0"/>
              </a:rPr>
              <a:t>2021)</a:t>
            </a:r>
          </a:p>
        </p:txBody>
      </p:sp>
      <p:sp>
        <p:nvSpPr>
          <p:cNvPr id="108" name="Rectangle: Top Corners Rounded 107">
            <a:extLst>
              <a:ext uri="{FF2B5EF4-FFF2-40B4-BE49-F238E27FC236}">
                <a16:creationId xmlns:a16="http://schemas.microsoft.com/office/drawing/2014/main" id="{47770C2B-9EDA-C006-56CE-4E362851E05C}"/>
              </a:ext>
            </a:extLst>
          </p:cNvPr>
          <p:cNvSpPr/>
          <p:nvPr/>
        </p:nvSpPr>
        <p:spPr>
          <a:xfrm rot="16200000">
            <a:off x="6996290" y="3204451"/>
            <a:ext cx="216962" cy="1920270"/>
          </a:xfrm>
          <a:prstGeom prst="round2SameRect">
            <a:avLst>
              <a:gd name="adj1" fmla="val 50000"/>
              <a:gd name="adj2" fmla="val 0"/>
            </a:avLst>
          </a:prstGeom>
          <a:solidFill>
            <a:srgbClr val="049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15" name="TextBox 114">
            <a:extLst>
              <a:ext uri="{FF2B5EF4-FFF2-40B4-BE49-F238E27FC236}">
                <a16:creationId xmlns:a16="http://schemas.microsoft.com/office/drawing/2014/main" id="{135E8C5F-E7C3-DE3E-FA42-123B43A77739}"/>
              </a:ext>
            </a:extLst>
          </p:cNvPr>
          <p:cNvSpPr txBox="1"/>
          <p:nvPr/>
        </p:nvSpPr>
        <p:spPr>
          <a:xfrm>
            <a:off x="6064293" y="3701289"/>
            <a:ext cx="2373535" cy="276999"/>
          </a:xfrm>
          <a:prstGeom prst="rect">
            <a:avLst/>
          </a:prstGeom>
          <a:noFill/>
        </p:spPr>
        <p:txBody>
          <a:bodyPr wrap="none" rtlCol="0" anchor="ctr">
            <a:spAutoFit/>
          </a:bodyPr>
          <a:lstStyle>
            <a:defPPr>
              <a:defRPr lang="en-US"/>
            </a:defPPr>
            <a:lvl1pPr algn="ctr">
              <a:defRPr sz="1200" b="1">
                <a:solidFill>
                  <a:srgbClr val="002060"/>
                </a:solidFill>
                <a:latin typeface="Trebuchet MS" panose="020B0603020202020204" pitchFamily="34" charset="0"/>
              </a:defRPr>
            </a:lvl1pPr>
          </a:lstStyle>
          <a:p>
            <a:r>
              <a:rPr lang="en-US" dirty="0">
                <a:solidFill>
                  <a:srgbClr val="04948E"/>
                </a:solidFill>
              </a:rPr>
              <a:t>Percentage of total population</a:t>
            </a:r>
          </a:p>
        </p:txBody>
      </p:sp>
      <p:sp>
        <p:nvSpPr>
          <p:cNvPr id="116" name="Oval 115">
            <a:extLst>
              <a:ext uri="{FF2B5EF4-FFF2-40B4-BE49-F238E27FC236}">
                <a16:creationId xmlns:a16="http://schemas.microsoft.com/office/drawing/2014/main" id="{99C968E8-40B4-015B-4FEA-A1659614F3EC}"/>
              </a:ext>
            </a:extLst>
          </p:cNvPr>
          <p:cNvSpPr/>
          <p:nvPr/>
        </p:nvSpPr>
        <p:spPr>
          <a:xfrm>
            <a:off x="7986023" y="4014320"/>
            <a:ext cx="334574" cy="334574"/>
          </a:xfrm>
          <a:prstGeom prst="ellipse">
            <a:avLst/>
          </a:prstGeom>
          <a:solidFill>
            <a:schemeClr val="bg1"/>
          </a:solidFill>
          <a:ln w="22225">
            <a:solidFill>
              <a:srgbClr val="04948E"/>
            </a:solidFill>
          </a:ln>
          <a:effectLst>
            <a:outerShdw blurRad="508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17" name="TextBox 116">
            <a:extLst>
              <a:ext uri="{FF2B5EF4-FFF2-40B4-BE49-F238E27FC236}">
                <a16:creationId xmlns:a16="http://schemas.microsoft.com/office/drawing/2014/main" id="{A9C3C721-695E-48C5-AE80-0066CC68B6E6}"/>
              </a:ext>
            </a:extLst>
          </p:cNvPr>
          <p:cNvSpPr txBox="1"/>
          <p:nvPr/>
        </p:nvSpPr>
        <p:spPr>
          <a:xfrm>
            <a:off x="7932093" y="4100873"/>
            <a:ext cx="443623" cy="153888"/>
          </a:xfrm>
          <a:prstGeom prst="rect">
            <a:avLst/>
          </a:prstGeom>
          <a:noFill/>
        </p:spPr>
        <p:txBody>
          <a:bodyPr wrap="square" lIns="0" tIns="0" rIns="0" bIns="0" rtlCol="0" anchor="ctr" anchorCtr="0">
            <a:spAutoFit/>
          </a:bodyPr>
          <a:lstStyle/>
          <a:p>
            <a:pPr algn="ctr"/>
            <a:r>
              <a:rPr lang="en-US" sz="1000" b="1" dirty="0">
                <a:solidFill>
                  <a:schemeClr val="tx1">
                    <a:lumMod val="85000"/>
                    <a:lumOff val="15000"/>
                  </a:schemeClr>
                </a:solidFill>
                <a:latin typeface="Trebuchet MS" panose="020B0603020202020204" pitchFamily="34" charset="0"/>
              </a:rPr>
              <a:t>40%</a:t>
            </a:r>
          </a:p>
        </p:txBody>
      </p:sp>
      <p:pic>
        <p:nvPicPr>
          <p:cNvPr id="120" name="Picture 119">
            <a:extLst>
              <a:ext uri="{FF2B5EF4-FFF2-40B4-BE49-F238E27FC236}">
                <a16:creationId xmlns:a16="http://schemas.microsoft.com/office/drawing/2014/main" id="{3E653923-1154-2C18-45C1-5EC609BE7C19}"/>
              </a:ext>
            </a:extLst>
          </p:cNvPr>
          <p:cNvPicPr>
            <a:picLocks noChangeAspect="1"/>
          </p:cNvPicPr>
          <p:nvPr/>
        </p:nvPicPr>
        <p:blipFill>
          <a:blip r:embed="rId5" cstate="print"/>
          <a:stretch>
            <a:fillRect/>
          </a:stretch>
        </p:blipFill>
        <p:spPr>
          <a:xfrm>
            <a:off x="5892484" y="4395838"/>
            <a:ext cx="163077" cy="301065"/>
          </a:xfrm>
          <a:prstGeom prst="rect">
            <a:avLst/>
          </a:prstGeom>
        </p:spPr>
      </p:pic>
      <p:pic>
        <p:nvPicPr>
          <p:cNvPr id="121" name="Picture 120">
            <a:extLst>
              <a:ext uri="{FF2B5EF4-FFF2-40B4-BE49-F238E27FC236}">
                <a16:creationId xmlns:a16="http://schemas.microsoft.com/office/drawing/2014/main" id="{576FFD58-48B0-23D0-ADBA-FC182F7D9FFA}"/>
              </a:ext>
            </a:extLst>
          </p:cNvPr>
          <p:cNvPicPr>
            <a:picLocks noChangeAspect="1"/>
          </p:cNvPicPr>
          <p:nvPr/>
        </p:nvPicPr>
        <p:blipFill>
          <a:blip r:embed="rId6" cstate="print"/>
          <a:stretch>
            <a:fillRect/>
          </a:stretch>
        </p:blipFill>
        <p:spPr>
          <a:xfrm>
            <a:off x="5890631" y="5105619"/>
            <a:ext cx="163077" cy="301065"/>
          </a:xfrm>
          <a:prstGeom prst="rect">
            <a:avLst/>
          </a:prstGeom>
        </p:spPr>
      </p:pic>
      <p:pic>
        <p:nvPicPr>
          <p:cNvPr id="122" name="Picture 121">
            <a:extLst>
              <a:ext uri="{FF2B5EF4-FFF2-40B4-BE49-F238E27FC236}">
                <a16:creationId xmlns:a16="http://schemas.microsoft.com/office/drawing/2014/main" id="{8E50C672-47F6-7D74-CBA8-59FEEECAF6CE}"/>
              </a:ext>
            </a:extLst>
          </p:cNvPr>
          <p:cNvPicPr>
            <a:picLocks noChangeAspect="1"/>
          </p:cNvPicPr>
          <p:nvPr/>
        </p:nvPicPr>
        <p:blipFill>
          <a:blip r:embed="rId7" cstate="print"/>
          <a:stretch>
            <a:fillRect/>
          </a:stretch>
        </p:blipFill>
        <p:spPr>
          <a:xfrm>
            <a:off x="5886507" y="4740891"/>
            <a:ext cx="163077" cy="301065"/>
          </a:xfrm>
          <a:prstGeom prst="rect">
            <a:avLst/>
          </a:prstGeom>
        </p:spPr>
      </p:pic>
      <p:pic>
        <p:nvPicPr>
          <p:cNvPr id="123" name="Picture 122">
            <a:extLst>
              <a:ext uri="{FF2B5EF4-FFF2-40B4-BE49-F238E27FC236}">
                <a16:creationId xmlns:a16="http://schemas.microsoft.com/office/drawing/2014/main" id="{DDAD47B6-5752-C7DC-8519-A4C6B2B4BCF2}"/>
              </a:ext>
            </a:extLst>
          </p:cNvPr>
          <p:cNvPicPr>
            <a:picLocks noChangeAspect="1"/>
          </p:cNvPicPr>
          <p:nvPr/>
        </p:nvPicPr>
        <p:blipFill>
          <a:blip r:embed="rId8" cstate="print"/>
          <a:stretch>
            <a:fillRect/>
          </a:stretch>
        </p:blipFill>
        <p:spPr>
          <a:xfrm>
            <a:off x="5897359" y="4019768"/>
            <a:ext cx="163077" cy="301065"/>
          </a:xfrm>
          <a:prstGeom prst="rect">
            <a:avLst/>
          </a:prstGeom>
        </p:spPr>
      </p:pic>
      <p:sp>
        <p:nvSpPr>
          <p:cNvPr id="124" name="TextBox 123">
            <a:extLst>
              <a:ext uri="{FF2B5EF4-FFF2-40B4-BE49-F238E27FC236}">
                <a16:creationId xmlns:a16="http://schemas.microsoft.com/office/drawing/2014/main" id="{B2DC54CD-0F0F-28CE-AEFD-AE98166E29DC}"/>
              </a:ext>
            </a:extLst>
          </p:cNvPr>
          <p:cNvSpPr txBox="1"/>
          <p:nvPr/>
        </p:nvSpPr>
        <p:spPr>
          <a:xfrm>
            <a:off x="4176670" y="4026846"/>
            <a:ext cx="1595309" cy="246221"/>
          </a:xfrm>
          <a:prstGeom prst="rect">
            <a:avLst/>
          </a:prstGeom>
          <a:noFill/>
        </p:spPr>
        <p:txBody>
          <a:bodyPr wrap="none" rtlCol="0">
            <a:spAutoFit/>
          </a:bodyPr>
          <a:lstStyle/>
          <a:p>
            <a:pPr algn="r"/>
            <a:r>
              <a:rPr lang="en-US" sz="1000" b="1" dirty="0">
                <a:solidFill>
                  <a:srgbClr val="04948E"/>
                </a:solidFill>
                <a:latin typeface="Trebuchet MS" panose="020B0603020202020204" pitchFamily="34" charset="0"/>
              </a:rPr>
              <a:t>Black/African American</a:t>
            </a:r>
          </a:p>
        </p:txBody>
      </p:sp>
      <p:sp>
        <p:nvSpPr>
          <p:cNvPr id="125" name="TextBox 124">
            <a:extLst>
              <a:ext uri="{FF2B5EF4-FFF2-40B4-BE49-F238E27FC236}">
                <a16:creationId xmlns:a16="http://schemas.microsoft.com/office/drawing/2014/main" id="{C238CB22-EE17-802D-D215-624C56ABEF38}"/>
              </a:ext>
            </a:extLst>
          </p:cNvPr>
          <p:cNvSpPr txBox="1"/>
          <p:nvPr/>
        </p:nvSpPr>
        <p:spPr>
          <a:xfrm>
            <a:off x="4596657" y="4401041"/>
            <a:ext cx="1175323" cy="246221"/>
          </a:xfrm>
          <a:prstGeom prst="rect">
            <a:avLst/>
          </a:prstGeom>
          <a:noFill/>
        </p:spPr>
        <p:txBody>
          <a:bodyPr wrap="none" rtlCol="0">
            <a:spAutoFit/>
          </a:bodyPr>
          <a:lstStyle/>
          <a:p>
            <a:pPr algn="r"/>
            <a:r>
              <a:rPr lang="en-US" sz="1000" b="1" dirty="0">
                <a:solidFill>
                  <a:srgbClr val="04948E"/>
                </a:solidFill>
                <a:latin typeface="Trebuchet MS" panose="020B0603020202020204" pitchFamily="34" charset="0"/>
              </a:rPr>
              <a:t>Hispanic/Latino</a:t>
            </a:r>
            <a:r>
              <a:rPr lang="en-US" sz="1000" b="1" baseline="30000" dirty="0">
                <a:solidFill>
                  <a:srgbClr val="04948E"/>
                </a:solidFill>
                <a:latin typeface="Trebuchet MS" panose="020B0603020202020204" pitchFamily="34" charset="0"/>
              </a:rPr>
              <a:t>‡</a:t>
            </a:r>
          </a:p>
        </p:txBody>
      </p:sp>
      <p:sp>
        <p:nvSpPr>
          <p:cNvPr id="126" name="TextBox 125">
            <a:extLst>
              <a:ext uri="{FF2B5EF4-FFF2-40B4-BE49-F238E27FC236}">
                <a16:creationId xmlns:a16="http://schemas.microsoft.com/office/drawing/2014/main" id="{666AD4F1-4EE4-AF5B-7438-5ABC991E95DF}"/>
              </a:ext>
            </a:extLst>
          </p:cNvPr>
          <p:cNvSpPr txBox="1"/>
          <p:nvPr/>
        </p:nvSpPr>
        <p:spPr>
          <a:xfrm>
            <a:off x="4952525" y="5120636"/>
            <a:ext cx="819455" cy="246221"/>
          </a:xfrm>
          <a:prstGeom prst="rect">
            <a:avLst/>
          </a:prstGeom>
          <a:noFill/>
        </p:spPr>
        <p:txBody>
          <a:bodyPr wrap="none" rtlCol="0">
            <a:spAutoFit/>
          </a:bodyPr>
          <a:lstStyle/>
          <a:p>
            <a:pPr algn="r"/>
            <a:r>
              <a:rPr lang="en-US" sz="1000" b="1" dirty="0">
                <a:solidFill>
                  <a:srgbClr val="04948E"/>
                </a:solidFill>
                <a:latin typeface="Trebuchet MS" panose="020B0603020202020204" pitchFamily="34" charset="0"/>
              </a:rPr>
              <a:t>Multiracial</a:t>
            </a:r>
          </a:p>
        </p:txBody>
      </p:sp>
      <p:sp>
        <p:nvSpPr>
          <p:cNvPr id="127" name="TextBox 126">
            <a:extLst>
              <a:ext uri="{FF2B5EF4-FFF2-40B4-BE49-F238E27FC236}">
                <a16:creationId xmlns:a16="http://schemas.microsoft.com/office/drawing/2014/main" id="{DD2D043D-3E7F-08DA-ADC8-AC6DD5FB3E0D}"/>
              </a:ext>
            </a:extLst>
          </p:cNvPr>
          <p:cNvSpPr txBox="1"/>
          <p:nvPr/>
        </p:nvSpPr>
        <p:spPr>
          <a:xfrm>
            <a:off x="5268316" y="5462950"/>
            <a:ext cx="503664" cy="246221"/>
          </a:xfrm>
          <a:prstGeom prst="rect">
            <a:avLst/>
          </a:prstGeom>
          <a:noFill/>
        </p:spPr>
        <p:txBody>
          <a:bodyPr wrap="none" rtlCol="0">
            <a:spAutoFit/>
          </a:bodyPr>
          <a:lstStyle/>
          <a:p>
            <a:pPr algn="r"/>
            <a:r>
              <a:rPr lang="en-US" sz="1000" b="1" dirty="0">
                <a:solidFill>
                  <a:srgbClr val="04948E"/>
                </a:solidFill>
                <a:latin typeface="Trebuchet MS" panose="020B0603020202020204" pitchFamily="34" charset="0"/>
              </a:rPr>
              <a:t>Asian</a:t>
            </a:r>
          </a:p>
        </p:txBody>
      </p:sp>
      <p:pic>
        <p:nvPicPr>
          <p:cNvPr id="140" name="Picture 139">
            <a:extLst>
              <a:ext uri="{FF2B5EF4-FFF2-40B4-BE49-F238E27FC236}">
                <a16:creationId xmlns:a16="http://schemas.microsoft.com/office/drawing/2014/main" id="{3CC8D5D1-6789-6BD1-A4F1-ACC09BC30B5B}"/>
              </a:ext>
            </a:extLst>
          </p:cNvPr>
          <p:cNvPicPr>
            <a:picLocks noChangeAspect="1"/>
          </p:cNvPicPr>
          <p:nvPr/>
        </p:nvPicPr>
        <p:blipFill>
          <a:blip r:embed="rId9" cstate="print"/>
          <a:stretch>
            <a:fillRect/>
          </a:stretch>
        </p:blipFill>
        <p:spPr>
          <a:xfrm>
            <a:off x="5888696" y="5461083"/>
            <a:ext cx="165100" cy="304800"/>
          </a:xfrm>
          <a:prstGeom prst="rect">
            <a:avLst/>
          </a:prstGeom>
        </p:spPr>
      </p:pic>
      <p:sp>
        <p:nvSpPr>
          <p:cNvPr id="141" name="TextBox 140">
            <a:extLst>
              <a:ext uri="{FF2B5EF4-FFF2-40B4-BE49-F238E27FC236}">
                <a16:creationId xmlns:a16="http://schemas.microsoft.com/office/drawing/2014/main" id="{D3BA62D8-E60D-74CA-B784-AFC3EA52B881}"/>
              </a:ext>
            </a:extLst>
          </p:cNvPr>
          <p:cNvSpPr txBox="1"/>
          <p:nvPr/>
        </p:nvSpPr>
        <p:spPr>
          <a:xfrm>
            <a:off x="5234653" y="4761989"/>
            <a:ext cx="537327" cy="246221"/>
          </a:xfrm>
          <a:prstGeom prst="rect">
            <a:avLst/>
          </a:prstGeom>
          <a:noFill/>
        </p:spPr>
        <p:txBody>
          <a:bodyPr wrap="none" rtlCol="0">
            <a:spAutoFit/>
          </a:bodyPr>
          <a:lstStyle>
            <a:defPPr>
              <a:defRPr lang="en-US"/>
            </a:defPPr>
            <a:lvl1pPr algn="r">
              <a:defRPr sz="1100" b="1"/>
            </a:lvl1pPr>
          </a:lstStyle>
          <a:p>
            <a:r>
              <a:rPr lang="en-US" sz="1000" dirty="0">
                <a:solidFill>
                  <a:srgbClr val="04948E"/>
                </a:solidFill>
                <a:latin typeface="Trebuchet MS" panose="020B0603020202020204" pitchFamily="34" charset="0"/>
              </a:rPr>
              <a:t>White</a:t>
            </a:r>
          </a:p>
        </p:txBody>
      </p:sp>
      <p:sp>
        <p:nvSpPr>
          <p:cNvPr id="143" name="TextBox 142">
            <a:extLst>
              <a:ext uri="{FF2B5EF4-FFF2-40B4-BE49-F238E27FC236}">
                <a16:creationId xmlns:a16="http://schemas.microsoft.com/office/drawing/2014/main" id="{D68BC387-BCCD-9E01-2D16-7DF4354A1003}"/>
              </a:ext>
            </a:extLst>
          </p:cNvPr>
          <p:cNvSpPr txBox="1"/>
          <p:nvPr/>
        </p:nvSpPr>
        <p:spPr>
          <a:xfrm>
            <a:off x="9114457" y="3803407"/>
            <a:ext cx="2002664" cy="246221"/>
          </a:xfrm>
          <a:prstGeom prst="rect">
            <a:avLst/>
          </a:prstGeom>
          <a:noFill/>
        </p:spPr>
        <p:txBody>
          <a:bodyPr wrap="square" rtlCol="0">
            <a:spAutoFit/>
          </a:bodyPr>
          <a:lstStyle/>
          <a:p>
            <a:pPr algn="r"/>
            <a:r>
              <a:rPr lang="en-US" sz="1000" b="1" dirty="0">
                <a:solidFill>
                  <a:srgbClr val="56575B"/>
                </a:solidFill>
                <a:latin typeface="Trebuchet MS" panose="020B0603020202020204" pitchFamily="34" charset="0"/>
              </a:rPr>
              <a:t>No. of affected individuals</a:t>
            </a:r>
          </a:p>
        </p:txBody>
      </p:sp>
      <p:sp>
        <p:nvSpPr>
          <p:cNvPr id="144" name="TextBox 143">
            <a:extLst>
              <a:ext uri="{FF2B5EF4-FFF2-40B4-BE49-F238E27FC236}">
                <a16:creationId xmlns:a16="http://schemas.microsoft.com/office/drawing/2014/main" id="{02C97D6C-28C6-C312-4056-F08BE1645796}"/>
              </a:ext>
            </a:extLst>
          </p:cNvPr>
          <p:cNvSpPr txBox="1"/>
          <p:nvPr/>
        </p:nvSpPr>
        <p:spPr>
          <a:xfrm>
            <a:off x="10170782" y="4033449"/>
            <a:ext cx="739716" cy="2089931"/>
          </a:xfrm>
          <a:prstGeom prst="rect">
            <a:avLst/>
          </a:prstGeom>
          <a:noFill/>
        </p:spPr>
        <p:txBody>
          <a:bodyPr wrap="square" rtlCol="0">
            <a:spAutoFit/>
          </a:bodyPr>
          <a:lstStyle/>
          <a:p>
            <a:pPr algn="r">
              <a:lnSpc>
                <a:spcPct val="108000"/>
              </a:lnSpc>
            </a:pPr>
            <a:r>
              <a:rPr lang="en-US" sz="1100" b="1" dirty="0">
                <a:solidFill>
                  <a:srgbClr val="56575B"/>
                </a:solidFill>
                <a:latin typeface="Trebuchet MS" panose="020B0603020202020204" pitchFamily="34" charset="0"/>
              </a:rPr>
              <a:t>13,000</a:t>
            </a:r>
          </a:p>
          <a:p>
            <a:pPr algn="r">
              <a:lnSpc>
                <a:spcPct val="108000"/>
              </a:lnSpc>
            </a:pPr>
            <a:endParaRPr lang="en-US" sz="1100" b="1" dirty="0">
              <a:solidFill>
                <a:srgbClr val="56575B"/>
              </a:solidFill>
              <a:latin typeface="Trebuchet MS" panose="020B0603020202020204" pitchFamily="34" charset="0"/>
            </a:endParaRPr>
          </a:p>
          <a:p>
            <a:pPr algn="r">
              <a:lnSpc>
                <a:spcPct val="108000"/>
              </a:lnSpc>
            </a:pPr>
            <a:r>
              <a:rPr lang="en-US" sz="1100" b="1" dirty="0">
                <a:solidFill>
                  <a:srgbClr val="56575B"/>
                </a:solidFill>
                <a:latin typeface="Trebuchet MS" panose="020B0603020202020204" pitchFamily="34" charset="0"/>
              </a:rPr>
              <a:t>9,300</a:t>
            </a:r>
          </a:p>
          <a:p>
            <a:pPr algn="r">
              <a:lnSpc>
                <a:spcPct val="108000"/>
              </a:lnSpc>
            </a:pPr>
            <a:endParaRPr lang="en-US" sz="1100" b="1" dirty="0">
              <a:solidFill>
                <a:srgbClr val="56575B"/>
              </a:solidFill>
              <a:latin typeface="Trebuchet MS" panose="020B0603020202020204" pitchFamily="34" charset="0"/>
            </a:endParaRPr>
          </a:p>
          <a:p>
            <a:pPr algn="r">
              <a:lnSpc>
                <a:spcPct val="108000"/>
              </a:lnSpc>
            </a:pPr>
            <a:r>
              <a:rPr lang="en-US" sz="1100" b="1" dirty="0">
                <a:solidFill>
                  <a:srgbClr val="56575B"/>
                </a:solidFill>
                <a:latin typeface="Trebuchet MS" panose="020B0603020202020204" pitchFamily="34" charset="0"/>
              </a:rPr>
              <a:t>8200</a:t>
            </a:r>
          </a:p>
          <a:p>
            <a:pPr algn="r">
              <a:lnSpc>
                <a:spcPct val="108000"/>
              </a:lnSpc>
            </a:pPr>
            <a:endParaRPr lang="en-US" sz="1100" b="1" dirty="0">
              <a:solidFill>
                <a:srgbClr val="56575B"/>
              </a:solidFill>
              <a:latin typeface="Trebuchet MS" panose="020B0603020202020204" pitchFamily="34" charset="0"/>
            </a:endParaRPr>
          </a:p>
          <a:p>
            <a:pPr algn="r">
              <a:lnSpc>
                <a:spcPct val="108000"/>
              </a:lnSpc>
            </a:pPr>
            <a:r>
              <a:rPr lang="en-US" sz="1100" b="1" dirty="0">
                <a:solidFill>
                  <a:srgbClr val="56575B"/>
                </a:solidFill>
                <a:latin typeface="Trebuchet MS" panose="020B0603020202020204" pitchFamily="34" charset="0"/>
              </a:rPr>
              <a:t>890</a:t>
            </a:r>
          </a:p>
          <a:p>
            <a:pPr>
              <a:lnSpc>
                <a:spcPct val="108000"/>
              </a:lnSpc>
            </a:pPr>
            <a:endParaRPr lang="en-US" sz="1100" b="1" dirty="0">
              <a:solidFill>
                <a:srgbClr val="56575B"/>
              </a:solidFill>
              <a:latin typeface="Trebuchet MS" panose="020B0603020202020204" pitchFamily="34" charset="0"/>
            </a:endParaRPr>
          </a:p>
          <a:p>
            <a:pPr algn="r">
              <a:lnSpc>
                <a:spcPct val="108000"/>
              </a:lnSpc>
            </a:pPr>
            <a:r>
              <a:rPr lang="en-US" sz="1100" b="1" dirty="0">
                <a:solidFill>
                  <a:srgbClr val="56575B"/>
                </a:solidFill>
                <a:latin typeface="Trebuchet MS" panose="020B0603020202020204" pitchFamily="34" charset="0"/>
              </a:rPr>
              <a:t>470</a:t>
            </a:r>
          </a:p>
          <a:p>
            <a:pPr algn="r">
              <a:lnSpc>
                <a:spcPct val="108000"/>
              </a:lnSpc>
            </a:pPr>
            <a:endParaRPr lang="en-US" sz="1100" b="1" dirty="0">
              <a:solidFill>
                <a:srgbClr val="56575B"/>
              </a:solidFill>
              <a:latin typeface="Trebuchet MS" panose="020B0603020202020204" pitchFamily="34" charset="0"/>
            </a:endParaRPr>
          </a:p>
          <a:p>
            <a:pPr algn="r">
              <a:lnSpc>
                <a:spcPct val="108000"/>
              </a:lnSpc>
            </a:pPr>
            <a:r>
              <a:rPr lang="en-US" sz="1100" b="1" dirty="0">
                <a:solidFill>
                  <a:srgbClr val="56575B"/>
                </a:solidFill>
                <a:latin typeface="Trebuchet MS" panose="020B0603020202020204" pitchFamily="34" charset="0"/>
              </a:rPr>
              <a:t>190</a:t>
            </a:r>
          </a:p>
        </p:txBody>
      </p:sp>
      <p:sp>
        <p:nvSpPr>
          <p:cNvPr id="149" name="Rectangle: Top Corners Rounded 148">
            <a:extLst>
              <a:ext uri="{FF2B5EF4-FFF2-40B4-BE49-F238E27FC236}">
                <a16:creationId xmlns:a16="http://schemas.microsoft.com/office/drawing/2014/main" id="{0E681887-B667-DF7A-F957-504BF05D028C}"/>
              </a:ext>
            </a:extLst>
          </p:cNvPr>
          <p:cNvSpPr/>
          <p:nvPr/>
        </p:nvSpPr>
        <p:spPr>
          <a:xfrm rot="16200000">
            <a:off x="6791928" y="3777959"/>
            <a:ext cx="216962" cy="1511546"/>
          </a:xfrm>
          <a:prstGeom prst="round2SameRect">
            <a:avLst>
              <a:gd name="adj1" fmla="val 50000"/>
              <a:gd name="adj2" fmla="val 0"/>
            </a:avLst>
          </a:prstGeom>
          <a:solidFill>
            <a:srgbClr val="38AA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18" name="Oval 117">
            <a:extLst>
              <a:ext uri="{FF2B5EF4-FFF2-40B4-BE49-F238E27FC236}">
                <a16:creationId xmlns:a16="http://schemas.microsoft.com/office/drawing/2014/main" id="{96D7EB71-A6C8-4351-D1AA-4C41D44C3329}"/>
              </a:ext>
            </a:extLst>
          </p:cNvPr>
          <p:cNvSpPr/>
          <p:nvPr/>
        </p:nvSpPr>
        <p:spPr>
          <a:xfrm>
            <a:off x="7443133" y="4362020"/>
            <a:ext cx="334574" cy="334574"/>
          </a:xfrm>
          <a:prstGeom prst="ellipse">
            <a:avLst/>
          </a:prstGeom>
          <a:solidFill>
            <a:schemeClr val="bg1"/>
          </a:solidFill>
          <a:ln w="22225">
            <a:solidFill>
              <a:srgbClr val="38AAA5"/>
            </a:solidFill>
          </a:ln>
          <a:effectLst>
            <a:outerShdw blurRad="508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28" name="TextBox 127">
            <a:extLst>
              <a:ext uri="{FF2B5EF4-FFF2-40B4-BE49-F238E27FC236}">
                <a16:creationId xmlns:a16="http://schemas.microsoft.com/office/drawing/2014/main" id="{22B7DB96-376B-4513-270F-E57100423FD3}"/>
              </a:ext>
            </a:extLst>
          </p:cNvPr>
          <p:cNvSpPr txBox="1"/>
          <p:nvPr/>
        </p:nvSpPr>
        <p:spPr>
          <a:xfrm>
            <a:off x="7385375" y="4449992"/>
            <a:ext cx="466744" cy="153888"/>
          </a:xfrm>
          <a:prstGeom prst="rect">
            <a:avLst/>
          </a:prstGeom>
          <a:noFill/>
        </p:spPr>
        <p:txBody>
          <a:bodyPr wrap="square" lIns="0" tIns="0" rIns="0" bIns="0" rtlCol="0" anchor="ctr" anchorCtr="0">
            <a:spAutoFit/>
          </a:bodyPr>
          <a:lstStyle/>
          <a:p>
            <a:pPr algn="ctr"/>
            <a:r>
              <a:rPr lang="en-US" sz="1000" b="1" dirty="0">
                <a:solidFill>
                  <a:schemeClr val="tx1">
                    <a:lumMod val="85000"/>
                    <a:lumOff val="15000"/>
                  </a:schemeClr>
                </a:solidFill>
                <a:latin typeface="Trebuchet MS" panose="020B0603020202020204" pitchFamily="34" charset="0"/>
              </a:rPr>
              <a:t>29%</a:t>
            </a:r>
          </a:p>
        </p:txBody>
      </p:sp>
      <p:sp>
        <p:nvSpPr>
          <p:cNvPr id="150" name="Rectangle: Top Corners Rounded 149">
            <a:extLst>
              <a:ext uri="{FF2B5EF4-FFF2-40B4-BE49-F238E27FC236}">
                <a16:creationId xmlns:a16="http://schemas.microsoft.com/office/drawing/2014/main" id="{9A83E218-98E8-A126-B5A7-413FC582CA96}"/>
              </a:ext>
            </a:extLst>
          </p:cNvPr>
          <p:cNvSpPr/>
          <p:nvPr/>
        </p:nvSpPr>
        <p:spPr>
          <a:xfrm rot="16200000">
            <a:off x="6691673" y="4232033"/>
            <a:ext cx="216962" cy="1311035"/>
          </a:xfrm>
          <a:prstGeom prst="round2SameRect">
            <a:avLst>
              <a:gd name="adj1" fmla="val 50000"/>
              <a:gd name="adj2" fmla="val 0"/>
            </a:avLst>
          </a:prstGeom>
          <a:solidFill>
            <a:srgbClr val="7FC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51" name="Rectangle: Top Corners Rounded 150">
            <a:extLst>
              <a:ext uri="{FF2B5EF4-FFF2-40B4-BE49-F238E27FC236}">
                <a16:creationId xmlns:a16="http://schemas.microsoft.com/office/drawing/2014/main" id="{BADBBF04-E788-363F-797A-9B268947999C}"/>
              </a:ext>
            </a:extLst>
          </p:cNvPr>
          <p:cNvSpPr/>
          <p:nvPr/>
        </p:nvSpPr>
        <p:spPr>
          <a:xfrm rot="16200000">
            <a:off x="6185615" y="5105609"/>
            <a:ext cx="216962" cy="298915"/>
          </a:xfrm>
          <a:prstGeom prst="round2SameRect">
            <a:avLst>
              <a:gd name="adj1" fmla="val 50000"/>
              <a:gd name="adj2" fmla="val 0"/>
            </a:avLst>
          </a:prstGeom>
          <a:solidFill>
            <a:srgbClr val="AED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52" name="Rectangle: Top Corners Rounded 151">
            <a:extLst>
              <a:ext uri="{FF2B5EF4-FFF2-40B4-BE49-F238E27FC236}">
                <a16:creationId xmlns:a16="http://schemas.microsoft.com/office/drawing/2014/main" id="{F3448D4C-B6AC-AE73-CA48-D54D9765AA3D}"/>
              </a:ext>
            </a:extLst>
          </p:cNvPr>
          <p:cNvSpPr/>
          <p:nvPr/>
        </p:nvSpPr>
        <p:spPr>
          <a:xfrm rot="16200000">
            <a:off x="6185616" y="5461726"/>
            <a:ext cx="216962" cy="298915"/>
          </a:xfrm>
          <a:prstGeom prst="round2SameRect">
            <a:avLst>
              <a:gd name="adj1" fmla="val 50000"/>
              <a:gd name="adj2" fmla="val 0"/>
            </a:avLst>
          </a:prstGeom>
          <a:solidFill>
            <a:srgbClr val="D9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38" name="Oval 137">
            <a:extLst>
              <a:ext uri="{FF2B5EF4-FFF2-40B4-BE49-F238E27FC236}">
                <a16:creationId xmlns:a16="http://schemas.microsoft.com/office/drawing/2014/main" id="{AAC17B5F-51A5-7F2F-B8BF-B649408FEF4B}"/>
              </a:ext>
            </a:extLst>
          </p:cNvPr>
          <p:cNvSpPr/>
          <p:nvPr/>
        </p:nvSpPr>
        <p:spPr>
          <a:xfrm>
            <a:off x="6175442" y="5439980"/>
            <a:ext cx="334574" cy="334574"/>
          </a:xfrm>
          <a:prstGeom prst="ellipse">
            <a:avLst/>
          </a:prstGeom>
          <a:solidFill>
            <a:schemeClr val="bg1"/>
          </a:solidFill>
          <a:ln w="22225">
            <a:solidFill>
              <a:srgbClr val="D9EDEC"/>
            </a:solidFill>
          </a:ln>
          <a:effectLst>
            <a:outerShdw blurRad="508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39" name="TextBox 138">
            <a:extLst>
              <a:ext uri="{FF2B5EF4-FFF2-40B4-BE49-F238E27FC236}">
                <a16:creationId xmlns:a16="http://schemas.microsoft.com/office/drawing/2014/main" id="{1ADDDC8E-C40F-8491-2961-8BA1E03390D6}"/>
              </a:ext>
            </a:extLst>
          </p:cNvPr>
          <p:cNvSpPr txBox="1"/>
          <p:nvPr/>
        </p:nvSpPr>
        <p:spPr>
          <a:xfrm>
            <a:off x="6178541" y="5530322"/>
            <a:ext cx="331475" cy="153888"/>
          </a:xfrm>
          <a:prstGeom prst="rect">
            <a:avLst/>
          </a:prstGeom>
          <a:noFill/>
        </p:spPr>
        <p:txBody>
          <a:bodyPr wrap="square" lIns="0" tIns="0" rIns="0" bIns="0" rtlCol="0" anchor="ctr" anchorCtr="0">
            <a:spAutoFit/>
          </a:bodyPr>
          <a:lstStyle/>
          <a:p>
            <a:pPr algn="ctr"/>
            <a:r>
              <a:rPr lang="en-US" sz="1000" b="1" dirty="0">
                <a:solidFill>
                  <a:schemeClr val="tx1">
                    <a:lumMod val="85000"/>
                    <a:lumOff val="15000"/>
                  </a:schemeClr>
                </a:solidFill>
                <a:latin typeface="Trebuchet MS" panose="020B0603020202020204" pitchFamily="34" charset="0"/>
              </a:rPr>
              <a:t>1%</a:t>
            </a:r>
          </a:p>
        </p:txBody>
      </p:sp>
      <p:sp>
        <p:nvSpPr>
          <p:cNvPr id="135" name="Oval 134">
            <a:extLst>
              <a:ext uri="{FF2B5EF4-FFF2-40B4-BE49-F238E27FC236}">
                <a16:creationId xmlns:a16="http://schemas.microsoft.com/office/drawing/2014/main" id="{130F7AB6-BF19-99B8-5CAA-18436A91A02D}"/>
              </a:ext>
            </a:extLst>
          </p:cNvPr>
          <p:cNvSpPr/>
          <p:nvPr/>
        </p:nvSpPr>
        <p:spPr>
          <a:xfrm>
            <a:off x="6210552" y="5087780"/>
            <a:ext cx="334574" cy="334574"/>
          </a:xfrm>
          <a:prstGeom prst="ellipse">
            <a:avLst/>
          </a:prstGeom>
          <a:solidFill>
            <a:schemeClr val="bg1"/>
          </a:solidFill>
          <a:ln w="22225">
            <a:solidFill>
              <a:srgbClr val="AEDBD9"/>
            </a:solidFill>
          </a:ln>
          <a:effectLst>
            <a:outerShdw blurRad="508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36" name="TextBox 135">
            <a:extLst>
              <a:ext uri="{FF2B5EF4-FFF2-40B4-BE49-F238E27FC236}">
                <a16:creationId xmlns:a16="http://schemas.microsoft.com/office/drawing/2014/main" id="{3E23B115-3A9D-8CA9-6ED6-58CEF1A5820C}"/>
              </a:ext>
            </a:extLst>
          </p:cNvPr>
          <p:cNvSpPr txBox="1"/>
          <p:nvPr/>
        </p:nvSpPr>
        <p:spPr>
          <a:xfrm>
            <a:off x="6211557" y="5170943"/>
            <a:ext cx="331475" cy="153888"/>
          </a:xfrm>
          <a:prstGeom prst="rect">
            <a:avLst/>
          </a:prstGeom>
          <a:noFill/>
        </p:spPr>
        <p:txBody>
          <a:bodyPr wrap="square" lIns="0" tIns="0" rIns="0" bIns="0" rtlCol="0" anchor="ctr" anchorCtr="0">
            <a:spAutoFit/>
          </a:bodyPr>
          <a:lstStyle/>
          <a:p>
            <a:pPr algn="ctr"/>
            <a:r>
              <a:rPr lang="en-US" sz="1000" b="1" dirty="0">
                <a:solidFill>
                  <a:schemeClr val="tx1">
                    <a:lumMod val="85000"/>
                    <a:lumOff val="15000"/>
                  </a:schemeClr>
                </a:solidFill>
                <a:latin typeface="Trebuchet MS" panose="020B0603020202020204" pitchFamily="34" charset="0"/>
              </a:rPr>
              <a:t>3%</a:t>
            </a:r>
          </a:p>
        </p:txBody>
      </p:sp>
      <p:sp>
        <p:nvSpPr>
          <p:cNvPr id="119" name="Oval 118">
            <a:extLst>
              <a:ext uri="{FF2B5EF4-FFF2-40B4-BE49-F238E27FC236}">
                <a16:creationId xmlns:a16="http://schemas.microsoft.com/office/drawing/2014/main" id="{5FC64681-D47E-3F7F-88E7-7EDCA5B5A8C8}"/>
              </a:ext>
            </a:extLst>
          </p:cNvPr>
          <p:cNvSpPr/>
          <p:nvPr/>
        </p:nvSpPr>
        <p:spPr>
          <a:xfrm>
            <a:off x="7250062" y="4731706"/>
            <a:ext cx="334574" cy="334574"/>
          </a:xfrm>
          <a:prstGeom prst="ellipse">
            <a:avLst/>
          </a:prstGeom>
          <a:solidFill>
            <a:schemeClr val="bg1"/>
          </a:solidFill>
          <a:ln w="22225">
            <a:solidFill>
              <a:srgbClr val="7FC7C4"/>
            </a:solidFill>
          </a:ln>
          <a:effectLst>
            <a:outerShdw blurRad="508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29" name="TextBox 128">
            <a:extLst>
              <a:ext uri="{FF2B5EF4-FFF2-40B4-BE49-F238E27FC236}">
                <a16:creationId xmlns:a16="http://schemas.microsoft.com/office/drawing/2014/main" id="{4AB090E7-353E-E8A1-4830-357ADD5B0AB2}"/>
              </a:ext>
            </a:extLst>
          </p:cNvPr>
          <p:cNvSpPr txBox="1"/>
          <p:nvPr/>
        </p:nvSpPr>
        <p:spPr>
          <a:xfrm>
            <a:off x="7253228" y="4824334"/>
            <a:ext cx="331475" cy="153888"/>
          </a:xfrm>
          <a:prstGeom prst="rect">
            <a:avLst/>
          </a:prstGeom>
          <a:noFill/>
        </p:spPr>
        <p:txBody>
          <a:bodyPr wrap="square" lIns="0" tIns="0" rIns="0" bIns="0" rtlCol="0" anchor="ctr" anchorCtr="0">
            <a:spAutoFit/>
          </a:bodyPr>
          <a:lstStyle/>
          <a:p>
            <a:pPr algn="ctr"/>
            <a:r>
              <a:rPr lang="en-US" sz="1000" b="1" dirty="0">
                <a:solidFill>
                  <a:schemeClr val="tx1">
                    <a:lumMod val="85000"/>
                    <a:lumOff val="15000"/>
                  </a:schemeClr>
                </a:solidFill>
                <a:latin typeface="Trebuchet MS" panose="020B0603020202020204" pitchFamily="34" charset="0"/>
              </a:rPr>
              <a:t>26%</a:t>
            </a:r>
          </a:p>
        </p:txBody>
      </p:sp>
      <p:sp>
        <p:nvSpPr>
          <p:cNvPr id="5" name="Rectangle 4">
            <a:extLst>
              <a:ext uri="{FF2B5EF4-FFF2-40B4-BE49-F238E27FC236}">
                <a16:creationId xmlns:a16="http://schemas.microsoft.com/office/drawing/2014/main" id="{1B760F55-0C29-8E78-B4F3-E28F602D8600}"/>
              </a:ext>
            </a:extLst>
          </p:cNvPr>
          <p:cNvSpPr/>
          <p:nvPr/>
        </p:nvSpPr>
        <p:spPr>
          <a:xfrm>
            <a:off x="691241" y="974584"/>
            <a:ext cx="5752313" cy="288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200" b="1" dirty="0">
                <a:solidFill>
                  <a:srgbClr val="000000"/>
                </a:solidFill>
                <a:effectLst/>
                <a:latin typeface="Trebuchet MS" panose="020B0603020202020204" pitchFamily="34" charset="0"/>
              </a:rPr>
              <a:t>Differences in Estimated HIV Infections by Transmission Category* (2021)</a:t>
            </a:r>
          </a:p>
        </p:txBody>
      </p:sp>
      <p:sp>
        <p:nvSpPr>
          <p:cNvPr id="6" name="Rectangle 5">
            <a:extLst>
              <a:ext uri="{FF2B5EF4-FFF2-40B4-BE49-F238E27FC236}">
                <a16:creationId xmlns:a16="http://schemas.microsoft.com/office/drawing/2014/main" id="{8533A289-D849-61AE-2CF8-DAB10E972EFC}"/>
              </a:ext>
            </a:extLst>
          </p:cNvPr>
          <p:cNvSpPr/>
          <p:nvPr/>
        </p:nvSpPr>
        <p:spPr>
          <a:xfrm>
            <a:off x="381826" y="5229605"/>
            <a:ext cx="3246306" cy="937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713" indent="-112713"/>
            <a:r>
              <a:rPr lang="en-US" sz="1000" i="1" dirty="0">
                <a:solidFill>
                  <a:schemeClr val="tx1"/>
                </a:solidFill>
                <a:latin typeface="Trebuchet MS" panose="020B0603020202020204" pitchFamily="34" charset="0"/>
              </a:rPr>
              <a:t>*	Among people aged 13 and older. </a:t>
            </a:r>
            <a:endParaRPr lang="en-CA" sz="1000" dirty="0">
              <a:solidFill>
                <a:schemeClr val="tx1">
                  <a:lumMod val="75000"/>
                  <a:lumOff val="25000"/>
                </a:schemeClr>
              </a:solidFill>
              <a:effectLst/>
              <a:latin typeface="Trebuchet MS" panose="020B0603020202020204" pitchFamily="34" charset="0"/>
            </a:endParaRPr>
          </a:p>
          <a:p>
            <a:pPr marL="112713" indent="-112713"/>
            <a:r>
              <a:rPr lang="en-CA" sz="1000" b="0" i="0" baseline="30000" dirty="0">
                <a:solidFill>
                  <a:srgbClr val="040C28"/>
                </a:solidFill>
                <a:effectLst/>
                <a:latin typeface="Google Sans"/>
              </a:rPr>
              <a:t>†</a:t>
            </a:r>
            <a:r>
              <a:rPr lang="en-CA" sz="1000" baseline="30000" dirty="0">
                <a:solidFill>
                  <a:schemeClr val="tx1">
                    <a:lumMod val="75000"/>
                    <a:lumOff val="25000"/>
                  </a:schemeClr>
                </a:solidFill>
                <a:effectLst/>
                <a:latin typeface="Trebuchet MS" panose="020B0603020202020204" pitchFamily="34" charset="0"/>
              </a:rPr>
              <a:t>	</a:t>
            </a:r>
            <a:r>
              <a:rPr lang="en-CA" sz="1000" dirty="0">
                <a:solidFill>
                  <a:schemeClr val="tx1">
                    <a:lumMod val="75000"/>
                    <a:lumOff val="25000"/>
                  </a:schemeClr>
                </a:solidFill>
                <a:effectLst/>
                <a:latin typeface="Trebuchet MS" panose="020B0603020202020204" pitchFamily="34" charset="0"/>
              </a:rPr>
              <a:t>Data for Native Hawaiian and other Pacific Islander are not included because estimates are too small to report.</a:t>
            </a:r>
          </a:p>
          <a:p>
            <a:pPr marL="112713" indent="-112713"/>
            <a:r>
              <a:rPr lang="en-CA" sz="1000" baseline="30000" dirty="0">
                <a:solidFill>
                  <a:schemeClr val="tx1">
                    <a:lumMod val="75000"/>
                    <a:lumOff val="25000"/>
                  </a:schemeClr>
                </a:solidFill>
                <a:latin typeface="Trebuchet MS" panose="020B0603020202020204" pitchFamily="34" charset="0"/>
              </a:rPr>
              <a:t>‡	</a:t>
            </a:r>
            <a:r>
              <a:rPr lang="en-CA" sz="1000" dirty="0">
                <a:solidFill>
                  <a:schemeClr val="tx1">
                    <a:lumMod val="75000"/>
                    <a:lumOff val="25000"/>
                  </a:schemeClr>
                </a:solidFill>
                <a:effectLst/>
                <a:latin typeface="Trebuchet MS" panose="020B0603020202020204" pitchFamily="34" charset="0"/>
              </a:rPr>
              <a:t>Hispanic/Latino people can be of any race.</a:t>
            </a:r>
          </a:p>
          <a:p>
            <a:endParaRPr lang="en-US" sz="1000" dirty="0">
              <a:solidFill>
                <a:schemeClr val="tx1"/>
              </a:solidFill>
              <a:latin typeface="Trebuchet MS" panose="020B0603020202020204" pitchFamily="34" charset="0"/>
            </a:endParaRPr>
          </a:p>
        </p:txBody>
      </p:sp>
      <p:sp>
        <p:nvSpPr>
          <p:cNvPr id="10" name="TextBox 9">
            <a:extLst>
              <a:ext uri="{FF2B5EF4-FFF2-40B4-BE49-F238E27FC236}">
                <a16:creationId xmlns:a16="http://schemas.microsoft.com/office/drawing/2014/main" id="{E5648C54-B4D3-4BAC-53AB-215B597C3307}"/>
              </a:ext>
            </a:extLst>
          </p:cNvPr>
          <p:cNvSpPr txBox="1"/>
          <p:nvPr/>
        </p:nvSpPr>
        <p:spPr>
          <a:xfrm>
            <a:off x="3692032" y="1694008"/>
            <a:ext cx="819455" cy="276999"/>
          </a:xfrm>
          <a:prstGeom prst="rect">
            <a:avLst/>
          </a:prstGeom>
          <a:noFill/>
        </p:spPr>
        <p:txBody>
          <a:bodyPr wrap="none" rtlCol="0">
            <a:spAutoFit/>
          </a:bodyPr>
          <a:lstStyle/>
          <a:p>
            <a:r>
              <a:rPr lang="en-US" sz="1200" dirty="0">
                <a:latin typeface="Trebuchet MS" panose="020B0603020202020204" pitchFamily="34" charset="0"/>
              </a:rPr>
              <a:t>N=32,100</a:t>
            </a:r>
          </a:p>
        </p:txBody>
      </p:sp>
      <p:sp>
        <p:nvSpPr>
          <p:cNvPr id="11" name="TextBox 10">
            <a:extLst>
              <a:ext uri="{FF2B5EF4-FFF2-40B4-BE49-F238E27FC236}">
                <a16:creationId xmlns:a16="http://schemas.microsoft.com/office/drawing/2014/main" id="{4B2E54F5-6CF7-3F54-ED7D-C5336BE12079}"/>
              </a:ext>
            </a:extLst>
          </p:cNvPr>
          <p:cNvSpPr txBox="1"/>
          <p:nvPr/>
        </p:nvSpPr>
        <p:spPr>
          <a:xfrm>
            <a:off x="9873133" y="1733217"/>
            <a:ext cx="819455" cy="276999"/>
          </a:xfrm>
          <a:prstGeom prst="rect">
            <a:avLst/>
          </a:prstGeom>
          <a:noFill/>
        </p:spPr>
        <p:txBody>
          <a:bodyPr wrap="none" rtlCol="0">
            <a:spAutoFit/>
          </a:bodyPr>
          <a:lstStyle/>
          <a:p>
            <a:r>
              <a:rPr lang="en-US" sz="1200" dirty="0">
                <a:latin typeface="Trebuchet MS" panose="020B0603020202020204" pitchFamily="34" charset="0"/>
              </a:rPr>
              <a:t>N=32,100</a:t>
            </a:r>
          </a:p>
        </p:txBody>
      </p:sp>
      <p:sp>
        <p:nvSpPr>
          <p:cNvPr id="13" name="TextBox 12">
            <a:extLst>
              <a:ext uri="{FF2B5EF4-FFF2-40B4-BE49-F238E27FC236}">
                <a16:creationId xmlns:a16="http://schemas.microsoft.com/office/drawing/2014/main" id="{1FCB49F0-7941-A9E7-F029-FB8B56800CA6}"/>
              </a:ext>
            </a:extLst>
          </p:cNvPr>
          <p:cNvSpPr txBox="1"/>
          <p:nvPr/>
        </p:nvSpPr>
        <p:spPr>
          <a:xfrm>
            <a:off x="8351698" y="3691815"/>
            <a:ext cx="931665" cy="276999"/>
          </a:xfrm>
          <a:prstGeom prst="rect">
            <a:avLst/>
          </a:prstGeom>
          <a:noFill/>
        </p:spPr>
        <p:txBody>
          <a:bodyPr wrap="none" rtlCol="0">
            <a:spAutoFit/>
          </a:bodyPr>
          <a:lstStyle/>
          <a:p>
            <a:r>
              <a:rPr lang="en-US" sz="1200" dirty="0">
                <a:latin typeface="Trebuchet MS" panose="020B0603020202020204" pitchFamily="34" charset="0"/>
              </a:rPr>
              <a:t>(N=32,100)</a:t>
            </a:r>
          </a:p>
        </p:txBody>
      </p:sp>
      <p:sp>
        <p:nvSpPr>
          <p:cNvPr id="17" name="Rectangle: Rounded Corners 133">
            <a:extLst>
              <a:ext uri="{FF2B5EF4-FFF2-40B4-BE49-F238E27FC236}">
                <a16:creationId xmlns:a16="http://schemas.microsoft.com/office/drawing/2014/main" id="{9A8EF11C-E19A-7809-5348-0BC4A406044E}"/>
              </a:ext>
            </a:extLst>
          </p:cNvPr>
          <p:cNvSpPr/>
          <p:nvPr/>
        </p:nvSpPr>
        <p:spPr>
          <a:xfrm>
            <a:off x="6158347" y="5902830"/>
            <a:ext cx="4788148" cy="217782"/>
          </a:xfrm>
          <a:prstGeom prst="roundRect">
            <a:avLst>
              <a:gd name="adj" fmla="val 50000"/>
            </a:avLst>
          </a:prstGeom>
          <a:solidFill>
            <a:srgbClr val="04948E">
              <a:alpha val="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Trebuchet MS" panose="020B0603020202020204" pitchFamily="34" charset="0"/>
            </a:endParaRPr>
          </a:p>
        </p:txBody>
      </p:sp>
      <p:sp>
        <p:nvSpPr>
          <p:cNvPr id="18" name="TextBox 17">
            <a:extLst>
              <a:ext uri="{FF2B5EF4-FFF2-40B4-BE49-F238E27FC236}">
                <a16:creationId xmlns:a16="http://schemas.microsoft.com/office/drawing/2014/main" id="{40491891-231B-4C23-37D3-A365612E9068}"/>
              </a:ext>
            </a:extLst>
          </p:cNvPr>
          <p:cNvSpPr txBox="1"/>
          <p:nvPr/>
        </p:nvSpPr>
        <p:spPr>
          <a:xfrm>
            <a:off x="3770397" y="5860596"/>
            <a:ext cx="2015296" cy="246221"/>
          </a:xfrm>
          <a:prstGeom prst="rect">
            <a:avLst/>
          </a:prstGeom>
          <a:noFill/>
        </p:spPr>
        <p:txBody>
          <a:bodyPr wrap="none" rtlCol="0">
            <a:spAutoFit/>
          </a:bodyPr>
          <a:lstStyle/>
          <a:p>
            <a:pPr algn="r"/>
            <a:r>
              <a:rPr lang="en-US" sz="1000" b="1" dirty="0">
                <a:solidFill>
                  <a:srgbClr val="04948E"/>
                </a:solidFill>
                <a:latin typeface="Trebuchet MS" panose="020B0603020202020204" pitchFamily="34" charset="0"/>
              </a:rPr>
              <a:t>American Indian/Alaska Native</a:t>
            </a:r>
          </a:p>
        </p:txBody>
      </p:sp>
      <p:pic>
        <p:nvPicPr>
          <p:cNvPr id="21" name="Picture 20">
            <a:extLst>
              <a:ext uri="{FF2B5EF4-FFF2-40B4-BE49-F238E27FC236}">
                <a16:creationId xmlns:a16="http://schemas.microsoft.com/office/drawing/2014/main" id="{C73BE872-FDF7-0BB4-91B5-DF838CAC1BCA}"/>
              </a:ext>
            </a:extLst>
          </p:cNvPr>
          <p:cNvPicPr>
            <a:picLocks noChangeAspect="1"/>
          </p:cNvPicPr>
          <p:nvPr/>
        </p:nvPicPr>
        <p:blipFill>
          <a:blip r:embed="rId9" cstate="print"/>
          <a:stretch>
            <a:fillRect/>
          </a:stretch>
        </p:blipFill>
        <p:spPr>
          <a:xfrm>
            <a:off x="5902409" y="5858729"/>
            <a:ext cx="165100" cy="304800"/>
          </a:xfrm>
          <a:prstGeom prst="rect">
            <a:avLst/>
          </a:prstGeom>
        </p:spPr>
      </p:pic>
      <p:sp>
        <p:nvSpPr>
          <p:cNvPr id="24" name="Rectangle: Top Corners Rounded 151">
            <a:extLst>
              <a:ext uri="{FF2B5EF4-FFF2-40B4-BE49-F238E27FC236}">
                <a16:creationId xmlns:a16="http://schemas.microsoft.com/office/drawing/2014/main" id="{8F34E2AD-268C-B458-B097-363A65048376}"/>
              </a:ext>
            </a:extLst>
          </p:cNvPr>
          <p:cNvSpPr/>
          <p:nvPr/>
        </p:nvSpPr>
        <p:spPr>
          <a:xfrm rot="16200000">
            <a:off x="6199329" y="5859372"/>
            <a:ext cx="216962" cy="298915"/>
          </a:xfrm>
          <a:prstGeom prst="round2SameRect">
            <a:avLst>
              <a:gd name="adj1" fmla="val 50000"/>
              <a:gd name="adj2" fmla="val 0"/>
            </a:avLst>
          </a:prstGeom>
          <a:solidFill>
            <a:srgbClr val="D9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25" name="Oval 24">
            <a:extLst>
              <a:ext uri="{FF2B5EF4-FFF2-40B4-BE49-F238E27FC236}">
                <a16:creationId xmlns:a16="http://schemas.microsoft.com/office/drawing/2014/main" id="{5BAC0E16-9BEB-37AD-816F-A19A34E07911}"/>
              </a:ext>
            </a:extLst>
          </p:cNvPr>
          <p:cNvSpPr/>
          <p:nvPr/>
        </p:nvSpPr>
        <p:spPr>
          <a:xfrm>
            <a:off x="6189155" y="5837626"/>
            <a:ext cx="334574" cy="334574"/>
          </a:xfrm>
          <a:prstGeom prst="ellipse">
            <a:avLst/>
          </a:prstGeom>
          <a:solidFill>
            <a:schemeClr val="bg1"/>
          </a:solidFill>
          <a:ln w="22225">
            <a:solidFill>
              <a:srgbClr val="D9EDEC"/>
            </a:solidFill>
          </a:ln>
          <a:effectLst>
            <a:outerShdw blurRad="508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26" name="TextBox 25">
            <a:extLst>
              <a:ext uri="{FF2B5EF4-FFF2-40B4-BE49-F238E27FC236}">
                <a16:creationId xmlns:a16="http://schemas.microsoft.com/office/drawing/2014/main" id="{083D6CD9-BDB5-6AD1-9DD4-15CA2165FC0A}"/>
              </a:ext>
            </a:extLst>
          </p:cNvPr>
          <p:cNvSpPr txBox="1"/>
          <p:nvPr/>
        </p:nvSpPr>
        <p:spPr>
          <a:xfrm>
            <a:off x="6192254" y="5927968"/>
            <a:ext cx="331475" cy="153888"/>
          </a:xfrm>
          <a:prstGeom prst="rect">
            <a:avLst/>
          </a:prstGeom>
          <a:noFill/>
        </p:spPr>
        <p:txBody>
          <a:bodyPr wrap="square" lIns="0" tIns="0" rIns="0" bIns="0" rtlCol="0" anchor="ctr" anchorCtr="0">
            <a:spAutoFit/>
          </a:bodyPr>
          <a:lstStyle/>
          <a:p>
            <a:pPr algn="ctr"/>
            <a:r>
              <a:rPr lang="en-US" sz="1000" b="1" dirty="0">
                <a:solidFill>
                  <a:schemeClr val="tx1">
                    <a:lumMod val="85000"/>
                    <a:lumOff val="15000"/>
                  </a:schemeClr>
                </a:solidFill>
                <a:latin typeface="Trebuchet MS" panose="020B0603020202020204" pitchFamily="34" charset="0"/>
              </a:rPr>
              <a:t>1%</a:t>
            </a:r>
          </a:p>
        </p:txBody>
      </p:sp>
      <p:sp>
        <p:nvSpPr>
          <p:cNvPr id="62" name="Rectangle 61">
            <a:extLst>
              <a:ext uri="{FF2B5EF4-FFF2-40B4-BE49-F238E27FC236}">
                <a16:creationId xmlns:a16="http://schemas.microsoft.com/office/drawing/2014/main" id="{73541455-3402-4004-C64B-332ACBAD6F5D}"/>
              </a:ext>
            </a:extLst>
          </p:cNvPr>
          <p:cNvSpPr/>
          <p:nvPr/>
        </p:nvSpPr>
        <p:spPr>
          <a:xfrm>
            <a:off x="6975406" y="930854"/>
            <a:ext cx="4243184" cy="288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200" b="1" dirty="0">
                <a:solidFill>
                  <a:srgbClr val="000000"/>
                </a:solidFill>
                <a:effectLst/>
                <a:latin typeface="Trebuchet MS" panose="020B0603020202020204" pitchFamily="34" charset="0"/>
              </a:rPr>
              <a:t>Differences in Estimated HIV Infections by Age (2021)</a:t>
            </a:r>
          </a:p>
        </p:txBody>
      </p:sp>
      <p:sp>
        <p:nvSpPr>
          <p:cNvPr id="63" name="TextBox 62">
            <a:extLst>
              <a:ext uri="{FF2B5EF4-FFF2-40B4-BE49-F238E27FC236}">
                <a16:creationId xmlns:a16="http://schemas.microsoft.com/office/drawing/2014/main" id="{B9B6DA9D-7EE9-BD4C-7CF9-64C792331E68}"/>
              </a:ext>
            </a:extLst>
          </p:cNvPr>
          <p:cNvSpPr txBox="1"/>
          <p:nvPr/>
        </p:nvSpPr>
        <p:spPr>
          <a:xfrm>
            <a:off x="3251443" y="3248434"/>
            <a:ext cx="2307042" cy="253916"/>
          </a:xfrm>
          <a:prstGeom prst="rect">
            <a:avLst/>
          </a:prstGeom>
          <a:noFill/>
        </p:spPr>
        <p:txBody>
          <a:bodyPr wrap="none" rtlCol="0">
            <a:spAutoFit/>
          </a:bodyPr>
          <a:lstStyle/>
          <a:p>
            <a:r>
              <a:rPr lang="en-US" sz="1050" dirty="0">
                <a:solidFill>
                  <a:schemeClr val="tx1"/>
                </a:solidFill>
                <a:latin typeface="Trebuchet MS" panose="020B0603020202020204" pitchFamily="34" charset="0"/>
              </a:rPr>
              <a:t>*Among people aged 13 and older. </a:t>
            </a:r>
            <a:endParaRPr lang="en-CA" sz="1050" dirty="0">
              <a:solidFill>
                <a:schemeClr val="tx1">
                  <a:lumMod val="75000"/>
                  <a:lumOff val="25000"/>
                </a:schemeClr>
              </a:solidFill>
              <a:effectLst/>
              <a:latin typeface="Trebuchet MS" panose="020B0603020202020204" pitchFamily="34" charset="0"/>
            </a:endParaRPr>
          </a:p>
        </p:txBody>
      </p:sp>
      <p:sp>
        <p:nvSpPr>
          <p:cNvPr id="64" name="TextBox 63">
            <a:extLst>
              <a:ext uri="{FF2B5EF4-FFF2-40B4-BE49-F238E27FC236}">
                <a16:creationId xmlns:a16="http://schemas.microsoft.com/office/drawing/2014/main" id="{A97486A2-7B60-B7A7-A841-82214669DFD1}"/>
              </a:ext>
            </a:extLst>
          </p:cNvPr>
          <p:cNvSpPr txBox="1"/>
          <p:nvPr/>
        </p:nvSpPr>
        <p:spPr>
          <a:xfrm>
            <a:off x="407138" y="6131900"/>
            <a:ext cx="8079456" cy="246221"/>
          </a:xfrm>
          <a:prstGeom prst="rect">
            <a:avLst/>
          </a:prstGeom>
          <a:noFill/>
        </p:spPr>
        <p:txBody>
          <a:bodyPr wrap="none" rtlCol="0">
            <a:spAutoFit/>
          </a:bodyPr>
          <a:lstStyle/>
          <a:p>
            <a:r>
              <a:rPr lang="en-CA" sz="1000" dirty="0">
                <a:solidFill>
                  <a:schemeClr val="tx1"/>
                </a:solidFill>
                <a:effectLst/>
                <a:latin typeface="Trebuchet MS" panose="020B0603020202020204" pitchFamily="34" charset="0"/>
              </a:rPr>
              <a:t>Source: CDC. Estimated HIV incidence and prevalence in the United States 2017–2021. HIV Surveillance Supplemental Report 2023;28(3).</a:t>
            </a:r>
          </a:p>
        </p:txBody>
      </p:sp>
    </p:spTree>
    <p:extLst>
      <p:ext uri="{BB962C8B-B14F-4D97-AF65-F5344CB8AC3E}">
        <p14:creationId xmlns:p14="http://schemas.microsoft.com/office/powerpoint/2010/main" val="4156103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33D43-6D56-8F3E-E84B-EA2525A5C3D3}"/>
            </a:ext>
          </a:extLst>
        </p:cNvPr>
        <p:cNvGrpSpPr/>
        <p:nvPr/>
      </p:nvGrpSpPr>
      <p:grpSpPr>
        <a:xfrm>
          <a:off x="0" y="0"/>
          <a:ext cx="0" cy="0"/>
          <a:chOff x="0" y="0"/>
          <a:chExt cx="0" cy="0"/>
        </a:xfrm>
      </p:grpSpPr>
      <p:sp>
        <p:nvSpPr>
          <p:cNvPr id="101" name="Rectangle: Rounded Corners 100">
            <a:extLst>
              <a:ext uri="{FF2B5EF4-FFF2-40B4-BE49-F238E27FC236}">
                <a16:creationId xmlns:a16="http://schemas.microsoft.com/office/drawing/2014/main" id="{09D1FDC3-C997-2E1E-C4C7-64F0A3039475}"/>
              </a:ext>
            </a:extLst>
          </p:cNvPr>
          <p:cNvSpPr/>
          <p:nvPr/>
        </p:nvSpPr>
        <p:spPr>
          <a:xfrm>
            <a:off x="4758617" y="1511459"/>
            <a:ext cx="2674766" cy="393541"/>
          </a:xfrm>
          <a:prstGeom prst="roundRect">
            <a:avLst>
              <a:gd name="adj" fmla="val 50000"/>
            </a:avLst>
          </a:prstGeom>
          <a:solidFill>
            <a:srgbClr val="0494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4" name="Slide Number Placeholder 3">
            <a:extLst>
              <a:ext uri="{FF2B5EF4-FFF2-40B4-BE49-F238E27FC236}">
                <a16:creationId xmlns:a16="http://schemas.microsoft.com/office/drawing/2014/main" id="{5FF5FA76-4A5D-D81D-FD95-4CE5757A709C}"/>
              </a:ext>
            </a:extLst>
          </p:cNvPr>
          <p:cNvSpPr>
            <a:spLocks noGrp="1"/>
          </p:cNvSpPr>
          <p:nvPr>
            <p:ph type="sldNum" sz="quarter" idx="10"/>
          </p:nvPr>
        </p:nvSpPr>
        <p:spPr/>
        <p:txBody>
          <a:bodyPr/>
          <a:lstStyle/>
          <a:p>
            <a:fld id="{70089216-3EB4-48D3-A482-8895DB197100}" type="slidenum">
              <a:rPr lang="en-US" smtClean="0"/>
              <a:pPr/>
              <a:t>13</a:t>
            </a:fld>
            <a:endParaRPr lang="en-US" dirty="0"/>
          </a:p>
        </p:txBody>
      </p:sp>
      <p:sp>
        <p:nvSpPr>
          <p:cNvPr id="38" name="Title 1">
            <a:extLst>
              <a:ext uri="{FF2B5EF4-FFF2-40B4-BE49-F238E27FC236}">
                <a16:creationId xmlns:a16="http://schemas.microsoft.com/office/drawing/2014/main" id="{F1C5F647-1BA6-7E85-619A-2E2523C1A1A5}"/>
              </a:ext>
            </a:extLst>
          </p:cNvPr>
          <p:cNvSpPr txBox="1">
            <a:spLocks/>
          </p:cNvSpPr>
          <p:nvPr/>
        </p:nvSpPr>
        <p:spPr>
          <a:xfrm>
            <a:off x="304800" y="641324"/>
            <a:ext cx="8458200" cy="650875"/>
          </a:xfrm>
          <a:prstGeom prst="rect">
            <a:avLst/>
          </a:prstGeom>
        </p:spPr>
        <p:txBody>
          <a:bodyPr lIns="0" tIns="0" rIns="0" bIns="0" anchor="ctr">
            <a:normAutofit/>
          </a:bodyPr>
          <a:lstStyle>
            <a:defPPr>
              <a:defRPr lang="en-US"/>
            </a:defPPr>
            <a:lvl1pPr>
              <a:defRPr sz="2800" b="1" i="0" kern="0">
                <a:solidFill>
                  <a:srgbClr val="002060"/>
                </a:solidFill>
                <a:latin typeface="Georgia" panose="02040502050405020303" pitchFamily="18" charset="0"/>
                <a:ea typeface="+mj-ea"/>
                <a:cs typeface="Tahoma"/>
              </a:defRPr>
            </a:lvl1pPr>
          </a:lstStyle>
          <a:p>
            <a:r>
              <a:rPr lang="en-US" dirty="0"/>
              <a:t>HIV Is an Enveloped Retrovirus</a:t>
            </a:r>
          </a:p>
        </p:txBody>
      </p:sp>
      <p:grpSp>
        <p:nvGrpSpPr>
          <p:cNvPr id="21" name="Group 20">
            <a:extLst>
              <a:ext uri="{FF2B5EF4-FFF2-40B4-BE49-F238E27FC236}">
                <a16:creationId xmlns:a16="http://schemas.microsoft.com/office/drawing/2014/main" id="{5E696B93-ABEE-7485-1D35-12F0908F7A2F}"/>
              </a:ext>
            </a:extLst>
          </p:cNvPr>
          <p:cNvGrpSpPr/>
          <p:nvPr/>
        </p:nvGrpSpPr>
        <p:grpSpPr>
          <a:xfrm>
            <a:off x="8552897" y="2009996"/>
            <a:ext cx="3364284" cy="3809749"/>
            <a:chOff x="8552897" y="1919398"/>
            <a:chExt cx="3364284" cy="3809749"/>
          </a:xfrm>
        </p:grpSpPr>
        <p:sp>
          <p:nvSpPr>
            <p:cNvPr id="5" name="Rectangle 4">
              <a:extLst>
                <a:ext uri="{FF2B5EF4-FFF2-40B4-BE49-F238E27FC236}">
                  <a16:creationId xmlns:a16="http://schemas.microsoft.com/office/drawing/2014/main" id="{96E61265-5925-3F6E-3056-7D7D988F63BF}"/>
                </a:ext>
              </a:extLst>
            </p:cNvPr>
            <p:cNvSpPr/>
            <p:nvPr/>
          </p:nvSpPr>
          <p:spPr>
            <a:xfrm>
              <a:off x="9480515" y="2393113"/>
              <a:ext cx="2436666" cy="2862322"/>
            </a:xfrm>
            <a:prstGeom prst="rect">
              <a:avLst/>
            </a:prstGeom>
            <a:solidFill>
              <a:srgbClr val="04948E">
                <a:alpha val="12000"/>
              </a:srgbClr>
            </a:solidFill>
            <a:ln>
              <a:solidFill>
                <a:schemeClr val="bg1"/>
              </a:solidFill>
            </a:ln>
          </p:spPr>
          <p:txBody>
            <a:bodyPr wrap="square" anchor="ctr">
              <a:spAutoFit/>
            </a:bodyPr>
            <a:lstStyle/>
            <a:p>
              <a:r>
                <a:rPr lang="en-CA" sz="1200" dirty="0">
                  <a:effectLst/>
                  <a:latin typeface="Trebuchet MS" panose="020B0603020202020204" pitchFamily="34" charset="0"/>
                </a:rPr>
                <a:t>Each complete virus particle,</a:t>
              </a:r>
            </a:p>
            <a:p>
              <a:r>
                <a:rPr lang="en-CA" sz="1200" dirty="0">
                  <a:effectLst/>
                  <a:latin typeface="Trebuchet MS" panose="020B0603020202020204" pitchFamily="34" charset="0"/>
                </a:rPr>
                <a:t>called a </a:t>
              </a:r>
              <a:r>
                <a:rPr lang="en-CA" sz="1200" dirty="0">
                  <a:solidFill>
                    <a:srgbClr val="00877C"/>
                  </a:solidFill>
                  <a:effectLst/>
                  <a:latin typeface="Trebuchet MS" panose="020B0603020202020204" pitchFamily="34" charset="0"/>
                </a:rPr>
                <a:t>virion</a:t>
              </a:r>
              <a:r>
                <a:rPr lang="en-CA" sz="1200" dirty="0">
                  <a:effectLst/>
                  <a:latin typeface="Trebuchet MS" panose="020B0603020202020204" pitchFamily="34" charset="0"/>
                </a:rPr>
                <a:t>, contains the</a:t>
              </a:r>
            </a:p>
            <a:p>
              <a:r>
                <a:rPr lang="en-CA" sz="1200" dirty="0">
                  <a:effectLst/>
                  <a:latin typeface="Trebuchet MS" panose="020B0603020202020204" pitchFamily="34" charset="0"/>
                </a:rPr>
                <a:t>viral core, or capsid, which</a:t>
              </a:r>
            </a:p>
            <a:p>
              <a:r>
                <a:rPr lang="en-CA" sz="1200" dirty="0">
                  <a:effectLst/>
                  <a:latin typeface="Trebuchet MS" panose="020B0603020202020204" pitchFamily="34" charset="0"/>
                </a:rPr>
                <a:t>contains two copies of an</a:t>
              </a:r>
            </a:p>
            <a:p>
              <a:r>
                <a:rPr lang="en-CA" sz="1200" dirty="0">
                  <a:effectLst/>
                  <a:latin typeface="Trebuchet MS" panose="020B0603020202020204" pitchFamily="34" charset="0"/>
                </a:rPr>
                <a:t>RNA </a:t>
              </a:r>
              <a:r>
                <a:rPr lang="en-CA" sz="1200" dirty="0">
                  <a:solidFill>
                    <a:srgbClr val="00877C"/>
                  </a:solidFill>
                  <a:effectLst/>
                  <a:latin typeface="Trebuchet MS" panose="020B0603020202020204" pitchFamily="34" charset="0"/>
                </a:rPr>
                <a:t>genome</a:t>
              </a:r>
              <a:r>
                <a:rPr lang="en-CA" sz="1200" dirty="0">
                  <a:effectLst/>
                  <a:latin typeface="Trebuchet MS" panose="020B0603020202020204" pitchFamily="34" charset="0"/>
                </a:rPr>
                <a:t>, each with</a:t>
              </a:r>
            </a:p>
            <a:p>
              <a:r>
                <a:rPr lang="en-CA" sz="1200" dirty="0">
                  <a:effectLst/>
                  <a:latin typeface="Trebuchet MS" panose="020B0603020202020204" pitchFamily="34" charset="0"/>
                </a:rPr>
                <a:t>a complete copy of the virus’s</a:t>
              </a:r>
            </a:p>
            <a:p>
              <a:r>
                <a:rPr lang="en-CA" sz="1200" dirty="0">
                  <a:effectLst/>
                  <a:latin typeface="Trebuchet MS" panose="020B0603020202020204" pitchFamily="34" charset="0"/>
                </a:rPr>
                <a:t>genes, and </a:t>
              </a:r>
              <a:r>
                <a:rPr lang="en-CA" sz="1200" dirty="0">
                  <a:latin typeface="Trebuchet MS" panose="020B0603020202020204" pitchFamily="34" charset="0"/>
                </a:rPr>
                <a:t>numerous</a:t>
              </a:r>
              <a:r>
                <a:rPr lang="en-CA" sz="1200" dirty="0">
                  <a:effectLst/>
                  <a:latin typeface="Trebuchet MS" panose="020B0603020202020204" pitchFamily="34" charset="0"/>
                </a:rPr>
                <a:t> copies</a:t>
              </a:r>
            </a:p>
            <a:p>
              <a:r>
                <a:rPr lang="en-CA" sz="1200" dirty="0">
                  <a:effectLst/>
                  <a:latin typeface="Trebuchet MS" panose="020B0603020202020204" pitchFamily="34" charset="0"/>
                </a:rPr>
                <a:t>of the essential </a:t>
              </a:r>
              <a:r>
                <a:rPr lang="en-CA" sz="1200" dirty="0">
                  <a:solidFill>
                    <a:srgbClr val="00877C"/>
                  </a:solidFill>
                  <a:effectLst/>
                  <a:latin typeface="Trebuchet MS" panose="020B0603020202020204" pitchFamily="34" charset="0"/>
                </a:rPr>
                <a:t>enzymes</a:t>
              </a:r>
              <a:endParaRPr lang="en-CA" sz="1200" dirty="0">
                <a:effectLst/>
                <a:latin typeface="Trebuchet MS" panose="020B0603020202020204" pitchFamily="34" charset="0"/>
              </a:endParaRPr>
            </a:p>
            <a:p>
              <a:r>
                <a:rPr lang="en-CA" sz="1200" dirty="0">
                  <a:effectLst/>
                  <a:latin typeface="Trebuchet MS" panose="020B0603020202020204" pitchFamily="34" charset="0"/>
                </a:rPr>
                <a:t>necessary for infection of the</a:t>
              </a:r>
            </a:p>
            <a:p>
              <a:r>
                <a:rPr lang="en-CA" sz="1200" dirty="0">
                  <a:effectLst/>
                  <a:latin typeface="Trebuchet MS" panose="020B0603020202020204" pitchFamily="34" charset="0"/>
                </a:rPr>
                <a:t>host cell.</a:t>
              </a:r>
            </a:p>
            <a:p>
              <a:r>
                <a:rPr lang="en-CA" sz="1200" dirty="0">
                  <a:effectLst/>
                  <a:latin typeface="Trebuchet MS" panose="020B0603020202020204" pitchFamily="34" charset="0"/>
                </a:rPr>
                <a:t>Three enzymes in the capsid—</a:t>
              </a:r>
            </a:p>
            <a:p>
              <a:r>
                <a:rPr lang="en-CA" sz="1200" dirty="0">
                  <a:solidFill>
                    <a:srgbClr val="00877C"/>
                  </a:solidFill>
                  <a:effectLst/>
                  <a:latin typeface="Trebuchet MS" panose="020B0603020202020204" pitchFamily="34" charset="0"/>
                </a:rPr>
                <a:t>integrase</a:t>
              </a:r>
              <a:r>
                <a:rPr lang="en-CA" sz="1200" dirty="0">
                  <a:solidFill>
                    <a:srgbClr val="000000"/>
                  </a:solidFill>
                  <a:effectLst/>
                  <a:latin typeface="Trebuchet MS" panose="020B0603020202020204" pitchFamily="34" charset="0"/>
                </a:rPr>
                <a:t>, </a:t>
              </a:r>
              <a:r>
                <a:rPr lang="en-CA" sz="1200" dirty="0">
                  <a:solidFill>
                    <a:srgbClr val="00877C"/>
                  </a:solidFill>
                  <a:effectLst/>
                  <a:latin typeface="Trebuchet MS" panose="020B0603020202020204" pitchFamily="34" charset="0"/>
                </a:rPr>
                <a:t>reverse</a:t>
              </a:r>
            </a:p>
            <a:p>
              <a:r>
                <a:rPr lang="en-CA" sz="1200" dirty="0">
                  <a:solidFill>
                    <a:srgbClr val="00877C"/>
                  </a:solidFill>
                  <a:effectLst/>
                  <a:latin typeface="Trebuchet MS" panose="020B0603020202020204" pitchFamily="34" charset="0"/>
                </a:rPr>
                <a:t>transcriptase</a:t>
              </a:r>
              <a:r>
                <a:rPr lang="en-CA" sz="1200" dirty="0">
                  <a:solidFill>
                    <a:srgbClr val="000000"/>
                  </a:solidFill>
                  <a:effectLst/>
                  <a:latin typeface="Trebuchet MS" panose="020B0603020202020204" pitchFamily="34" charset="0"/>
                </a:rPr>
                <a:t>, and</a:t>
              </a:r>
              <a:endParaRPr lang="en-CA" sz="1200" dirty="0">
                <a:solidFill>
                  <a:srgbClr val="00877C"/>
                </a:solidFill>
                <a:effectLst/>
                <a:latin typeface="Trebuchet MS" panose="020B0603020202020204" pitchFamily="34" charset="0"/>
              </a:endParaRPr>
            </a:p>
            <a:p>
              <a:r>
                <a:rPr lang="en-CA" sz="1200" dirty="0">
                  <a:solidFill>
                    <a:srgbClr val="00877C"/>
                  </a:solidFill>
                  <a:effectLst/>
                  <a:latin typeface="Trebuchet MS" panose="020B0603020202020204" pitchFamily="34" charset="0"/>
                </a:rPr>
                <a:t>protease</a:t>
              </a:r>
              <a:r>
                <a:rPr lang="en-CA" sz="1200" dirty="0">
                  <a:effectLst/>
                  <a:latin typeface="Trebuchet MS" panose="020B0603020202020204" pitchFamily="34" charset="0"/>
                </a:rPr>
                <a:t>—carry out later</a:t>
              </a:r>
            </a:p>
            <a:p>
              <a:r>
                <a:rPr lang="en-CA" sz="1200" dirty="0">
                  <a:effectLst/>
                  <a:latin typeface="Trebuchet MS" panose="020B0603020202020204" pitchFamily="34" charset="0"/>
                </a:rPr>
                <a:t>steps in the virus’s life cycle.</a:t>
              </a:r>
            </a:p>
          </p:txBody>
        </p:sp>
        <p:cxnSp>
          <p:nvCxnSpPr>
            <p:cNvPr id="8" name="Straight Connector 7">
              <a:extLst>
                <a:ext uri="{FF2B5EF4-FFF2-40B4-BE49-F238E27FC236}">
                  <a16:creationId xmlns:a16="http://schemas.microsoft.com/office/drawing/2014/main" id="{A4FAAA4F-0549-41FC-842D-20C2CA579CCB}"/>
                </a:ext>
              </a:extLst>
            </p:cNvPr>
            <p:cNvCxnSpPr>
              <a:cxnSpLocks/>
            </p:cNvCxnSpPr>
            <p:nvPr/>
          </p:nvCxnSpPr>
          <p:spPr>
            <a:xfrm>
              <a:off x="8552897" y="3490802"/>
              <a:ext cx="895903" cy="0"/>
            </a:xfrm>
            <a:prstGeom prst="line">
              <a:avLst/>
            </a:prstGeom>
            <a:ln w="25400">
              <a:solidFill>
                <a:srgbClr val="04948E"/>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814610C-9F3A-6E7C-17BB-73F88BA282FA}"/>
                </a:ext>
              </a:extLst>
            </p:cNvPr>
            <p:cNvSpPr/>
            <p:nvPr/>
          </p:nvSpPr>
          <p:spPr>
            <a:xfrm>
              <a:off x="9448800" y="1919398"/>
              <a:ext cx="45719" cy="3809749"/>
            </a:xfrm>
            <a:prstGeom prst="rect">
              <a:avLst/>
            </a:prstGeom>
            <a:solidFill>
              <a:srgbClr val="049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grpSp>
      <p:grpSp>
        <p:nvGrpSpPr>
          <p:cNvPr id="18" name="Group 17">
            <a:extLst>
              <a:ext uri="{FF2B5EF4-FFF2-40B4-BE49-F238E27FC236}">
                <a16:creationId xmlns:a16="http://schemas.microsoft.com/office/drawing/2014/main" id="{DB527456-70D8-32F7-B0AB-87CFDF103438}"/>
              </a:ext>
            </a:extLst>
          </p:cNvPr>
          <p:cNvGrpSpPr/>
          <p:nvPr/>
        </p:nvGrpSpPr>
        <p:grpSpPr>
          <a:xfrm>
            <a:off x="838200" y="1899013"/>
            <a:ext cx="3072308" cy="2677656"/>
            <a:chOff x="304800" y="2473675"/>
            <a:chExt cx="3072308" cy="2677656"/>
          </a:xfrm>
        </p:grpSpPr>
        <p:sp>
          <p:nvSpPr>
            <p:cNvPr id="12" name="Rectangle 11">
              <a:extLst>
                <a:ext uri="{FF2B5EF4-FFF2-40B4-BE49-F238E27FC236}">
                  <a16:creationId xmlns:a16="http://schemas.microsoft.com/office/drawing/2014/main" id="{9AFEA62E-6A4B-B882-F6E7-4F8E9EB9018A}"/>
                </a:ext>
              </a:extLst>
            </p:cNvPr>
            <p:cNvSpPr/>
            <p:nvPr/>
          </p:nvSpPr>
          <p:spPr>
            <a:xfrm>
              <a:off x="304800" y="2473675"/>
              <a:ext cx="2453492" cy="2677656"/>
            </a:xfrm>
            <a:prstGeom prst="rect">
              <a:avLst/>
            </a:prstGeom>
            <a:solidFill>
              <a:srgbClr val="04948E">
                <a:alpha val="12000"/>
              </a:srgbClr>
            </a:solidFill>
            <a:ln>
              <a:noFill/>
            </a:ln>
          </p:spPr>
          <p:txBody>
            <a:bodyPr wrap="square" anchor="ctr">
              <a:spAutoFit/>
            </a:bodyPr>
            <a:lstStyle/>
            <a:p>
              <a:pPr algn="r">
                <a:spcBef>
                  <a:spcPts val="600"/>
                </a:spcBef>
              </a:pPr>
              <a:r>
                <a:rPr lang="en-US" sz="1200" b="1" dirty="0">
                  <a:latin typeface="Trebuchet MS" panose="020B0603020202020204" pitchFamily="34" charset="0"/>
                </a:rPr>
                <a:t>HIV is an enveloped virus that is able to enter and replicate within cells of the immune system.  </a:t>
              </a:r>
            </a:p>
            <a:p>
              <a:pPr algn="r"/>
              <a:endParaRPr lang="en-CA" sz="1200" dirty="0">
                <a:effectLst/>
                <a:latin typeface="Trebuchet MS" panose="020B0603020202020204" pitchFamily="34" charset="0"/>
              </a:endParaRPr>
            </a:p>
            <a:p>
              <a:pPr algn="r"/>
              <a:r>
                <a:rPr lang="en-CA" sz="1200" dirty="0">
                  <a:effectLst/>
                  <a:latin typeface="Trebuchet MS" panose="020B0603020202020204" pitchFamily="34" charset="0"/>
                </a:rPr>
                <a:t>The HIV viral envelope protein binds to the host cell via membrane-embedded</a:t>
              </a:r>
              <a:r>
                <a:rPr lang="en-CA" sz="1200" dirty="0">
                  <a:latin typeface="Trebuchet MS" panose="020B0603020202020204" pitchFamily="34" charset="0"/>
                </a:rPr>
                <a:t> </a:t>
              </a:r>
              <a:r>
                <a:rPr lang="en-CA" sz="1200" dirty="0">
                  <a:solidFill>
                    <a:srgbClr val="00877C"/>
                  </a:solidFill>
                  <a:effectLst/>
                  <a:latin typeface="Trebuchet MS" panose="020B0603020202020204" pitchFamily="34" charset="0"/>
                </a:rPr>
                <a:t>glycoproteins</a:t>
              </a:r>
              <a:r>
                <a:rPr lang="en-CA" sz="1200" dirty="0">
                  <a:solidFill>
                    <a:srgbClr val="000000"/>
                  </a:solidFill>
                  <a:effectLst/>
                  <a:latin typeface="Trebuchet MS" panose="020B0603020202020204" pitchFamily="34" charset="0"/>
                </a:rPr>
                <a:t>, including</a:t>
              </a:r>
              <a:r>
                <a:rPr lang="en-CA" sz="1200" dirty="0">
                  <a:solidFill>
                    <a:srgbClr val="00877C"/>
                  </a:solidFill>
                  <a:latin typeface="Trebuchet MS" panose="020B0603020202020204" pitchFamily="34" charset="0"/>
                </a:rPr>
                <a:t> </a:t>
              </a:r>
              <a:r>
                <a:rPr lang="en-CA" sz="1200" dirty="0">
                  <a:effectLst/>
                  <a:latin typeface="Trebuchet MS" panose="020B0603020202020204" pitchFamily="34" charset="0"/>
                </a:rPr>
                <a:t>glycoprotein 120 (gp120) and glycoprotein 41 (gp41). </a:t>
              </a:r>
              <a:r>
                <a:rPr lang="en-CA" sz="1200" dirty="0">
                  <a:latin typeface="Trebuchet MS" panose="020B0603020202020204" pitchFamily="34" charset="0"/>
                </a:rPr>
                <a:t>T</a:t>
              </a:r>
              <a:r>
                <a:rPr lang="en-CA" sz="1200" dirty="0">
                  <a:effectLst/>
                  <a:latin typeface="Trebuchet MS" panose="020B0603020202020204" pitchFamily="34" charset="0"/>
                </a:rPr>
                <a:t>o enter host cell, gp120/gp40 complexes bind to the cell-surface of CD4 cell.</a:t>
              </a:r>
            </a:p>
          </p:txBody>
        </p:sp>
        <p:sp>
          <p:nvSpPr>
            <p:cNvPr id="13" name="Rectangle 12">
              <a:extLst>
                <a:ext uri="{FF2B5EF4-FFF2-40B4-BE49-F238E27FC236}">
                  <a16:creationId xmlns:a16="http://schemas.microsoft.com/office/drawing/2014/main" id="{8EE3B5E2-4434-2B9C-13B2-7362D30C6BB9}"/>
                </a:ext>
              </a:extLst>
            </p:cNvPr>
            <p:cNvSpPr/>
            <p:nvPr/>
          </p:nvSpPr>
          <p:spPr>
            <a:xfrm>
              <a:off x="2709961" y="2592861"/>
              <a:ext cx="45719" cy="2439282"/>
            </a:xfrm>
            <a:prstGeom prst="rect">
              <a:avLst/>
            </a:prstGeom>
            <a:solidFill>
              <a:srgbClr val="049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grpSp>
          <p:nvGrpSpPr>
            <p:cNvPr id="17" name="Group 16">
              <a:extLst>
                <a:ext uri="{FF2B5EF4-FFF2-40B4-BE49-F238E27FC236}">
                  <a16:creationId xmlns:a16="http://schemas.microsoft.com/office/drawing/2014/main" id="{9F9CB20B-1A03-BCF1-70D1-EDFE129ACF77}"/>
                </a:ext>
              </a:extLst>
            </p:cNvPr>
            <p:cNvGrpSpPr/>
            <p:nvPr/>
          </p:nvGrpSpPr>
          <p:grpSpPr>
            <a:xfrm>
              <a:off x="2755780" y="3013061"/>
              <a:ext cx="621328" cy="1447799"/>
              <a:chOff x="2755780" y="1980028"/>
              <a:chExt cx="621328" cy="1447799"/>
            </a:xfrm>
          </p:grpSpPr>
          <p:sp>
            <p:nvSpPr>
              <p:cNvPr id="14" name="Rectangle 36">
                <a:extLst>
                  <a:ext uri="{FF2B5EF4-FFF2-40B4-BE49-F238E27FC236}">
                    <a16:creationId xmlns:a16="http://schemas.microsoft.com/office/drawing/2014/main" id="{D1865263-A520-3446-0A0E-10BD48B6A4A2}"/>
                  </a:ext>
                </a:extLst>
              </p:cNvPr>
              <p:cNvSpPr/>
              <p:nvPr/>
            </p:nvSpPr>
            <p:spPr>
              <a:xfrm>
                <a:off x="3023609" y="1980028"/>
                <a:ext cx="353499" cy="1447799"/>
              </a:xfrm>
              <a:custGeom>
                <a:avLst/>
                <a:gdLst>
                  <a:gd name="connsiteX0" fmla="*/ 0 w 1096020"/>
                  <a:gd name="connsiteY0" fmla="*/ 0 h 1558977"/>
                  <a:gd name="connsiteX1" fmla="*/ 1096020 w 1096020"/>
                  <a:gd name="connsiteY1" fmla="*/ 0 h 1558977"/>
                  <a:gd name="connsiteX2" fmla="*/ 1096020 w 1096020"/>
                  <a:gd name="connsiteY2" fmla="*/ 1558977 h 1558977"/>
                  <a:gd name="connsiteX3" fmla="*/ 0 w 1096020"/>
                  <a:gd name="connsiteY3" fmla="*/ 1558977 h 1558977"/>
                  <a:gd name="connsiteX4" fmla="*/ 0 w 1096020"/>
                  <a:gd name="connsiteY4" fmla="*/ 0 h 1558977"/>
                  <a:gd name="connsiteX0" fmla="*/ 0 w 1096020"/>
                  <a:gd name="connsiteY0" fmla="*/ 0 h 1558977"/>
                  <a:gd name="connsiteX1" fmla="*/ 1096020 w 1096020"/>
                  <a:gd name="connsiteY1" fmla="*/ 0 h 1558977"/>
                  <a:gd name="connsiteX2" fmla="*/ 1089144 w 1096020"/>
                  <a:gd name="connsiteY2" fmla="*/ 665766 h 1558977"/>
                  <a:gd name="connsiteX3" fmla="*/ 1096020 w 1096020"/>
                  <a:gd name="connsiteY3" fmla="*/ 1558977 h 1558977"/>
                  <a:gd name="connsiteX4" fmla="*/ 0 w 1096020"/>
                  <a:gd name="connsiteY4" fmla="*/ 1558977 h 1558977"/>
                  <a:gd name="connsiteX5" fmla="*/ 0 w 1096020"/>
                  <a:gd name="connsiteY5" fmla="*/ 0 h 1558977"/>
                  <a:gd name="connsiteX0" fmla="*/ 1089144 w 1180584"/>
                  <a:gd name="connsiteY0" fmla="*/ 665766 h 1558977"/>
                  <a:gd name="connsiteX1" fmla="*/ 1096020 w 1180584"/>
                  <a:gd name="connsiteY1" fmla="*/ 1558977 h 1558977"/>
                  <a:gd name="connsiteX2" fmla="*/ 0 w 1180584"/>
                  <a:gd name="connsiteY2" fmla="*/ 1558977 h 1558977"/>
                  <a:gd name="connsiteX3" fmla="*/ 0 w 1180584"/>
                  <a:gd name="connsiteY3" fmla="*/ 0 h 1558977"/>
                  <a:gd name="connsiteX4" fmla="*/ 1096020 w 1180584"/>
                  <a:gd name="connsiteY4" fmla="*/ 0 h 1558977"/>
                  <a:gd name="connsiteX5" fmla="*/ 1180584 w 1180584"/>
                  <a:gd name="connsiteY5" fmla="*/ 757206 h 1558977"/>
                  <a:gd name="connsiteX0" fmla="*/ 1089144 w 1096020"/>
                  <a:gd name="connsiteY0" fmla="*/ 665766 h 1558977"/>
                  <a:gd name="connsiteX1" fmla="*/ 1096020 w 1096020"/>
                  <a:gd name="connsiteY1" fmla="*/ 1558977 h 1558977"/>
                  <a:gd name="connsiteX2" fmla="*/ 0 w 1096020"/>
                  <a:gd name="connsiteY2" fmla="*/ 1558977 h 1558977"/>
                  <a:gd name="connsiteX3" fmla="*/ 0 w 1096020"/>
                  <a:gd name="connsiteY3" fmla="*/ 0 h 1558977"/>
                  <a:gd name="connsiteX4" fmla="*/ 1096020 w 1096020"/>
                  <a:gd name="connsiteY4" fmla="*/ 0 h 1558977"/>
                  <a:gd name="connsiteX0" fmla="*/ 1096020 w 1096020"/>
                  <a:gd name="connsiteY0" fmla="*/ 1558977 h 1558977"/>
                  <a:gd name="connsiteX1" fmla="*/ 0 w 1096020"/>
                  <a:gd name="connsiteY1" fmla="*/ 1558977 h 1558977"/>
                  <a:gd name="connsiteX2" fmla="*/ 0 w 1096020"/>
                  <a:gd name="connsiteY2" fmla="*/ 0 h 1558977"/>
                  <a:gd name="connsiteX3" fmla="*/ 1096020 w 1096020"/>
                  <a:gd name="connsiteY3" fmla="*/ 0 h 1558977"/>
                </a:gdLst>
                <a:ahLst/>
                <a:cxnLst>
                  <a:cxn ang="0">
                    <a:pos x="connsiteX0" y="connsiteY0"/>
                  </a:cxn>
                  <a:cxn ang="0">
                    <a:pos x="connsiteX1" y="connsiteY1"/>
                  </a:cxn>
                  <a:cxn ang="0">
                    <a:pos x="connsiteX2" y="connsiteY2"/>
                  </a:cxn>
                  <a:cxn ang="0">
                    <a:pos x="connsiteX3" y="connsiteY3"/>
                  </a:cxn>
                </a:cxnLst>
                <a:rect l="l" t="t" r="r" b="b"/>
                <a:pathLst>
                  <a:path w="1096020" h="1558977">
                    <a:moveTo>
                      <a:pt x="1096020" y="1558977"/>
                    </a:moveTo>
                    <a:lnTo>
                      <a:pt x="0" y="1558977"/>
                    </a:lnTo>
                    <a:lnTo>
                      <a:pt x="0" y="0"/>
                    </a:lnTo>
                    <a:lnTo>
                      <a:pt x="1096020" y="0"/>
                    </a:lnTo>
                  </a:path>
                </a:pathLst>
              </a:custGeom>
              <a:noFill/>
              <a:ln w="25400">
                <a:solidFill>
                  <a:srgbClr val="049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cxnSp>
            <p:nvCxnSpPr>
              <p:cNvPr id="15" name="Straight Connector 14">
                <a:extLst>
                  <a:ext uri="{FF2B5EF4-FFF2-40B4-BE49-F238E27FC236}">
                    <a16:creationId xmlns:a16="http://schemas.microsoft.com/office/drawing/2014/main" id="{42685457-32E8-854E-9034-192DCB7E39D3}"/>
                  </a:ext>
                </a:extLst>
              </p:cNvPr>
              <p:cNvCxnSpPr>
                <a:cxnSpLocks/>
              </p:cNvCxnSpPr>
              <p:nvPr/>
            </p:nvCxnSpPr>
            <p:spPr>
              <a:xfrm>
                <a:off x="2755780" y="2805077"/>
                <a:ext cx="267630" cy="0"/>
              </a:xfrm>
              <a:prstGeom prst="line">
                <a:avLst/>
              </a:prstGeom>
              <a:ln w="25400">
                <a:solidFill>
                  <a:srgbClr val="04948E"/>
                </a:solidFill>
              </a:ln>
            </p:spPr>
            <p:style>
              <a:lnRef idx="1">
                <a:schemeClr val="accent1"/>
              </a:lnRef>
              <a:fillRef idx="0">
                <a:schemeClr val="accent1"/>
              </a:fillRef>
              <a:effectRef idx="0">
                <a:schemeClr val="accent1"/>
              </a:effectRef>
              <a:fontRef idx="minor">
                <a:schemeClr val="tx1"/>
              </a:fontRef>
            </p:style>
          </p:cxnSp>
        </p:grpSp>
      </p:grpSp>
      <p:sp>
        <p:nvSpPr>
          <p:cNvPr id="58" name="TextBox 57">
            <a:extLst>
              <a:ext uri="{FF2B5EF4-FFF2-40B4-BE49-F238E27FC236}">
                <a16:creationId xmlns:a16="http://schemas.microsoft.com/office/drawing/2014/main" id="{010FE4B1-68DA-BB8F-A39D-D0515997A415}"/>
              </a:ext>
            </a:extLst>
          </p:cNvPr>
          <p:cNvSpPr txBox="1"/>
          <p:nvPr/>
        </p:nvSpPr>
        <p:spPr>
          <a:xfrm>
            <a:off x="4892786" y="1518614"/>
            <a:ext cx="2406428" cy="369332"/>
          </a:xfrm>
          <a:prstGeom prst="rect">
            <a:avLst/>
          </a:prstGeom>
          <a:noFill/>
        </p:spPr>
        <p:txBody>
          <a:bodyPr wrap="none" rtlCol="0" anchor="ctr">
            <a:spAutoFit/>
          </a:bodyPr>
          <a:lstStyle/>
          <a:p>
            <a:pPr algn="ctr"/>
            <a:r>
              <a:rPr lang="en-US" b="1" dirty="0">
                <a:solidFill>
                  <a:schemeClr val="bg1"/>
                </a:solidFill>
                <a:latin typeface="Trebuchet MS" panose="020B0603020202020204" pitchFamily="34" charset="0"/>
              </a:rPr>
              <a:t>The Structure of HIV</a:t>
            </a:r>
          </a:p>
        </p:txBody>
      </p:sp>
      <p:pic>
        <p:nvPicPr>
          <p:cNvPr id="2" name="Picture 1">
            <a:extLst>
              <a:ext uri="{FF2B5EF4-FFF2-40B4-BE49-F238E27FC236}">
                <a16:creationId xmlns:a16="http://schemas.microsoft.com/office/drawing/2014/main" id="{04BC96F5-88FF-B3E9-39DF-F529D38DBD6B}"/>
              </a:ext>
            </a:extLst>
          </p:cNvPr>
          <p:cNvPicPr>
            <a:picLocks noChangeAspect="1"/>
          </p:cNvPicPr>
          <p:nvPr/>
        </p:nvPicPr>
        <p:blipFill>
          <a:blip r:embed="rId3"/>
          <a:stretch>
            <a:fillRect/>
          </a:stretch>
        </p:blipFill>
        <p:spPr>
          <a:xfrm>
            <a:off x="4175825" y="2018199"/>
            <a:ext cx="4023374" cy="3862981"/>
          </a:xfrm>
          <a:prstGeom prst="rect">
            <a:avLst/>
          </a:prstGeom>
        </p:spPr>
      </p:pic>
    </p:spTree>
    <p:extLst>
      <p:ext uri="{BB962C8B-B14F-4D97-AF65-F5344CB8AC3E}">
        <p14:creationId xmlns:p14="http://schemas.microsoft.com/office/powerpoint/2010/main" val="2460905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33D43-6D56-8F3E-E84B-EA2525A5C3D3}"/>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3A6F94D5-EE46-3AFF-E283-CBD236C769C2}"/>
              </a:ext>
            </a:extLst>
          </p:cNvPr>
          <p:cNvGrpSpPr/>
          <p:nvPr/>
        </p:nvGrpSpPr>
        <p:grpSpPr>
          <a:xfrm>
            <a:off x="2663616" y="1253474"/>
            <a:ext cx="6404184" cy="5102877"/>
            <a:chOff x="2663616" y="1253474"/>
            <a:chExt cx="6404184" cy="5102877"/>
          </a:xfrm>
        </p:grpSpPr>
        <p:pic>
          <p:nvPicPr>
            <p:cNvPr id="6" name="Picture 5">
              <a:extLst>
                <a:ext uri="{FF2B5EF4-FFF2-40B4-BE49-F238E27FC236}">
                  <a16:creationId xmlns:a16="http://schemas.microsoft.com/office/drawing/2014/main" id="{BF898CA7-E5DB-7B97-B899-4EFB33250730}"/>
                </a:ext>
              </a:extLst>
            </p:cNvPr>
            <p:cNvPicPr>
              <a:picLocks noChangeAspect="1"/>
            </p:cNvPicPr>
            <p:nvPr/>
          </p:nvPicPr>
          <p:blipFill rotWithShape="1">
            <a:blip r:embed="rId3"/>
            <a:srcRect r="1125" b="6103"/>
            <a:stretch/>
          </p:blipFill>
          <p:spPr>
            <a:xfrm>
              <a:off x="2663616" y="1269361"/>
              <a:ext cx="6404184" cy="5086990"/>
            </a:xfrm>
            <a:prstGeom prst="rect">
              <a:avLst/>
            </a:prstGeom>
          </p:spPr>
        </p:pic>
        <p:sp>
          <p:nvSpPr>
            <p:cNvPr id="7" name="Rectangle 6">
              <a:extLst>
                <a:ext uri="{FF2B5EF4-FFF2-40B4-BE49-F238E27FC236}">
                  <a16:creationId xmlns:a16="http://schemas.microsoft.com/office/drawing/2014/main" id="{1B742166-6778-2877-5532-0D8AD4EDC783}"/>
                </a:ext>
              </a:extLst>
            </p:cNvPr>
            <p:cNvSpPr/>
            <p:nvPr/>
          </p:nvSpPr>
          <p:spPr>
            <a:xfrm>
              <a:off x="5181600" y="1253474"/>
              <a:ext cx="137160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Rounded Corners 100">
            <a:extLst>
              <a:ext uri="{FF2B5EF4-FFF2-40B4-BE49-F238E27FC236}">
                <a16:creationId xmlns:a16="http://schemas.microsoft.com/office/drawing/2014/main" id="{09D1FDC3-C997-2E1E-C4C7-64F0A3039475}"/>
              </a:ext>
            </a:extLst>
          </p:cNvPr>
          <p:cNvSpPr/>
          <p:nvPr/>
        </p:nvSpPr>
        <p:spPr>
          <a:xfrm>
            <a:off x="4445155" y="1246319"/>
            <a:ext cx="2674766" cy="393541"/>
          </a:xfrm>
          <a:prstGeom prst="roundRect">
            <a:avLst>
              <a:gd name="adj" fmla="val 50000"/>
            </a:avLst>
          </a:prstGeom>
          <a:solidFill>
            <a:srgbClr val="0494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4" name="Slide Number Placeholder 3">
            <a:extLst>
              <a:ext uri="{FF2B5EF4-FFF2-40B4-BE49-F238E27FC236}">
                <a16:creationId xmlns:a16="http://schemas.microsoft.com/office/drawing/2014/main" id="{5FF5FA76-4A5D-D81D-FD95-4CE5757A709C}"/>
              </a:ext>
            </a:extLst>
          </p:cNvPr>
          <p:cNvSpPr>
            <a:spLocks noGrp="1"/>
          </p:cNvSpPr>
          <p:nvPr>
            <p:ph type="sldNum" sz="quarter" idx="10"/>
          </p:nvPr>
        </p:nvSpPr>
        <p:spPr/>
        <p:txBody>
          <a:bodyPr/>
          <a:lstStyle/>
          <a:p>
            <a:fld id="{70089216-3EB4-48D3-A482-8895DB197100}" type="slidenum">
              <a:rPr lang="en-US" smtClean="0"/>
              <a:pPr/>
              <a:t>14</a:t>
            </a:fld>
            <a:endParaRPr lang="en-US" dirty="0"/>
          </a:p>
        </p:txBody>
      </p:sp>
      <p:sp>
        <p:nvSpPr>
          <p:cNvPr id="38" name="Title 1">
            <a:extLst>
              <a:ext uri="{FF2B5EF4-FFF2-40B4-BE49-F238E27FC236}">
                <a16:creationId xmlns:a16="http://schemas.microsoft.com/office/drawing/2014/main" id="{F1C5F647-1BA6-7E85-619A-2E2523C1A1A5}"/>
              </a:ext>
            </a:extLst>
          </p:cNvPr>
          <p:cNvSpPr txBox="1">
            <a:spLocks/>
          </p:cNvSpPr>
          <p:nvPr/>
        </p:nvSpPr>
        <p:spPr>
          <a:xfrm>
            <a:off x="304800" y="641324"/>
            <a:ext cx="8458200" cy="650875"/>
          </a:xfrm>
          <a:prstGeom prst="rect">
            <a:avLst/>
          </a:prstGeom>
        </p:spPr>
        <p:txBody>
          <a:bodyPr lIns="0" tIns="0" rIns="0" bIns="0" anchor="ctr">
            <a:normAutofit/>
          </a:bodyPr>
          <a:lstStyle>
            <a:defPPr>
              <a:defRPr lang="en-US"/>
            </a:defPPr>
            <a:lvl1pPr>
              <a:defRPr sz="2800" b="1" i="0" kern="0">
                <a:solidFill>
                  <a:srgbClr val="002060"/>
                </a:solidFill>
                <a:latin typeface="Georgia" panose="02040502050405020303" pitchFamily="18" charset="0"/>
                <a:ea typeface="+mj-ea"/>
                <a:cs typeface="Tahoma"/>
              </a:defRPr>
            </a:lvl1pPr>
          </a:lstStyle>
          <a:p>
            <a:r>
              <a:rPr lang="en-US" dirty="0"/>
              <a:t>HIV Life Cycle</a:t>
            </a:r>
          </a:p>
        </p:txBody>
      </p:sp>
      <p:sp>
        <p:nvSpPr>
          <p:cNvPr id="58" name="TextBox 57">
            <a:extLst>
              <a:ext uri="{FF2B5EF4-FFF2-40B4-BE49-F238E27FC236}">
                <a16:creationId xmlns:a16="http://schemas.microsoft.com/office/drawing/2014/main" id="{010FE4B1-68DA-BB8F-A39D-D0515997A415}"/>
              </a:ext>
            </a:extLst>
          </p:cNvPr>
          <p:cNvSpPr txBox="1"/>
          <p:nvPr/>
        </p:nvSpPr>
        <p:spPr>
          <a:xfrm>
            <a:off x="4724400" y="1253474"/>
            <a:ext cx="2116285" cy="369332"/>
          </a:xfrm>
          <a:prstGeom prst="rect">
            <a:avLst/>
          </a:prstGeom>
          <a:noFill/>
        </p:spPr>
        <p:txBody>
          <a:bodyPr wrap="none" rtlCol="0" anchor="ctr">
            <a:spAutoFit/>
          </a:bodyPr>
          <a:lstStyle/>
          <a:p>
            <a:pPr algn="ctr"/>
            <a:r>
              <a:rPr lang="en-US" b="1" dirty="0">
                <a:solidFill>
                  <a:schemeClr val="bg1"/>
                </a:solidFill>
                <a:latin typeface="Trebuchet MS" panose="020B0603020202020204" pitchFamily="34" charset="0"/>
              </a:rPr>
              <a:t>Replication of HIV</a:t>
            </a:r>
          </a:p>
        </p:txBody>
      </p:sp>
      <p:sp>
        <p:nvSpPr>
          <p:cNvPr id="3" name="TextBox 2">
            <a:extLst>
              <a:ext uri="{FF2B5EF4-FFF2-40B4-BE49-F238E27FC236}">
                <a16:creationId xmlns:a16="http://schemas.microsoft.com/office/drawing/2014/main" id="{5C60C2B0-2839-9DCE-C1F2-44F6EE5DB862}"/>
              </a:ext>
            </a:extLst>
          </p:cNvPr>
          <p:cNvSpPr txBox="1"/>
          <p:nvPr/>
        </p:nvSpPr>
        <p:spPr>
          <a:xfrm>
            <a:off x="644197" y="3200400"/>
            <a:ext cx="1680022" cy="2031325"/>
          </a:xfrm>
          <a:prstGeom prst="rect">
            <a:avLst/>
          </a:prstGeom>
          <a:noFill/>
        </p:spPr>
        <p:txBody>
          <a:bodyPr wrap="square" rtlCol="0">
            <a:spAutoFit/>
          </a:bodyPr>
          <a:lstStyle/>
          <a:p>
            <a:r>
              <a:rPr lang="en-US" dirty="0">
                <a:latin typeface="Trebuchet MS" panose="020B0603020202020204" pitchFamily="34" charset="0"/>
              </a:rPr>
              <a:t>The following section will look at each stage of the HIV replication cycle</a:t>
            </a:r>
          </a:p>
        </p:txBody>
      </p:sp>
      <p:sp>
        <p:nvSpPr>
          <p:cNvPr id="11" name="TextBox 10">
            <a:extLst>
              <a:ext uri="{FF2B5EF4-FFF2-40B4-BE49-F238E27FC236}">
                <a16:creationId xmlns:a16="http://schemas.microsoft.com/office/drawing/2014/main" id="{41B81A01-236D-F3A8-1159-91E3FD9D321A}"/>
              </a:ext>
            </a:extLst>
          </p:cNvPr>
          <p:cNvSpPr txBox="1"/>
          <p:nvPr/>
        </p:nvSpPr>
        <p:spPr>
          <a:xfrm rot="1839168">
            <a:off x="5330024" y="3537171"/>
            <a:ext cx="2152068" cy="574209"/>
          </a:xfrm>
          <a:prstGeom prst="rect">
            <a:avLst/>
          </a:prstGeom>
          <a:noFill/>
          <a:ln w="12700">
            <a:noFill/>
          </a:ln>
        </p:spPr>
        <p:txBody>
          <a:bodyPr wrap="none" rtlCol="0" anchor="ctr">
            <a:prstTxWarp prst="textArchUp">
              <a:avLst>
                <a:gd name="adj" fmla="val 11989613"/>
              </a:avLst>
            </a:prstTxWarp>
            <a:spAutoFit/>
          </a:bodyPr>
          <a:lstStyle/>
          <a:p>
            <a:pPr algn="ctr"/>
            <a:r>
              <a:rPr lang="en-US" sz="1100" b="1" dirty="0"/>
              <a:t>CD4 cell membrane</a:t>
            </a:r>
          </a:p>
        </p:txBody>
      </p:sp>
      <p:sp>
        <p:nvSpPr>
          <p:cNvPr id="19" name="TextBox 18">
            <a:extLst>
              <a:ext uri="{FF2B5EF4-FFF2-40B4-BE49-F238E27FC236}">
                <a16:creationId xmlns:a16="http://schemas.microsoft.com/office/drawing/2014/main" id="{51EA37E9-83A1-329A-0227-802B7410D787}"/>
              </a:ext>
            </a:extLst>
          </p:cNvPr>
          <p:cNvSpPr txBox="1"/>
          <p:nvPr/>
        </p:nvSpPr>
        <p:spPr>
          <a:xfrm>
            <a:off x="2308264" y="2509970"/>
            <a:ext cx="1008609" cy="261610"/>
          </a:xfrm>
          <a:prstGeom prst="rect">
            <a:avLst/>
          </a:prstGeom>
          <a:noFill/>
        </p:spPr>
        <p:txBody>
          <a:bodyPr wrap="none" rtlCol="0">
            <a:spAutoFit/>
          </a:bodyPr>
          <a:lstStyle/>
          <a:p>
            <a:r>
              <a:rPr lang="en-US" sz="1100" b="1" dirty="0"/>
              <a:t>CD4 receptors</a:t>
            </a:r>
          </a:p>
        </p:txBody>
      </p:sp>
      <p:sp>
        <p:nvSpPr>
          <p:cNvPr id="20" name="TextBox 19">
            <a:extLst>
              <a:ext uri="{FF2B5EF4-FFF2-40B4-BE49-F238E27FC236}">
                <a16:creationId xmlns:a16="http://schemas.microsoft.com/office/drawing/2014/main" id="{5610AAE6-569F-EA1D-2590-1295CCE74CE8}"/>
              </a:ext>
            </a:extLst>
          </p:cNvPr>
          <p:cNvSpPr txBox="1"/>
          <p:nvPr/>
        </p:nvSpPr>
        <p:spPr>
          <a:xfrm>
            <a:off x="4713016" y="3384400"/>
            <a:ext cx="684803" cy="261610"/>
          </a:xfrm>
          <a:prstGeom prst="rect">
            <a:avLst/>
          </a:prstGeom>
          <a:noFill/>
        </p:spPr>
        <p:txBody>
          <a:bodyPr wrap="none" rtlCol="0">
            <a:spAutoFit/>
          </a:bodyPr>
          <a:lstStyle/>
          <a:p>
            <a:r>
              <a:rPr lang="en-US" sz="1100" b="1" dirty="0">
                <a:solidFill>
                  <a:schemeClr val="bg1"/>
                </a:solidFill>
              </a:rPr>
              <a:t>HIV RNA</a:t>
            </a:r>
          </a:p>
        </p:txBody>
      </p:sp>
      <p:sp>
        <p:nvSpPr>
          <p:cNvPr id="24" name="TextBox 23">
            <a:extLst>
              <a:ext uri="{FF2B5EF4-FFF2-40B4-BE49-F238E27FC236}">
                <a16:creationId xmlns:a16="http://schemas.microsoft.com/office/drawing/2014/main" id="{AD938F55-E8DE-0550-EA80-03358D65D7E4}"/>
              </a:ext>
            </a:extLst>
          </p:cNvPr>
          <p:cNvSpPr txBox="1"/>
          <p:nvPr/>
        </p:nvSpPr>
        <p:spPr>
          <a:xfrm>
            <a:off x="3507078" y="3028688"/>
            <a:ext cx="938077" cy="261610"/>
          </a:xfrm>
          <a:prstGeom prst="rect">
            <a:avLst/>
          </a:prstGeom>
          <a:noFill/>
        </p:spPr>
        <p:txBody>
          <a:bodyPr wrap="none" rtlCol="0">
            <a:spAutoFit/>
          </a:bodyPr>
          <a:lstStyle/>
          <a:p>
            <a:r>
              <a:rPr lang="en-US" sz="1100" b="1" dirty="0">
                <a:solidFill>
                  <a:schemeClr val="bg1"/>
                </a:solidFill>
              </a:rPr>
              <a:t>HIV enzymes</a:t>
            </a:r>
          </a:p>
        </p:txBody>
      </p:sp>
      <p:sp>
        <p:nvSpPr>
          <p:cNvPr id="25" name="TextBox 24">
            <a:extLst>
              <a:ext uri="{FF2B5EF4-FFF2-40B4-BE49-F238E27FC236}">
                <a16:creationId xmlns:a16="http://schemas.microsoft.com/office/drawing/2014/main" id="{3BA2EB70-DD47-8121-362A-DB9994188B16}"/>
              </a:ext>
            </a:extLst>
          </p:cNvPr>
          <p:cNvSpPr txBox="1"/>
          <p:nvPr/>
        </p:nvSpPr>
        <p:spPr>
          <a:xfrm>
            <a:off x="4641181" y="4538697"/>
            <a:ext cx="692818" cy="261610"/>
          </a:xfrm>
          <a:prstGeom prst="rect">
            <a:avLst/>
          </a:prstGeom>
          <a:noFill/>
        </p:spPr>
        <p:txBody>
          <a:bodyPr wrap="none" rtlCol="0">
            <a:spAutoFit/>
          </a:bodyPr>
          <a:lstStyle/>
          <a:p>
            <a:r>
              <a:rPr lang="en-US" sz="1100" b="1" dirty="0">
                <a:solidFill>
                  <a:schemeClr val="bg1"/>
                </a:solidFill>
              </a:rPr>
              <a:t>HIV DNA</a:t>
            </a:r>
          </a:p>
        </p:txBody>
      </p:sp>
      <p:sp>
        <p:nvSpPr>
          <p:cNvPr id="26" name="TextBox 25">
            <a:extLst>
              <a:ext uri="{FF2B5EF4-FFF2-40B4-BE49-F238E27FC236}">
                <a16:creationId xmlns:a16="http://schemas.microsoft.com/office/drawing/2014/main" id="{2EBCC8B2-B313-7A95-5B4B-5E68A446ADCB}"/>
              </a:ext>
            </a:extLst>
          </p:cNvPr>
          <p:cNvSpPr txBox="1"/>
          <p:nvPr/>
        </p:nvSpPr>
        <p:spPr>
          <a:xfrm>
            <a:off x="3087004" y="4077563"/>
            <a:ext cx="1446230" cy="261610"/>
          </a:xfrm>
          <a:prstGeom prst="rect">
            <a:avLst/>
          </a:prstGeom>
          <a:noFill/>
        </p:spPr>
        <p:txBody>
          <a:bodyPr wrap="none" rtlCol="0">
            <a:spAutoFit/>
          </a:bodyPr>
          <a:lstStyle/>
          <a:p>
            <a:r>
              <a:rPr lang="en-US" sz="1100" b="1" dirty="0">
                <a:solidFill>
                  <a:schemeClr val="bg1"/>
                </a:solidFill>
              </a:rPr>
              <a:t>Reverse transcriptase</a:t>
            </a:r>
          </a:p>
        </p:txBody>
      </p:sp>
      <p:sp>
        <p:nvSpPr>
          <p:cNvPr id="28" name="TextBox 27">
            <a:extLst>
              <a:ext uri="{FF2B5EF4-FFF2-40B4-BE49-F238E27FC236}">
                <a16:creationId xmlns:a16="http://schemas.microsoft.com/office/drawing/2014/main" id="{EB235D88-B68E-EB26-CD96-39980265D142}"/>
              </a:ext>
            </a:extLst>
          </p:cNvPr>
          <p:cNvSpPr txBox="1"/>
          <p:nvPr/>
        </p:nvSpPr>
        <p:spPr>
          <a:xfrm>
            <a:off x="4408201" y="5981986"/>
            <a:ext cx="729687" cy="261610"/>
          </a:xfrm>
          <a:prstGeom prst="rect">
            <a:avLst/>
          </a:prstGeom>
          <a:noFill/>
        </p:spPr>
        <p:txBody>
          <a:bodyPr wrap="none" rtlCol="0">
            <a:spAutoFit/>
          </a:bodyPr>
          <a:lstStyle/>
          <a:p>
            <a:r>
              <a:rPr lang="en-US" sz="1100" b="1" dirty="0">
                <a:solidFill>
                  <a:schemeClr val="bg1"/>
                </a:solidFill>
              </a:rPr>
              <a:t>Integrase</a:t>
            </a:r>
          </a:p>
        </p:txBody>
      </p:sp>
      <p:sp>
        <p:nvSpPr>
          <p:cNvPr id="29" name="TextBox 28">
            <a:extLst>
              <a:ext uri="{FF2B5EF4-FFF2-40B4-BE49-F238E27FC236}">
                <a16:creationId xmlns:a16="http://schemas.microsoft.com/office/drawing/2014/main" id="{2BB5AF1F-5108-A4B0-314E-139BFBBDC14E}"/>
              </a:ext>
            </a:extLst>
          </p:cNvPr>
          <p:cNvSpPr txBox="1"/>
          <p:nvPr/>
        </p:nvSpPr>
        <p:spPr>
          <a:xfrm>
            <a:off x="5683721" y="6085871"/>
            <a:ext cx="950901" cy="261610"/>
          </a:xfrm>
          <a:prstGeom prst="rect">
            <a:avLst/>
          </a:prstGeom>
          <a:noFill/>
        </p:spPr>
        <p:txBody>
          <a:bodyPr wrap="none" rtlCol="0">
            <a:spAutoFit/>
          </a:bodyPr>
          <a:lstStyle/>
          <a:p>
            <a:r>
              <a:rPr lang="en-US" sz="1100" b="1" dirty="0">
                <a:solidFill>
                  <a:schemeClr val="bg1"/>
                </a:solidFill>
              </a:rPr>
              <a:t>CD4 cell DNA</a:t>
            </a:r>
          </a:p>
        </p:txBody>
      </p:sp>
      <p:sp>
        <p:nvSpPr>
          <p:cNvPr id="30" name="TextBox 29">
            <a:extLst>
              <a:ext uri="{FF2B5EF4-FFF2-40B4-BE49-F238E27FC236}">
                <a16:creationId xmlns:a16="http://schemas.microsoft.com/office/drawing/2014/main" id="{463C9EEF-8192-27CD-170E-ADF97B411D88}"/>
              </a:ext>
            </a:extLst>
          </p:cNvPr>
          <p:cNvSpPr txBox="1"/>
          <p:nvPr/>
        </p:nvSpPr>
        <p:spPr>
          <a:xfrm>
            <a:off x="5304182" y="5512550"/>
            <a:ext cx="692818" cy="261610"/>
          </a:xfrm>
          <a:prstGeom prst="rect">
            <a:avLst/>
          </a:prstGeom>
          <a:noFill/>
        </p:spPr>
        <p:txBody>
          <a:bodyPr wrap="none" rtlCol="0">
            <a:spAutoFit/>
          </a:bodyPr>
          <a:lstStyle/>
          <a:p>
            <a:r>
              <a:rPr lang="en-US" sz="1100" b="1" dirty="0">
                <a:solidFill>
                  <a:schemeClr val="bg1"/>
                </a:solidFill>
              </a:rPr>
              <a:t>HIV DNA</a:t>
            </a:r>
          </a:p>
        </p:txBody>
      </p:sp>
      <p:sp>
        <p:nvSpPr>
          <p:cNvPr id="31" name="TextBox 30">
            <a:extLst>
              <a:ext uri="{FF2B5EF4-FFF2-40B4-BE49-F238E27FC236}">
                <a16:creationId xmlns:a16="http://schemas.microsoft.com/office/drawing/2014/main" id="{C23B34BF-AB84-8888-7DCD-599256EF26E6}"/>
              </a:ext>
            </a:extLst>
          </p:cNvPr>
          <p:cNvSpPr txBox="1"/>
          <p:nvPr/>
        </p:nvSpPr>
        <p:spPr>
          <a:xfrm>
            <a:off x="2739086" y="4859820"/>
            <a:ext cx="1550530" cy="276999"/>
          </a:xfrm>
          <a:prstGeom prst="rect">
            <a:avLst/>
          </a:prstGeom>
          <a:noFill/>
        </p:spPr>
        <p:txBody>
          <a:bodyPr wrap="square" rtlCol="0">
            <a:spAutoFit/>
          </a:bodyPr>
          <a:lstStyle/>
          <a:p>
            <a:r>
              <a:rPr lang="en-US" sz="1200" b="1" dirty="0">
                <a:solidFill>
                  <a:schemeClr val="bg1"/>
                </a:solidFill>
              </a:rPr>
              <a:t>CD4 cell nucleus</a:t>
            </a:r>
          </a:p>
        </p:txBody>
      </p:sp>
      <p:cxnSp>
        <p:nvCxnSpPr>
          <p:cNvPr id="32" name="Straight Connector 31">
            <a:extLst>
              <a:ext uri="{FF2B5EF4-FFF2-40B4-BE49-F238E27FC236}">
                <a16:creationId xmlns:a16="http://schemas.microsoft.com/office/drawing/2014/main" id="{ACAAE6DF-3425-8833-0296-1B10B8974F6B}"/>
              </a:ext>
            </a:extLst>
          </p:cNvPr>
          <p:cNvCxnSpPr>
            <a:cxnSpLocks/>
          </p:cNvCxnSpPr>
          <p:nvPr/>
        </p:nvCxnSpPr>
        <p:spPr>
          <a:xfrm flipH="1">
            <a:off x="4724400" y="5884191"/>
            <a:ext cx="6123" cy="2286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09333EC-D656-2AA6-C321-378EEAA035F4}"/>
              </a:ext>
            </a:extLst>
          </p:cNvPr>
          <p:cNvSpPr txBox="1"/>
          <p:nvPr/>
        </p:nvSpPr>
        <p:spPr>
          <a:xfrm>
            <a:off x="6809204" y="4386451"/>
            <a:ext cx="684803" cy="261610"/>
          </a:xfrm>
          <a:prstGeom prst="rect">
            <a:avLst/>
          </a:prstGeom>
          <a:noFill/>
        </p:spPr>
        <p:txBody>
          <a:bodyPr wrap="none" rtlCol="0">
            <a:spAutoFit/>
          </a:bodyPr>
          <a:lstStyle/>
          <a:p>
            <a:r>
              <a:rPr lang="en-US" sz="1100" b="1" dirty="0">
                <a:solidFill>
                  <a:schemeClr val="bg1"/>
                </a:solidFill>
              </a:rPr>
              <a:t>HIV RNA</a:t>
            </a:r>
          </a:p>
        </p:txBody>
      </p:sp>
      <p:sp>
        <p:nvSpPr>
          <p:cNvPr id="34" name="TextBox 33">
            <a:extLst>
              <a:ext uri="{FF2B5EF4-FFF2-40B4-BE49-F238E27FC236}">
                <a16:creationId xmlns:a16="http://schemas.microsoft.com/office/drawing/2014/main" id="{418FC846-3A0B-765A-A50B-F8B2D166E8BA}"/>
              </a:ext>
            </a:extLst>
          </p:cNvPr>
          <p:cNvSpPr txBox="1"/>
          <p:nvPr/>
        </p:nvSpPr>
        <p:spPr>
          <a:xfrm>
            <a:off x="5935510" y="4772434"/>
            <a:ext cx="914033" cy="261610"/>
          </a:xfrm>
          <a:prstGeom prst="rect">
            <a:avLst/>
          </a:prstGeom>
          <a:noFill/>
        </p:spPr>
        <p:txBody>
          <a:bodyPr wrap="none" rtlCol="0">
            <a:spAutoFit/>
          </a:bodyPr>
          <a:lstStyle/>
          <a:p>
            <a:r>
              <a:rPr lang="en-US" sz="1100" b="1" dirty="0">
                <a:solidFill>
                  <a:schemeClr val="bg1"/>
                </a:solidFill>
              </a:rPr>
              <a:t>HIV proteins</a:t>
            </a:r>
          </a:p>
        </p:txBody>
      </p:sp>
      <p:sp>
        <p:nvSpPr>
          <p:cNvPr id="35" name="TextBox 34">
            <a:extLst>
              <a:ext uri="{FF2B5EF4-FFF2-40B4-BE49-F238E27FC236}">
                <a16:creationId xmlns:a16="http://schemas.microsoft.com/office/drawing/2014/main" id="{055195E0-C316-AC4D-EC8D-FC9C70B078AE}"/>
              </a:ext>
            </a:extLst>
          </p:cNvPr>
          <p:cNvSpPr txBox="1"/>
          <p:nvPr/>
        </p:nvSpPr>
        <p:spPr>
          <a:xfrm>
            <a:off x="8658504" y="3648691"/>
            <a:ext cx="1008609" cy="261610"/>
          </a:xfrm>
          <a:prstGeom prst="rect">
            <a:avLst/>
          </a:prstGeom>
          <a:noFill/>
        </p:spPr>
        <p:txBody>
          <a:bodyPr wrap="none" rtlCol="0">
            <a:spAutoFit/>
          </a:bodyPr>
          <a:lstStyle/>
          <a:p>
            <a:r>
              <a:rPr lang="en-US" sz="1100" b="1" dirty="0"/>
              <a:t>Immature HIV</a:t>
            </a:r>
          </a:p>
        </p:txBody>
      </p:sp>
      <p:sp>
        <p:nvSpPr>
          <p:cNvPr id="36" name="TextBox 35">
            <a:extLst>
              <a:ext uri="{FF2B5EF4-FFF2-40B4-BE49-F238E27FC236}">
                <a16:creationId xmlns:a16="http://schemas.microsoft.com/office/drawing/2014/main" id="{D10EEF74-4272-4D47-736B-9879841444EA}"/>
              </a:ext>
            </a:extLst>
          </p:cNvPr>
          <p:cNvSpPr txBox="1"/>
          <p:nvPr/>
        </p:nvSpPr>
        <p:spPr>
          <a:xfrm>
            <a:off x="8228541" y="1905301"/>
            <a:ext cx="864339" cy="261610"/>
          </a:xfrm>
          <a:prstGeom prst="rect">
            <a:avLst/>
          </a:prstGeom>
          <a:noFill/>
        </p:spPr>
        <p:txBody>
          <a:bodyPr wrap="none" rtlCol="0">
            <a:spAutoFit/>
          </a:bodyPr>
          <a:lstStyle/>
          <a:p>
            <a:r>
              <a:rPr lang="en-US" sz="1100" b="1" dirty="0"/>
              <a:t>Mature HIV</a:t>
            </a:r>
          </a:p>
        </p:txBody>
      </p:sp>
      <p:sp>
        <p:nvSpPr>
          <p:cNvPr id="37" name="TextBox 36">
            <a:extLst>
              <a:ext uri="{FF2B5EF4-FFF2-40B4-BE49-F238E27FC236}">
                <a16:creationId xmlns:a16="http://schemas.microsoft.com/office/drawing/2014/main" id="{6A546591-54E3-19CC-927F-B70F4C425E7D}"/>
              </a:ext>
            </a:extLst>
          </p:cNvPr>
          <p:cNvSpPr txBox="1"/>
          <p:nvPr/>
        </p:nvSpPr>
        <p:spPr>
          <a:xfrm>
            <a:off x="8777052" y="2953832"/>
            <a:ext cx="700833" cy="261610"/>
          </a:xfrm>
          <a:prstGeom prst="rect">
            <a:avLst/>
          </a:prstGeom>
          <a:noFill/>
        </p:spPr>
        <p:txBody>
          <a:bodyPr wrap="none" rtlCol="0">
            <a:spAutoFit/>
          </a:bodyPr>
          <a:lstStyle/>
          <a:p>
            <a:r>
              <a:rPr lang="en-US" sz="1100" b="1" dirty="0"/>
              <a:t>Protease</a:t>
            </a:r>
          </a:p>
        </p:txBody>
      </p:sp>
      <p:cxnSp>
        <p:nvCxnSpPr>
          <p:cNvPr id="39" name="Straight Connector 38">
            <a:extLst>
              <a:ext uri="{FF2B5EF4-FFF2-40B4-BE49-F238E27FC236}">
                <a16:creationId xmlns:a16="http://schemas.microsoft.com/office/drawing/2014/main" id="{3083F32C-BFC2-08E3-46D7-23FDC9A64E3A}"/>
              </a:ext>
            </a:extLst>
          </p:cNvPr>
          <p:cNvCxnSpPr/>
          <p:nvPr/>
        </p:nvCxnSpPr>
        <p:spPr>
          <a:xfrm flipV="1">
            <a:off x="8460776" y="3125970"/>
            <a:ext cx="381000" cy="169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13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39D8D-73F9-318C-F088-0F04161B01DF}"/>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81CCA8E6-B07C-3886-ECAB-9D1C45CC0F5D}"/>
              </a:ext>
            </a:extLst>
          </p:cNvPr>
          <p:cNvGrpSpPr/>
          <p:nvPr/>
        </p:nvGrpSpPr>
        <p:grpSpPr>
          <a:xfrm>
            <a:off x="7008203" y="1389184"/>
            <a:ext cx="4656665" cy="4783017"/>
            <a:chOff x="7008203" y="1389184"/>
            <a:chExt cx="4656665" cy="4783017"/>
          </a:xfrm>
        </p:grpSpPr>
        <p:pic>
          <p:nvPicPr>
            <p:cNvPr id="14" name="Picture 13">
              <a:extLst>
                <a:ext uri="{FF2B5EF4-FFF2-40B4-BE49-F238E27FC236}">
                  <a16:creationId xmlns:a16="http://schemas.microsoft.com/office/drawing/2014/main" id="{D662CDD8-480B-FAD9-B45E-D43EA72F8B86}"/>
                </a:ext>
              </a:extLst>
            </p:cNvPr>
            <p:cNvPicPr>
              <a:picLocks noChangeAspect="1"/>
            </p:cNvPicPr>
            <p:nvPr/>
          </p:nvPicPr>
          <p:blipFill>
            <a:blip r:embed="rId3"/>
            <a:stretch>
              <a:fillRect/>
            </a:stretch>
          </p:blipFill>
          <p:spPr>
            <a:xfrm>
              <a:off x="7008203" y="1389184"/>
              <a:ext cx="4547263" cy="4783017"/>
            </a:xfrm>
            <a:prstGeom prst="rect">
              <a:avLst/>
            </a:prstGeom>
          </p:spPr>
        </p:pic>
        <p:sp>
          <p:nvSpPr>
            <p:cNvPr id="19" name="Rectangle 18">
              <a:extLst>
                <a:ext uri="{FF2B5EF4-FFF2-40B4-BE49-F238E27FC236}">
                  <a16:creationId xmlns:a16="http://schemas.microsoft.com/office/drawing/2014/main" id="{2DA16C61-C6DF-910C-CCC9-A6B259B52BBA}"/>
                </a:ext>
              </a:extLst>
            </p:cNvPr>
            <p:cNvSpPr/>
            <p:nvPr/>
          </p:nvSpPr>
          <p:spPr>
            <a:xfrm>
              <a:off x="9897280" y="1408558"/>
              <a:ext cx="1767588" cy="36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0DE452D1-7050-6BE2-299D-67D930673D42}"/>
              </a:ext>
            </a:extLst>
          </p:cNvPr>
          <p:cNvSpPr/>
          <p:nvPr/>
        </p:nvSpPr>
        <p:spPr>
          <a:xfrm>
            <a:off x="329239" y="2826755"/>
            <a:ext cx="5979436" cy="830997"/>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4" name="Slide Number Placeholder 3">
            <a:extLst>
              <a:ext uri="{FF2B5EF4-FFF2-40B4-BE49-F238E27FC236}">
                <a16:creationId xmlns:a16="http://schemas.microsoft.com/office/drawing/2014/main" id="{FC433132-7BFF-9087-FA86-565216DE5F2D}"/>
              </a:ext>
            </a:extLst>
          </p:cNvPr>
          <p:cNvSpPr>
            <a:spLocks noGrp="1"/>
          </p:cNvSpPr>
          <p:nvPr>
            <p:ph type="sldNum" sz="quarter" idx="10"/>
          </p:nvPr>
        </p:nvSpPr>
        <p:spPr/>
        <p:txBody>
          <a:bodyPr/>
          <a:lstStyle/>
          <a:p>
            <a:fld id="{70089216-3EB4-48D3-A482-8895DB197100}" type="slidenum">
              <a:rPr lang="en-US" smtClean="0"/>
              <a:pPr/>
              <a:t>15</a:t>
            </a:fld>
            <a:endParaRPr lang="en-US" dirty="0"/>
          </a:p>
        </p:txBody>
      </p:sp>
      <p:sp>
        <p:nvSpPr>
          <p:cNvPr id="38" name="Title 1">
            <a:extLst>
              <a:ext uri="{FF2B5EF4-FFF2-40B4-BE49-F238E27FC236}">
                <a16:creationId xmlns:a16="http://schemas.microsoft.com/office/drawing/2014/main" id="{6354A652-C5DD-FA6C-9650-0687BB1C943C}"/>
              </a:ext>
            </a:extLst>
          </p:cNvPr>
          <p:cNvSpPr txBox="1">
            <a:spLocks/>
          </p:cNvSpPr>
          <p:nvPr/>
        </p:nvSpPr>
        <p:spPr>
          <a:xfrm>
            <a:off x="304800" y="641324"/>
            <a:ext cx="11277600" cy="650875"/>
          </a:xfrm>
          <a:prstGeom prst="rect">
            <a:avLst/>
          </a:prstGeom>
        </p:spPr>
        <p:txBody>
          <a:bodyPr lIns="0" tIns="0" rIns="0" bIns="0" anchor="ctr">
            <a:normAutofit/>
          </a:bodyPr>
          <a:lstStyle>
            <a:defPPr>
              <a:defRPr lang="en-US"/>
            </a:defPPr>
            <a:lvl1pPr>
              <a:defRPr sz="2800" b="1" i="0" kern="0">
                <a:solidFill>
                  <a:srgbClr val="002060"/>
                </a:solidFill>
                <a:latin typeface="Georgia" panose="02040502050405020303" pitchFamily="18" charset="0"/>
                <a:ea typeface="+mj-ea"/>
                <a:cs typeface="Tahoma"/>
              </a:defRPr>
            </a:lvl1pPr>
          </a:lstStyle>
          <a:p>
            <a:r>
              <a:rPr lang="en-US" dirty="0"/>
              <a:t>Replication Cycle of HIV: Attachment, Fusion, and Entry </a:t>
            </a:r>
          </a:p>
        </p:txBody>
      </p:sp>
      <p:sp>
        <p:nvSpPr>
          <p:cNvPr id="25" name="Rectangle 24">
            <a:extLst>
              <a:ext uri="{FF2B5EF4-FFF2-40B4-BE49-F238E27FC236}">
                <a16:creationId xmlns:a16="http://schemas.microsoft.com/office/drawing/2014/main" id="{99D9C839-2D77-6770-CD25-968B56C56F1D}"/>
              </a:ext>
            </a:extLst>
          </p:cNvPr>
          <p:cNvSpPr/>
          <p:nvPr/>
        </p:nvSpPr>
        <p:spPr>
          <a:xfrm>
            <a:off x="304799" y="1408558"/>
            <a:ext cx="5979435" cy="594573"/>
          </a:xfrm>
          <a:prstGeom prst="rect">
            <a:avLst/>
          </a:prstGeom>
          <a:solidFill>
            <a:srgbClr val="AEDBD9">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pic>
        <p:nvPicPr>
          <p:cNvPr id="26" name="Picture 25">
            <a:extLst>
              <a:ext uri="{FF2B5EF4-FFF2-40B4-BE49-F238E27FC236}">
                <a16:creationId xmlns:a16="http://schemas.microsoft.com/office/drawing/2014/main" id="{028AEB41-D300-37AB-412A-2ED26A78DA5B}"/>
              </a:ext>
            </a:extLst>
          </p:cNvPr>
          <p:cNvPicPr>
            <a:picLocks noChangeAspect="1"/>
          </p:cNvPicPr>
          <p:nvPr/>
        </p:nvPicPr>
        <p:blipFill>
          <a:blip r:embed="rId4" cstate="print">
            <a:alphaModFix amt="19000"/>
          </a:blip>
          <a:stretch>
            <a:fillRect/>
          </a:stretch>
        </p:blipFill>
        <p:spPr>
          <a:xfrm>
            <a:off x="2183269" y="1497413"/>
            <a:ext cx="1241418" cy="559987"/>
          </a:xfrm>
          <a:prstGeom prst="rect">
            <a:avLst/>
          </a:prstGeom>
        </p:spPr>
      </p:pic>
      <p:sp>
        <p:nvSpPr>
          <p:cNvPr id="29" name="Content Placeholder 4">
            <a:extLst>
              <a:ext uri="{FF2B5EF4-FFF2-40B4-BE49-F238E27FC236}">
                <a16:creationId xmlns:a16="http://schemas.microsoft.com/office/drawing/2014/main" id="{32ECFC67-BB9E-5DAA-43CD-0773D64ADA4A}"/>
              </a:ext>
            </a:extLst>
          </p:cNvPr>
          <p:cNvSpPr txBox="1">
            <a:spLocks/>
          </p:cNvSpPr>
          <p:nvPr/>
        </p:nvSpPr>
        <p:spPr>
          <a:xfrm>
            <a:off x="447521" y="1450953"/>
            <a:ext cx="5912051" cy="448935"/>
          </a:xfrm>
          <a:prstGeom prst="rect">
            <a:avLst/>
          </a:prstGeom>
        </p:spPr>
        <p:txBody>
          <a:bodyPr vert="horz" lIns="0" tIns="0" rIns="0" bIns="0" rtlCol="0" anchor="ctr">
            <a:noAutofit/>
          </a:bodyPr>
          <a:lstStyle>
            <a:lvl1pPr marL="228600" indent="-228600" algn="l" defTabSz="914400" rtl="0" eaLnBrk="1" latinLnBrk="0" hangingPunct="1">
              <a:lnSpc>
                <a:spcPct val="100000"/>
              </a:lnSpc>
              <a:spcBef>
                <a:spcPts val="1800"/>
              </a:spcBef>
              <a:buFont typeface="Arial" panose="020B0604020202020204" pitchFamily="34" charset="0"/>
              <a:buChar char="•"/>
              <a:defRPr sz="2400" kern="1200">
                <a:solidFill>
                  <a:srgbClr val="56575B"/>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400" dirty="0">
                <a:solidFill>
                  <a:schemeClr val="tx1"/>
                </a:solidFill>
                <a:latin typeface="Trebuchet MS" panose="020B0603020202020204" pitchFamily="34" charset="0"/>
              </a:rPr>
              <a:t>HIV replication is carried out mainly in infected </a:t>
            </a:r>
            <a:r>
              <a:rPr lang="en-US" sz="1400" b="1" dirty="0">
                <a:solidFill>
                  <a:schemeClr val="tx1"/>
                </a:solidFill>
                <a:latin typeface="Trebuchet MS" panose="020B0603020202020204" pitchFamily="34" charset="0"/>
              </a:rPr>
              <a:t>CD4+ cells </a:t>
            </a:r>
            <a:r>
              <a:rPr lang="en-US" sz="1400" dirty="0">
                <a:solidFill>
                  <a:schemeClr val="tx1"/>
                </a:solidFill>
                <a:latin typeface="Trebuchet MS" panose="020B0603020202020204" pitchFamily="34" charset="0"/>
              </a:rPr>
              <a:t>(also called CD4 cells). These are specialized cells that help the body fight infections.</a:t>
            </a:r>
          </a:p>
        </p:txBody>
      </p:sp>
      <p:sp>
        <p:nvSpPr>
          <p:cNvPr id="21" name="Rectangle 20">
            <a:extLst>
              <a:ext uri="{FF2B5EF4-FFF2-40B4-BE49-F238E27FC236}">
                <a16:creationId xmlns:a16="http://schemas.microsoft.com/office/drawing/2014/main" id="{8DF03321-0BE5-9C6F-1D7C-330539D47F52}"/>
              </a:ext>
            </a:extLst>
          </p:cNvPr>
          <p:cNvSpPr/>
          <p:nvPr/>
        </p:nvSpPr>
        <p:spPr>
          <a:xfrm>
            <a:off x="325237" y="2107050"/>
            <a:ext cx="5983438" cy="587943"/>
          </a:xfrm>
          <a:prstGeom prst="rect">
            <a:avLst/>
          </a:prstGeom>
          <a:solidFill>
            <a:srgbClr val="B2BBCE">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pic>
        <p:nvPicPr>
          <p:cNvPr id="24" name="Picture 23">
            <a:extLst>
              <a:ext uri="{FF2B5EF4-FFF2-40B4-BE49-F238E27FC236}">
                <a16:creationId xmlns:a16="http://schemas.microsoft.com/office/drawing/2014/main" id="{FB2EA38A-408E-1720-E07E-B86718247099}"/>
              </a:ext>
            </a:extLst>
          </p:cNvPr>
          <p:cNvPicPr>
            <a:picLocks noChangeAspect="1"/>
          </p:cNvPicPr>
          <p:nvPr/>
        </p:nvPicPr>
        <p:blipFill>
          <a:blip r:embed="rId5" cstate="print">
            <a:alphaModFix amt="16000"/>
          </a:blip>
          <a:stretch>
            <a:fillRect/>
          </a:stretch>
        </p:blipFill>
        <p:spPr>
          <a:xfrm>
            <a:off x="2490848" y="3051824"/>
            <a:ext cx="1195474" cy="1195474"/>
          </a:xfrm>
          <a:prstGeom prst="rect">
            <a:avLst/>
          </a:prstGeom>
        </p:spPr>
      </p:pic>
      <p:sp>
        <p:nvSpPr>
          <p:cNvPr id="30" name="Rectangle 29">
            <a:extLst>
              <a:ext uri="{FF2B5EF4-FFF2-40B4-BE49-F238E27FC236}">
                <a16:creationId xmlns:a16="http://schemas.microsoft.com/office/drawing/2014/main" id="{E6900D6B-8132-E843-B8A4-F865D388A58B}"/>
              </a:ext>
            </a:extLst>
          </p:cNvPr>
          <p:cNvSpPr/>
          <p:nvPr/>
        </p:nvSpPr>
        <p:spPr>
          <a:xfrm>
            <a:off x="368738" y="2214610"/>
            <a:ext cx="5319584" cy="523220"/>
          </a:xfrm>
          <a:prstGeom prst="rect">
            <a:avLst/>
          </a:prstGeom>
        </p:spPr>
        <p:txBody>
          <a:bodyPr wrap="square">
            <a:spAutoFit/>
          </a:bodyPr>
          <a:lstStyle/>
          <a:p>
            <a:pPr>
              <a:spcAft>
                <a:spcPts val="1200"/>
              </a:spcAft>
            </a:pPr>
            <a:r>
              <a:rPr lang="en-US" sz="1400" dirty="0">
                <a:latin typeface="Trebuchet MS" panose="020B0603020202020204" pitchFamily="34" charset="0"/>
              </a:rPr>
              <a:t>After HIV infects a CD4 cell, the virus goes through a series of steps to reproduce itself and create more virus particles. </a:t>
            </a:r>
            <a:endParaRPr lang="en-US" sz="1400" dirty="0">
              <a:solidFill>
                <a:srgbClr val="FF00FF"/>
              </a:solidFill>
              <a:latin typeface="Trebuchet MS" panose="020B0603020202020204" pitchFamily="34" charset="0"/>
            </a:endParaRPr>
          </a:p>
        </p:txBody>
      </p:sp>
      <p:sp>
        <p:nvSpPr>
          <p:cNvPr id="50" name="Freeform 8">
            <a:extLst>
              <a:ext uri="{FF2B5EF4-FFF2-40B4-BE49-F238E27FC236}">
                <a16:creationId xmlns:a16="http://schemas.microsoft.com/office/drawing/2014/main" id="{0511D320-5D6F-3DFE-9B09-728BADA0ECFE}"/>
              </a:ext>
            </a:extLst>
          </p:cNvPr>
          <p:cNvSpPr/>
          <p:nvPr/>
        </p:nvSpPr>
        <p:spPr>
          <a:xfrm>
            <a:off x="300345" y="5069177"/>
            <a:ext cx="288758" cy="268132"/>
          </a:xfrm>
          <a:custGeom>
            <a:avLst/>
            <a:gdLst>
              <a:gd name="connsiteX0" fmla="*/ 0 w 288758"/>
              <a:gd name="connsiteY0" fmla="*/ 82502 h 268132"/>
              <a:gd name="connsiteX1" fmla="*/ 261257 w 288758"/>
              <a:gd name="connsiteY1" fmla="*/ 268132 h 268132"/>
              <a:gd name="connsiteX2" fmla="*/ 288758 w 288758"/>
              <a:gd name="connsiteY2" fmla="*/ 0 h 268132"/>
              <a:gd name="connsiteX3" fmla="*/ 0 w 288758"/>
              <a:gd name="connsiteY3" fmla="*/ 82502 h 268132"/>
            </a:gdLst>
            <a:ahLst/>
            <a:cxnLst>
              <a:cxn ang="0">
                <a:pos x="connsiteX0" y="connsiteY0"/>
              </a:cxn>
              <a:cxn ang="0">
                <a:pos x="connsiteX1" y="connsiteY1"/>
              </a:cxn>
              <a:cxn ang="0">
                <a:pos x="connsiteX2" y="connsiteY2"/>
              </a:cxn>
              <a:cxn ang="0">
                <a:pos x="connsiteX3" y="connsiteY3"/>
              </a:cxn>
            </a:cxnLst>
            <a:rect l="l" t="t" r="r" b="b"/>
            <a:pathLst>
              <a:path w="288758" h="268132">
                <a:moveTo>
                  <a:pt x="0" y="82502"/>
                </a:moveTo>
                <a:lnTo>
                  <a:pt x="261257" y="268132"/>
                </a:lnTo>
                <a:lnTo>
                  <a:pt x="288758" y="0"/>
                </a:lnTo>
                <a:lnTo>
                  <a:pt x="0" y="82502"/>
                </a:lnTo>
                <a:close/>
              </a:path>
            </a:pathLst>
          </a:custGeom>
          <a:solidFill>
            <a:srgbClr val="049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6C41E85A-B45C-EDBB-3DDC-35563953CD51}"/>
              </a:ext>
            </a:extLst>
          </p:cNvPr>
          <p:cNvSpPr/>
          <p:nvPr/>
        </p:nvSpPr>
        <p:spPr>
          <a:xfrm>
            <a:off x="447521" y="5052385"/>
            <a:ext cx="5861154" cy="115073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365760" rIns="45720" rtlCol="0" anchor="ctr"/>
          <a:lstStyle/>
          <a:p>
            <a:endParaRPr lang="en-US" sz="1250" dirty="0">
              <a:solidFill>
                <a:srgbClr val="FF00FF"/>
              </a:solidFill>
              <a:latin typeface="Century Gothic" panose="020B0502020202020204" pitchFamily="34" charset="0"/>
            </a:endParaRPr>
          </a:p>
        </p:txBody>
      </p:sp>
      <p:sp>
        <p:nvSpPr>
          <p:cNvPr id="52" name="TextBox 51">
            <a:extLst>
              <a:ext uri="{FF2B5EF4-FFF2-40B4-BE49-F238E27FC236}">
                <a16:creationId xmlns:a16="http://schemas.microsoft.com/office/drawing/2014/main" id="{E22380D2-9605-0DD1-35F9-4C3B9FA398D7}"/>
              </a:ext>
            </a:extLst>
          </p:cNvPr>
          <p:cNvSpPr txBox="1"/>
          <p:nvPr/>
        </p:nvSpPr>
        <p:spPr>
          <a:xfrm>
            <a:off x="296427" y="5175575"/>
            <a:ext cx="5859824" cy="338554"/>
          </a:xfrm>
          <a:prstGeom prst="rect">
            <a:avLst/>
          </a:prstGeom>
          <a:solidFill>
            <a:srgbClr val="38AAA5"/>
          </a:solidFill>
          <a:ln>
            <a:noFill/>
          </a:ln>
          <a:effectLst>
            <a:outerShdw blurRad="50800" dist="38100" dir="2700000" algn="tl" rotWithShape="0">
              <a:prstClr val="black">
                <a:alpha val="40000"/>
              </a:prstClr>
            </a:outerShdw>
          </a:effectLst>
        </p:spPr>
        <p:txBody>
          <a:bodyPr wrap="square" lIns="457200" rtlCol="0">
            <a:spAutoFit/>
          </a:bodyPr>
          <a:lstStyle/>
          <a:p>
            <a:endParaRPr lang="en-US" sz="1600" dirty="0">
              <a:solidFill>
                <a:schemeClr val="bg1"/>
              </a:solidFill>
              <a:latin typeface="Century Gothic" panose="020B0502020202020204" pitchFamily="34" charset="0"/>
            </a:endParaRPr>
          </a:p>
        </p:txBody>
      </p:sp>
      <p:grpSp>
        <p:nvGrpSpPr>
          <p:cNvPr id="53" name="Group 52">
            <a:extLst>
              <a:ext uri="{FF2B5EF4-FFF2-40B4-BE49-F238E27FC236}">
                <a16:creationId xmlns:a16="http://schemas.microsoft.com/office/drawing/2014/main" id="{080B7246-B1DA-6FAE-0DD7-7F83803D953C}"/>
              </a:ext>
            </a:extLst>
          </p:cNvPr>
          <p:cNvGrpSpPr/>
          <p:nvPr/>
        </p:nvGrpSpPr>
        <p:grpSpPr>
          <a:xfrm>
            <a:off x="478570" y="4901950"/>
            <a:ext cx="293949" cy="118757"/>
            <a:chOff x="10428132" y="491958"/>
            <a:chExt cx="470652" cy="193551"/>
          </a:xfrm>
        </p:grpSpPr>
        <p:sp>
          <p:nvSpPr>
            <p:cNvPr id="54" name="Triangle 20">
              <a:extLst>
                <a:ext uri="{FF2B5EF4-FFF2-40B4-BE49-F238E27FC236}">
                  <a16:creationId xmlns:a16="http://schemas.microsoft.com/office/drawing/2014/main" id="{2E75845C-84E7-4CC7-4646-A836545B8C05}"/>
                </a:ext>
              </a:extLst>
            </p:cNvPr>
            <p:cNvSpPr/>
            <p:nvPr/>
          </p:nvSpPr>
          <p:spPr>
            <a:xfrm rot="19800000">
              <a:off x="10428132" y="491958"/>
              <a:ext cx="224519" cy="193551"/>
            </a:xfrm>
            <a:prstGeom prst="triangle">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55" name="Triangle 21">
              <a:extLst>
                <a:ext uri="{FF2B5EF4-FFF2-40B4-BE49-F238E27FC236}">
                  <a16:creationId xmlns:a16="http://schemas.microsoft.com/office/drawing/2014/main" id="{255FF96D-8704-933B-8D3E-B0910036485B}"/>
                </a:ext>
              </a:extLst>
            </p:cNvPr>
            <p:cNvSpPr/>
            <p:nvPr/>
          </p:nvSpPr>
          <p:spPr>
            <a:xfrm rot="19800000">
              <a:off x="10538383" y="491958"/>
              <a:ext cx="224519" cy="193551"/>
            </a:xfrm>
            <a:prstGeom prst="triangle">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56" name="Triangle 22">
              <a:extLst>
                <a:ext uri="{FF2B5EF4-FFF2-40B4-BE49-F238E27FC236}">
                  <a16:creationId xmlns:a16="http://schemas.microsoft.com/office/drawing/2014/main" id="{6BE3011E-63CA-D8D8-6C03-2E492558B447}"/>
                </a:ext>
              </a:extLst>
            </p:cNvPr>
            <p:cNvSpPr/>
            <p:nvPr/>
          </p:nvSpPr>
          <p:spPr>
            <a:xfrm rot="19800000">
              <a:off x="10674263" y="491958"/>
              <a:ext cx="224521" cy="193551"/>
            </a:xfrm>
            <a:prstGeom prs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grpSp>
      <p:sp>
        <p:nvSpPr>
          <p:cNvPr id="57" name="Rectangle 56">
            <a:extLst>
              <a:ext uri="{FF2B5EF4-FFF2-40B4-BE49-F238E27FC236}">
                <a16:creationId xmlns:a16="http://schemas.microsoft.com/office/drawing/2014/main" id="{0AEEFB45-FB52-70A1-F588-2C8B5FCEB108}"/>
              </a:ext>
            </a:extLst>
          </p:cNvPr>
          <p:cNvSpPr/>
          <p:nvPr/>
        </p:nvSpPr>
        <p:spPr>
          <a:xfrm>
            <a:off x="802647" y="5589805"/>
            <a:ext cx="5284995" cy="461665"/>
          </a:xfrm>
          <a:prstGeom prst="rect">
            <a:avLst/>
          </a:prstGeom>
        </p:spPr>
        <p:txBody>
          <a:bodyPr wrap="square">
            <a:spAutoFit/>
          </a:bodyPr>
          <a:lstStyle/>
          <a:p>
            <a:r>
              <a:rPr lang="en-US" sz="1200" dirty="0">
                <a:latin typeface="Trebuchet MS" panose="020B0603020202020204" pitchFamily="34" charset="0"/>
              </a:rPr>
              <a:t>Understanding the life cycle of HIV is important because </a:t>
            </a:r>
            <a:r>
              <a:rPr lang="en-CA" sz="1200" dirty="0">
                <a:solidFill>
                  <a:srgbClr val="000000"/>
                </a:solidFill>
                <a:latin typeface="Trebuchet MS" panose="020B0603020202020204" pitchFamily="34" charset="0"/>
              </a:rPr>
              <a:t>ART</a:t>
            </a:r>
            <a:r>
              <a:rPr lang="en-CA" sz="1200" dirty="0">
                <a:solidFill>
                  <a:srgbClr val="000000"/>
                </a:solidFill>
                <a:effectLst/>
                <a:latin typeface="Trebuchet MS" panose="020B0603020202020204" pitchFamily="34" charset="0"/>
              </a:rPr>
              <a:t> targets different steps of the viral life cycle</a:t>
            </a:r>
            <a:r>
              <a:rPr lang="en-US" sz="1200" dirty="0">
                <a:solidFill>
                  <a:srgbClr val="000000"/>
                </a:solidFill>
                <a:effectLst/>
                <a:latin typeface="Trebuchet MS" panose="020B0603020202020204" pitchFamily="34" charset="0"/>
              </a:rPr>
              <a:t>.</a:t>
            </a:r>
            <a:endParaRPr lang="en-CA" sz="1200" dirty="0">
              <a:solidFill>
                <a:srgbClr val="000000"/>
              </a:solidFill>
              <a:effectLst/>
              <a:latin typeface="Trebuchet MS" panose="020B0603020202020204" pitchFamily="34" charset="0"/>
            </a:endParaRPr>
          </a:p>
        </p:txBody>
      </p:sp>
      <p:sp>
        <p:nvSpPr>
          <p:cNvPr id="58" name="Rectangle 57">
            <a:extLst>
              <a:ext uri="{FF2B5EF4-FFF2-40B4-BE49-F238E27FC236}">
                <a16:creationId xmlns:a16="http://schemas.microsoft.com/office/drawing/2014/main" id="{12728788-75F8-F09A-0FE3-B3CD1AB85750}"/>
              </a:ext>
            </a:extLst>
          </p:cNvPr>
          <p:cNvSpPr/>
          <p:nvPr/>
        </p:nvSpPr>
        <p:spPr>
          <a:xfrm>
            <a:off x="368738" y="5156481"/>
            <a:ext cx="2773516" cy="369332"/>
          </a:xfrm>
          <a:prstGeom prst="rect">
            <a:avLst/>
          </a:prstGeom>
        </p:spPr>
        <p:txBody>
          <a:bodyPr wrap="none">
            <a:spAutoFit/>
          </a:bodyPr>
          <a:lstStyle/>
          <a:p>
            <a:r>
              <a:rPr lang="en-US" b="1" dirty="0">
                <a:solidFill>
                  <a:schemeClr val="bg1"/>
                </a:solidFill>
                <a:latin typeface="Century Gothic" panose="020B0502020202020204" pitchFamily="34" charset="0"/>
              </a:rPr>
              <a:t>WHY THIS IS IMPORTANT</a:t>
            </a:r>
            <a:endParaRPr lang="en-US" dirty="0">
              <a:solidFill>
                <a:schemeClr val="bg1"/>
              </a:solidFill>
              <a:latin typeface="Century Gothic" panose="020B0502020202020204" pitchFamily="34" charset="0"/>
            </a:endParaRPr>
          </a:p>
        </p:txBody>
      </p:sp>
      <p:sp>
        <p:nvSpPr>
          <p:cNvPr id="27" name="Rectangle 26">
            <a:extLst>
              <a:ext uri="{FF2B5EF4-FFF2-40B4-BE49-F238E27FC236}">
                <a16:creationId xmlns:a16="http://schemas.microsoft.com/office/drawing/2014/main" id="{56863D51-4EF0-3FB1-E287-68C700F14E3D}"/>
              </a:ext>
            </a:extLst>
          </p:cNvPr>
          <p:cNvSpPr/>
          <p:nvPr/>
        </p:nvSpPr>
        <p:spPr>
          <a:xfrm>
            <a:off x="423424" y="2991244"/>
            <a:ext cx="5739627" cy="523220"/>
          </a:xfrm>
          <a:prstGeom prst="rect">
            <a:avLst/>
          </a:prstGeom>
        </p:spPr>
        <p:txBody>
          <a:bodyPr wrap="square" anchor="ctr">
            <a:spAutoFit/>
          </a:bodyPr>
          <a:lstStyle/>
          <a:p>
            <a:r>
              <a:rPr lang="en-US" sz="1400" b="1" dirty="0">
                <a:solidFill>
                  <a:srgbClr val="04948E"/>
                </a:solidFill>
                <a:latin typeface="Trebuchet MS" panose="020B0603020202020204" pitchFamily="34" charset="0"/>
              </a:rPr>
              <a:t>1. Binding:</a:t>
            </a:r>
            <a:r>
              <a:rPr lang="en-US" sz="1400" dirty="0">
                <a:solidFill>
                  <a:srgbClr val="56575B"/>
                </a:solidFill>
                <a:latin typeface="Trebuchet MS" panose="020B0603020202020204" pitchFamily="34" charset="0"/>
              </a:rPr>
              <a:t> </a:t>
            </a:r>
            <a:r>
              <a:rPr lang="en-US" sz="1400" dirty="0">
                <a:latin typeface="Trebuchet MS" panose="020B0603020202020204" pitchFamily="34" charset="0"/>
              </a:rPr>
              <a:t>The cycle begins when the HIV virus binds to CD4 and a </a:t>
            </a:r>
            <a:r>
              <a:rPr lang="en-US" sz="1400" b="1" dirty="0">
                <a:solidFill>
                  <a:srgbClr val="731F39"/>
                </a:solidFill>
                <a:latin typeface="Trebuchet MS" panose="020B0603020202020204" pitchFamily="34" charset="0"/>
              </a:rPr>
              <a:t>co-receptor</a:t>
            </a:r>
            <a:r>
              <a:rPr lang="en-US" sz="1400" dirty="0">
                <a:solidFill>
                  <a:srgbClr val="731F39"/>
                </a:solidFill>
                <a:latin typeface="Trebuchet MS" panose="020B0603020202020204" pitchFamily="34" charset="0"/>
              </a:rPr>
              <a:t> </a:t>
            </a:r>
            <a:r>
              <a:rPr lang="en-US" sz="1400" dirty="0">
                <a:latin typeface="Trebuchet MS" panose="020B0603020202020204" pitchFamily="34" charset="0"/>
              </a:rPr>
              <a:t>on the surface of the CD4 cell.</a:t>
            </a:r>
            <a:endParaRPr lang="en-CA" sz="1400" dirty="0">
              <a:solidFill>
                <a:srgbClr val="56575B"/>
              </a:solidFill>
              <a:latin typeface="Trebuchet MS" panose="020B0603020202020204" pitchFamily="34" charset="0"/>
            </a:endParaRPr>
          </a:p>
        </p:txBody>
      </p:sp>
      <p:sp>
        <p:nvSpPr>
          <p:cNvPr id="28" name="Rectangle 27">
            <a:extLst>
              <a:ext uri="{FF2B5EF4-FFF2-40B4-BE49-F238E27FC236}">
                <a16:creationId xmlns:a16="http://schemas.microsoft.com/office/drawing/2014/main" id="{2B27057A-2BEA-40D2-DECE-B591FEAFC362}"/>
              </a:ext>
            </a:extLst>
          </p:cNvPr>
          <p:cNvSpPr/>
          <p:nvPr/>
        </p:nvSpPr>
        <p:spPr>
          <a:xfrm>
            <a:off x="345856" y="3789515"/>
            <a:ext cx="5962819" cy="1141326"/>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31" name="Rectangle 30">
            <a:extLst>
              <a:ext uri="{FF2B5EF4-FFF2-40B4-BE49-F238E27FC236}">
                <a16:creationId xmlns:a16="http://schemas.microsoft.com/office/drawing/2014/main" id="{F372E758-694B-FD66-D9CD-7F62B2ABF988}"/>
              </a:ext>
            </a:extLst>
          </p:cNvPr>
          <p:cNvSpPr/>
          <p:nvPr/>
        </p:nvSpPr>
        <p:spPr>
          <a:xfrm>
            <a:off x="456591" y="3865469"/>
            <a:ext cx="5699660" cy="954107"/>
          </a:xfrm>
          <a:prstGeom prst="rect">
            <a:avLst/>
          </a:prstGeom>
        </p:spPr>
        <p:txBody>
          <a:bodyPr wrap="square" anchor="ctr">
            <a:spAutoFit/>
          </a:bodyPr>
          <a:lstStyle/>
          <a:p>
            <a:r>
              <a:rPr lang="en-US" sz="1400" b="1" dirty="0">
                <a:solidFill>
                  <a:srgbClr val="04948E"/>
                </a:solidFill>
                <a:latin typeface="Trebuchet MS" panose="020B0603020202020204" pitchFamily="34" charset="0"/>
              </a:rPr>
              <a:t>2. Fusion:</a:t>
            </a:r>
            <a:r>
              <a:rPr lang="en-US" sz="1400" b="1" dirty="0">
                <a:solidFill>
                  <a:srgbClr val="56575B"/>
                </a:solidFill>
                <a:latin typeface="Trebuchet MS" panose="020B0603020202020204" pitchFamily="34" charset="0"/>
              </a:rPr>
              <a:t> </a:t>
            </a:r>
            <a:r>
              <a:rPr lang="en-US" sz="1400" dirty="0">
                <a:latin typeface="Trebuchet MS" panose="020B0603020202020204" pitchFamily="34" charset="0"/>
              </a:rPr>
              <a:t>Once attached to the co-receptor, the HIV viral envelope fuses with the cell membrane, allowing </a:t>
            </a:r>
            <a:r>
              <a:rPr lang="en-CA" sz="1400" dirty="0">
                <a:effectLst/>
                <a:latin typeface="Trebuchet MS" panose="020B0603020202020204" pitchFamily="34" charset="0"/>
              </a:rPr>
              <a:t>HIV to enter the cell. Once inside the CD4 cell, the virus releases HIV RNA and HIV enzymes, such as reverse transcriptase and integrase.</a:t>
            </a:r>
          </a:p>
        </p:txBody>
      </p:sp>
      <p:sp>
        <p:nvSpPr>
          <p:cNvPr id="5" name="TextBox 4">
            <a:extLst>
              <a:ext uri="{FF2B5EF4-FFF2-40B4-BE49-F238E27FC236}">
                <a16:creationId xmlns:a16="http://schemas.microsoft.com/office/drawing/2014/main" id="{BE917401-CB40-4867-6074-C000D4A7FDFC}"/>
              </a:ext>
            </a:extLst>
          </p:cNvPr>
          <p:cNvSpPr txBox="1"/>
          <p:nvPr/>
        </p:nvSpPr>
        <p:spPr>
          <a:xfrm>
            <a:off x="7517887" y="5552811"/>
            <a:ext cx="1221809" cy="276999"/>
          </a:xfrm>
          <a:prstGeom prst="rect">
            <a:avLst/>
          </a:prstGeom>
          <a:noFill/>
        </p:spPr>
        <p:txBody>
          <a:bodyPr wrap="none" rtlCol="0">
            <a:spAutoFit/>
          </a:bodyPr>
          <a:lstStyle/>
          <a:p>
            <a:r>
              <a:rPr lang="en-US" sz="1200" b="1" dirty="0">
                <a:solidFill>
                  <a:schemeClr val="bg1"/>
                </a:solidFill>
              </a:rPr>
              <a:t>CD4 cell nucleus</a:t>
            </a:r>
          </a:p>
        </p:txBody>
      </p:sp>
      <p:sp>
        <p:nvSpPr>
          <p:cNvPr id="6" name="TextBox 5">
            <a:extLst>
              <a:ext uri="{FF2B5EF4-FFF2-40B4-BE49-F238E27FC236}">
                <a16:creationId xmlns:a16="http://schemas.microsoft.com/office/drawing/2014/main" id="{E71CA14B-8415-D3EA-34A9-618BBD7699E2}"/>
              </a:ext>
            </a:extLst>
          </p:cNvPr>
          <p:cNvSpPr txBox="1"/>
          <p:nvPr/>
        </p:nvSpPr>
        <p:spPr>
          <a:xfrm>
            <a:off x="6575991" y="2827268"/>
            <a:ext cx="1228028" cy="307777"/>
          </a:xfrm>
          <a:prstGeom prst="rect">
            <a:avLst/>
          </a:prstGeom>
          <a:noFill/>
        </p:spPr>
        <p:txBody>
          <a:bodyPr wrap="none" rtlCol="0">
            <a:spAutoFit/>
          </a:bodyPr>
          <a:lstStyle/>
          <a:p>
            <a:r>
              <a:rPr lang="en-US" sz="1400" b="1" dirty="0"/>
              <a:t>CD4 receptors</a:t>
            </a:r>
          </a:p>
        </p:txBody>
      </p:sp>
      <p:sp>
        <p:nvSpPr>
          <p:cNvPr id="7" name="TextBox 6">
            <a:extLst>
              <a:ext uri="{FF2B5EF4-FFF2-40B4-BE49-F238E27FC236}">
                <a16:creationId xmlns:a16="http://schemas.microsoft.com/office/drawing/2014/main" id="{F1832498-A9C1-120C-CFD9-065A3AE7F6A6}"/>
              </a:ext>
            </a:extLst>
          </p:cNvPr>
          <p:cNvSpPr txBox="1"/>
          <p:nvPr/>
        </p:nvSpPr>
        <p:spPr>
          <a:xfrm>
            <a:off x="9440762" y="4439920"/>
            <a:ext cx="821059" cy="307777"/>
          </a:xfrm>
          <a:prstGeom prst="rect">
            <a:avLst/>
          </a:prstGeom>
          <a:noFill/>
        </p:spPr>
        <p:txBody>
          <a:bodyPr wrap="none" rtlCol="0">
            <a:spAutoFit/>
          </a:bodyPr>
          <a:lstStyle/>
          <a:p>
            <a:r>
              <a:rPr lang="en-US" sz="1400" b="1" dirty="0">
                <a:solidFill>
                  <a:schemeClr val="bg1"/>
                </a:solidFill>
              </a:rPr>
              <a:t>HIV RNA</a:t>
            </a:r>
          </a:p>
        </p:txBody>
      </p:sp>
      <p:sp>
        <p:nvSpPr>
          <p:cNvPr id="8" name="TextBox 7">
            <a:extLst>
              <a:ext uri="{FF2B5EF4-FFF2-40B4-BE49-F238E27FC236}">
                <a16:creationId xmlns:a16="http://schemas.microsoft.com/office/drawing/2014/main" id="{EA0E51EF-153B-E019-3575-855BC9186565}"/>
              </a:ext>
            </a:extLst>
          </p:cNvPr>
          <p:cNvSpPr txBox="1"/>
          <p:nvPr/>
        </p:nvSpPr>
        <p:spPr>
          <a:xfrm>
            <a:off x="7980732" y="3545172"/>
            <a:ext cx="1141916" cy="307777"/>
          </a:xfrm>
          <a:prstGeom prst="rect">
            <a:avLst/>
          </a:prstGeom>
          <a:noFill/>
        </p:spPr>
        <p:txBody>
          <a:bodyPr wrap="none" rtlCol="0">
            <a:spAutoFit/>
          </a:bodyPr>
          <a:lstStyle/>
          <a:p>
            <a:r>
              <a:rPr lang="en-US" sz="1400" b="1" dirty="0">
                <a:solidFill>
                  <a:schemeClr val="bg1"/>
                </a:solidFill>
              </a:rPr>
              <a:t>HIV enzymes</a:t>
            </a:r>
          </a:p>
        </p:txBody>
      </p:sp>
      <p:sp>
        <p:nvSpPr>
          <p:cNvPr id="10" name="TextBox 9">
            <a:extLst>
              <a:ext uri="{FF2B5EF4-FFF2-40B4-BE49-F238E27FC236}">
                <a16:creationId xmlns:a16="http://schemas.microsoft.com/office/drawing/2014/main" id="{7210428E-9ACF-C7E2-4575-D646AE28F344}"/>
              </a:ext>
            </a:extLst>
          </p:cNvPr>
          <p:cNvSpPr txBox="1"/>
          <p:nvPr/>
        </p:nvSpPr>
        <p:spPr>
          <a:xfrm>
            <a:off x="9467266" y="5292999"/>
            <a:ext cx="833883" cy="307777"/>
          </a:xfrm>
          <a:prstGeom prst="rect">
            <a:avLst/>
          </a:prstGeom>
          <a:noFill/>
        </p:spPr>
        <p:txBody>
          <a:bodyPr wrap="none" rtlCol="0">
            <a:spAutoFit/>
          </a:bodyPr>
          <a:lstStyle/>
          <a:p>
            <a:r>
              <a:rPr lang="en-US" sz="1400" b="1" dirty="0">
                <a:solidFill>
                  <a:schemeClr val="bg1"/>
                </a:solidFill>
              </a:rPr>
              <a:t>HIV DNA</a:t>
            </a:r>
          </a:p>
        </p:txBody>
      </p:sp>
      <p:sp>
        <p:nvSpPr>
          <p:cNvPr id="11" name="TextBox 10">
            <a:extLst>
              <a:ext uri="{FF2B5EF4-FFF2-40B4-BE49-F238E27FC236}">
                <a16:creationId xmlns:a16="http://schemas.microsoft.com/office/drawing/2014/main" id="{6A3880FF-CFA8-3070-9F99-15C023BF981B}"/>
              </a:ext>
            </a:extLst>
          </p:cNvPr>
          <p:cNvSpPr txBox="1"/>
          <p:nvPr/>
        </p:nvSpPr>
        <p:spPr>
          <a:xfrm>
            <a:off x="9407827" y="4791761"/>
            <a:ext cx="1778692" cy="307777"/>
          </a:xfrm>
          <a:prstGeom prst="rect">
            <a:avLst/>
          </a:prstGeom>
          <a:noFill/>
        </p:spPr>
        <p:txBody>
          <a:bodyPr wrap="none" rtlCol="0">
            <a:spAutoFit/>
          </a:bodyPr>
          <a:lstStyle/>
          <a:p>
            <a:r>
              <a:rPr lang="en-US" sz="1400" b="1" dirty="0">
                <a:solidFill>
                  <a:schemeClr val="bg1"/>
                </a:solidFill>
              </a:rPr>
              <a:t>Reverse transcriptase</a:t>
            </a:r>
          </a:p>
        </p:txBody>
      </p:sp>
      <p:sp>
        <p:nvSpPr>
          <p:cNvPr id="15" name="TextBox 14">
            <a:extLst>
              <a:ext uri="{FF2B5EF4-FFF2-40B4-BE49-F238E27FC236}">
                <a16:creationId xmlns:a16="http://schemas.microsoft.com/office/drawing/2014/main" id="{E2862998-AA99-BB9D-7A29-0ED897F71D05}"/>
              </a:ext>
            </a:extLst>
          </p:cNvPr>
          <p:cNvSpPr txBox="1"/>
          <p:nvPr/>
        </p:nvSpPr>
        <p:spPr>
          <a:xfrm rot="1309539">
            <a:off x="9554517" y="3667609"/>
            <a:ext cx="2152068" cy="574209"/>
          </a:xfrm>
          <a:prstGeom prst="rect">
            <a:avLst/>
          </a:prstGeom>
          <a:noFill/>
          <a:ln w="12700">
            <a:noFill/>
          </a:ln>
        </p:spPr>
        <p:txBody>
          <a:bodyPr wrap="none" rtlCol="0" anchor="ctr">
            <a:prstTxWarp prst="textArchUp">
              <a:avLst>
                <a:gd name="adj" fmla="val 11989613"/>
              </a:avLst>
            </a:prstTxWarp>
            <a:spAutoFit/>
          </a:bodyPr>
          <a:lstStyle/>
          <a:p>
            <a:pPr algn="ctr"/>
            <a:r>
              <a:rPr lang="en-US" sz="1100" b="1" dirty="0"/>
              <a:t>CD4 cell membrane</a:t>
            </a:r>
          </a:p>
        </p:txBody>
      </p:sp>
    </p:spTree>
    <p:extLst>
      <p:ext uri="{BB962C8B-B14F-4D97-AF65-F5344CB8AC3E}">
        <p14:creationId xmlns:p14="http://schemas.microsoft.com/office/powerpoint/2010/main" val="3809748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21013-51A9-9573-4884-8C08663C0AA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4492720-D738-C140-925C-9A6720C50435}"/>
              </a:ext>
            </a:extLst>
          </p:cNvPr>
          <p:cNvPicPr>
            <a:picLocks noChangeAspect="1"/>
          </p:cNvPicPr>
          <p:nvPr/>
        </p:nvPicPr>
        <p:blipFill>
          <a:blip r:embed="rId3"/>
          <a:stretch>
            <a:fillRect/>
          </a:stretch>
        </p:blipFill>
        <p:spPr>
          <a:xfrm>
            <a:off x="6461302" y="1731103"/>
            <a:ext cx="5326056" cy="3712997"/>
          </a:xfrm>
          <a:prstGeom prst="rect">
            <a:avLst/>
          </a:prstGeom>
        </p:spPr>
      </p:pic>
      <p:sp>
        <p:nvSpPr>
          <p:cNvPr id="16" name="Rectangle 15">
            <a:extLst>
              <a:ext uri="{FF2B5EF4-FFF2-40B4-BE49-F238E27FC236}">
                <a16:creationId xmlns:a16="http://schemas.microsoft.com/office/drawing/2014/main" id="{C8C5619E-EE68-FFC3-73B1-156F0A8563A5}"/>
              </a:ext>
            </a:extLst>
          </p:cNvPr>
          <p:cNvSpPr/>
          <p:nvPr/>
        </p:nvSpPr>
        <p:spPr>
          <a:xfrm>
            <a:off x="659567" y="1743735"/>
            <a:ext cx="5396459" cy="1390392"/>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pic>
        <p:nvPicPr>
          <p:cNvPr id="20" name="Picture 19">
            <a:extLst>
              <a:ext uri="{FF2B5EF4-FFF2-40B4-BE49-F238E27FC236}">
                <a16:creationId xmlns:a16="http://schemas.microsoft.com/office/drawing/2014/main" id="{80735163-8B67-A7AE-F217-5A13966E33FA}"/>
              </a:ext>
            </a:extLst>
          </p:cNvPr>
          <p:cNvPicPr>
            <a:picLocks noChangeAspect="1"/>
          </p:cNvPicPr>
          <p:nvPr/>
        </p:nvPicPr>
        <p:blipFill>
          <a:blip r:embed="rId4" cstate="print">
            <a:alphaModFix amt="27000"/>
            <a:duotone>
              <a:schemeClr val="accent5">
                <a:shade val="45000"/>
                <a:satMod val="135000"/>
              </a:schemeClr>
              <a:prstClr val="white"/>
            </a:duotone>
          </a:blip>
          <a:stretch>
            <a:fillRect/>
          </a:stretch>
        </p:blipFill>
        <p:spPr>
          <a:xfrm>
            <a:off x="4804625" y="1935931"/>
            <a:ext cx="986575" cy="995925"/>
          </a:xfrm>
          <a:prstGeom prst="rect">
            <a:avLst/>
          </a:prstGeom>
        </p:spPr>
      </p:pic>
      <p:sp>
        <p:nvSpPr>
          <p:cNvPr id="4" name="Slide Number Placeholder 3">
            <a:extLst>
              <a:ext uri="{FF2B5EF4-FFF2-40B4-BE49-F238E27FC236}">
                <a16:creationId xmlns:a16="http://schemas.microsoft.com/office/drawing/2014/main" id="{3AEBE04A-0F49-9E12-A342-877686246E56}"/>
              </a:ext>
            </a:extLst>
          </p:cNvPr>
          <p:cNvSpPr>
            <a:spLocks noGrp="1"/>
          </p:cNvSpPr>
          <p:nvPr>
            <p:ph type="sldNum" sz="quarter" idx="10"/>
          </p:nvPr>
        </p:nvSpPr>
        <p:spPr/>
        <p:txBody>
          <a:bodyPr/>
          <a:lstStyle/>
          <a:p>
            <a:fld id="{70089216-3EB4-48D3-A482-8895DB197100}" type="slidenum">
              <a:rPr lang="en-US" smtClean="0"/>
              <a:pPr/>
              <a:t>16</a:t>
            </a:fld>
            <a:endParaRPr lang="en-US" dirty="0"/>
          </a:p>
        </p:txBody>
      </p:sp>
      <p:sp>
        <p:nvSpPr>
          <p:cNvPr id="38" name="Title 1">
            <a:extLst>
              <a:ext uri="{FF2B5EF4-FFF2-40B4-BE49-F238E27FC236}">
                <a16:creationId xmlns:a16="http://schemas.microsoft.com/office/drawing/2014/main" id="{A3DFDAD1-7C60-BE0A-E430-00B63047ACB4}"/>
              </a:ext>
            </a:extLst>
          </p:cNvPr>
          <p:cNvSpPr txBox="1">
            <a:spLocks/>
          </p:cNvSpPr>
          <p:nvPr/>
        </p:nvSpPr>
        <p:spPr>
          <a:xfrm>
            <a:off x="396003" y="530525"/>
            <a:ext cx="11277600" cy="650875"/>
          </a:xfrm>
          <a:prstGeom prst="rect">
            <a:avLst/>
          </a:prstGeom>
        </p:spPr>
        <p:txBody>
          <a:bodyPr lIns="0" tIns="0" rIns="0" bIns="0" anchor="ctr">
            <a:normAutofit fontScale="92500"/>
          </a:bodyPr>
          <a:lstStyle>
            <a:defPPr>
              <a:defRPr lang="en-US"/>
            </a:defPPr>
            <a:lvl1pPr>
              <a:defRPr sz="2800" b="1" i="0" kern="0">
                <a:solidFill>
                  <a:srgbClr val="002060"/>
                </a:solidFill>
                <a:latin typeface="Georgia" panose="02040502050405020303" pitchFamily="18" charset="0"/>
                <a:ea typeface="+mj-ea"/>
                <a:cs typeface="Tahoma"/>
              </a:defRPr>
            </a:lvl1pPr>
          </a:lstStyle>
          <a:p>
            <a:r>
              <a:rPr lang="en-US" dirty="0"/>
              <a:t>Replication Cycle of HIV: Reverse Transcription and Integration</a:t>
            </a:r>
          </a:p>
        </p:txBody>
      </p:sp>
      <p:sp>
        <p:nvSpPr>
          <p:cNvPr id="2" name="Rectangle 1">
            <a:extLst>
              <a:ext uri="{FF2B5EF4-FFF2-40B4-BE49-F238E27FC236}">
                <a16:creationId xmlns:a16="http://schemas.microsoft.com/office/drawing/2014/main" id="{D581A7F7-B524-3198-51C7-04EE2987BEE7}"/>
              </a:ext>
            </a:extLst>
          </p:cNvPr>
          <p:cNvSpPr/>
          <p:nvPr/>
        </p:nvSpPr>
        <p:spPr>
          <a:xfrm>
            <a:off x="659567" y="3829441"/>
            <a:ext cx="5396459" cy="1425304"/>
          </a:xfrm>
          <a:prstGeom prst="rect">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pic>
        <p:nvPicPr>
          <p:cNvPr id="9" name="Picture 8">
            <a:extLst>
              <a:ext uri="{FF2B5EF4-FFF2-40B4-BE49-F238E27FC236}">
                <a16:creationId xmlns:a16="http://schemas.microsoft.com/office/drawing/2014/main" id="{F59A1CF8-8E57-8CA4-5804-B76DFA5F981A}"/>
              </a:ext>
            </a:extLst>
          </p:cNvPr>
          <p:cNvPicPr>
            <a:picLocks noChangeAspect="1"/>
          </p:cNvPicPr>
          <p:nvPr/>
        </p:nvPicPr>
        <p:blipFill>
          <a:blip r:embed="rId5" cstate="print">
            <a:alphaModFix amt="16000"/>
            <a:duotone>
              <a:schemeClr val="accent5">
                <a:shade val="45000"/>
                <a:satMod val="135000"/>
              </a:schemeClr>
              <a:prstClr val="white"/>
            </a:duotone>
          </a:blip>
          <a:stretch>
            <a:fillRect/>
          </a:stretch>
        </p:blipFill>
        <p:spPr>
          <a:xfrm>
            <a:off x="3944990" y="3990556"/>
            <a:ext cx="1933852" cy="1461992"/>
          </a:xfrm>
          <a:prstGeom prst="rect">
            <a:avLst/>
          </a:prstGeom>
        </p:spPr>
      </p:pic>
      <p:sp>
        <p:nvSpPr>
          <p:cNvPr id="19" name="Content Placeholder 4">
            <a:extLst>
              <a:ext uri="{FF2B5EF4-FFF2-40B4-BE49-F238E27FC236}">
                <a16:creationId xmlns:a16="http://schemas.microsoft.com/office/drawing/2014/main" id="{292DA918-9FDD-B75D-3A27-E6DAAAEB6CF6}"/>
              </a:ext>
            </a:extLst>
          </p:cNvPr>
          <p:cNvSpPr txBox="1">
            <a:spLocks/>
          </p:cNvSpPr>
          <p:nvPr/>
        </p:nvSpPr>
        <p:spPr>
          <a:xfrm>
            <a:off x="824977" y="4105273"/>
            <a:ext cx="5011711" cy="1461939"/>
          </a:xfrm>
          <a:prstGeom prst="rect">
            <a:avLst/>
          </a:prstGeom>
        </p:spPr>
        <p:txBody>
          <a:bodyPr vert="horz" wrap="square" lIns="0" tIns="0" rIns="0" bIns="0" rtlCol="0" anchor="ctr">
            <a:spAutoFit/>
          </a:bodyPr>
          <a:lstStyle>
            <a:lvl1pPr marL="228600" indent="-228600" algn="l" defTabSz="914400" rtl="0" eaLnBrk="1" latinLnBrk="0" hangingPunct="1">
              <a:lnSpc>
                <a:spcPct val="100000"/>
              </a:lnSpc>
              <a:spcBef>
                <a:spcPts val="1800"/>
              </a:spcBef>
              <a:buFont typeface="Arial" panose="020B0604020202020204" pitchFamily="34" charset="0"/>
              <a:buChar char="•"/>
              <a:defRPr sz="2400" kern="1200">
                <a:solidFill>
                  <a:srgbClr val="56575B"/>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04948E"/>
                </a:solidFill>
                <a:latin typeface="Trebuchet MS" panose="020B0603020202020204" pitchFamily="34" charset="0"/>
              </a:rPr>
              <a:t>4. Integration</a:t>
            </a:r>
            <a:r>
              <a:rPr lang="en-US" sz="1600" dirty="0">
                <a:solidFill>
                  <a:srgbClr val="04948E"/>
                </a:solidFill>
                <a:latin typeface="Trebuchet MS" panose="020B0603020202020204" pitchFamily="34" charset="0"/>
              </a:rPr>
              <a:t>: </a:t>
            </a:r>
            <a:r>
              <a:rPr lang="en-CA" sz="1600" dirty="0">
                <a:latin typeface="Trebuchet MS" panose="020B0603020202020204" pitchFamily="34" charset="0"/>
              </a:rPr>
              <a:t>Once inside the CD4 cell nucleus, HIV releases an enzyme called integrase. HIV uses integrase to insert its viral DNA into the DNA of the host cell.</a:t>
            </a:r>
          </a:p>
          <a:p>
            <a:pPr marL="0" indent="0">
              <a:buNone/>
            </a:pPr>
            <a:endParaRPr lang="en-US" sz="1600" dirty="0">
              <a:solidFill>
                <a:srgbClr val="FF00FF"/>
              </a:solidFill>
              <a:latin typeface="Trebuchet MS" panose="020B0603020202020204" pitchFamily="34" charset="0"/>
            </a:endParaRPr>
          </a:p>
        </p:txBody>
      </p:sp>
      <p:sp>
        <p:nvSpPr>
          <p:cNvPr id="68" name="Rectangle 67">
            <a:extLst>
              <a:ext uri="{FF2B5EF4-FFF2-40B4-BE49-F238E27FC236}">
                <a16:creationId xmlns:a16="http://schemas.microsoft.com/office/drawing/2014/main" id="{93AAD48E-F31E-C741-721D-5EECB120F9E7}"/>
              </a:ext>
            </a:extLst>
          </p:cNvPr>
          <p:cNvSpPr/>
          <p:nvPr/>
        </p:nvSpPr>
        <p:spPr>
          <a:xfrm>
            <a:off x="782261" y="1799526"/>
            <a:ext cx="5046689" cy="1323439"/>
          </a:xfrm>
          <a:prstGeom prst="rect">
            <a:avLst/>
          </a:prstGeom>
        </p:spPr>
        <p:txBody>
          <a:bodyPr wrap="square" anchor="ctr">
            <a:spAutoFit/>
          </a:bodyPr>
          <a:lstStyle/>
          <a:p>
            <a:r>
              <a:rPr lang="en-US" sz="1600" b="1" dirty="0">
                <a:solidFill>
                  <a:srgbClr val="04948E"/>
                </a:solidFill>
                <a:latin typeface="Trebuchet MS" panose="020B0603020202020204" pitchFamily="34" charset="0"/>
              </a:rPr>
              <a:t>3. Reverse Transcription:</a:t>
            </a:r>
            <a:r>
              <a:rPr lang="en-US" sz="1600" dirty="0">
                <a:solidFill>
                  <a:srgbClr val="56575B"/>
                </a:solidFill>
                <a:latin typeface="Trebuchet MS" panose="020B0603020202020204" pitchFamily="34" charset="0"/>
              </a:rPr>
              <a:t> </a:t>
            </a:r>
            <a:r>
              <a:rPr lang="en-CA" sz="1600" dirty="0">
                <a:effectLst/>
                <a:latin typeface="Trebuchet MS" panose="020B0603020202020204" pitchFamily="34" charset="0"/>
              </a:rPr>
              <a:t>HIV releases and uses reverse transcriptase, an HIV enzyme, to convert its genetic material (HIV RNA) into HIV DNA. This allows HIV to enter the CD4 cell nucleus and combine with the cell’s genetic material (DNA).</a:t>
            </a:r>
            <a:endParaRPr lang="en-CA" sz="1600" dirty="0">
              <a:solidFill>
                <a:srgbClr val="56575B"/>
              </a:solidFill>
              <a:latin typeface="Trebuchet MS" panose="020B0603020202020204" pitchFamily="34" charset="0"/>
            </a:endParaRPr>
          </a:p>
        </p:txBody>
      </p:sp>
      <p:sp>
        <p:nvSpPr>
          <p:cNvPr id="8" name="TextBox 7">
            <a:extLst>
              <a:ext uri="{FF2B5EF4-FFF2-40B4-BE49-F238E27FC236}">
                <a16:creationId xmlns:a16="http://schemas.microsoft.com/office/drawing/2014/main" id="{CBBA7EAE-6B83-11DF-C277-F0A257E020BF}"/>
              </a:ext>
            </a:extLst>
          </p:cNvPr>
          <p:cNvSpPr txBox="1"/>
          <p:nvPr/>
        </p:nvSpPr>
        <p:spPr>
          <a:xfrm>
            <a:off x="6938729" y="2583897"/>
            <a:ext cx="1778692" cy="307777"/>
          </a:xfrm>
          <a:prstGeom prst="rect">
            <a:avLst/>
          </a:prstGeom>
          <a:noFill/>
        </p:spPr>
        <p:txBody>
          <a:bodyPr wrap="none" rtlCol="0">
            <a:spAutoFit/>
          </a:bodyPr>
          <a:lstStyle/>
          <a:p>
            <a:r>
              <a:rPr lang="en-US" sz="1400" b="1" dirty="0">
                <a:solidFill>
                  <a:schemeClr val="bg1"/>
                </a:solidFill>
              </a:rPr>
              <a:t>Reverse transcriptase</a:t>
            </a:r>
          </a:p>
        </p:txBody>
      </p:sp>
      <p:sp>
        <p:nvSpPr>
          <p:cNvPr id="10" name="TextBox 9">
            <a:extLst>
              <a:ext uri="{FF2B5EF4-FFF2-40B4-BE49-F238E27FC236}">
                <a16:creationId xmlns:a16="http://schemas.microsoft.com/office/drawing/2014/main" id="{10261239-B570-23D8-233B-3DF5ED384213}"/>
              </a:ext>
            </a:extLst>
          </p:cNvPr>
          <p:cNvSpPr txBox="1"/>
          <p:nvPr/>
        </p:nvSpPr>
        <p:spPr>
          <a:xfrm>
            <a:off x="8907463" y="2314406"/>
            <a:ext cx="821059" cy="307777"/>
          </a:xfrm>
          <a:prstGeom prst="rect">
            <a:avLst/>
          </a:prstGeom>
          <a:noFill/>
        </p:spPr>
        <p:txBody>
          <a:bodyPr wrap="none" rtlCol="0">
            <a:spAutoFit/>
          </a:bodyPr>
          <a:lstStyle/>
          <a:p>
            <a:r>
              <a:rPr lang="en-US" sz="1400" b="1" dirty="0">
                <a:solidFill>
                  <a:schemeClr val="bg1"/>
                </a:solidFill>
              </a:rPr>
              <a:t>HIV RNA</a:t>
            </a:r>
          </a:p>
        </p:txBody>
      </p:sp>
      <p:sp>
        <p:nvSpPr>
          <p:cNvPr id="14" name="TextBox 13">
            <a:extLst>
              <a:ext uri="{FF2B5EF4-FFF2-40B4-BE49-F238E27FC236}">
                <a16:creationId xmlns:a16="http://schemas.microsoft.com/office/drawing/2014/main" id="{F742B39F-9F99-54DB-5EC9-F73C3D325989}"/>
              </a:ext>
            </a:extLst>
          </p:cNvPr>
          <p:cNvSpPr txBox="1"/>
          <p:nvPr/>
        </p:nvSpPr>
        <p:spPr>
          <a:xfrm>
            <a:off x="8895488" y="3275111"/>
            <a:ext cx="833883" cy="307777"/>
          </a:xfrm>
          <a:prstGeom prst="rect">
            <a:avLst/>
          </a:prstGeom>
          <a:noFill/>
        </p:spPr>
        <p:txBody>
          <a:bodyPr wrap="none" rtlCol="0">
            <a:spAutoFit/>
          </a:bodyPr>
          <a:lstStyle/>
          <a:p>
            <a:r>
              <a:rPr lang="en-US" sz="1400" b="1" dirty="0">
                <a:solidFill>
                  <a:schemeClr val="bg1"/>
                </a:solidFill>
              </a:rPr>
              <a:t>HIV DNA</a:t>
            </a:r>
          </a:p>
        </p:txBody>
      </p:sp>
      <p:sp>
        <p:nvSpPr>
          <p:cNvPr id="15" name="TextBox 14">
            <a:extLst>
              <a:ext uri="{FF2B5EF4-FFF2-40B4-BE49-F238E27FC236}">
                <a16:creationId xmlns:a16="http://schemas.microsoft.com/office/drawing/2014/main" id="{FC48EA65-3B64-042B-8E52-867E940FD8C6}"/>
              </a:ext>
            </a:extLst>
          </p:cNvPr>
          <p:cNvSpPr txBox="1"/>
          <p:nvPr/>
        </p:nvSpPr>
        <p:spPr>
          <a:xfrm>
            <a:off x="8630555" y="5018089"/>
            <a:ext cx="872547" cy="307777"/>
          </a:xfrm>
          <a:prstGeom prst="rect">
            <a:avLst/>
          </a:prstGeom>
          <a:noFill/>
        </p:spPr>
        <p:txBody>
          <a:bodyPr wrap="none" rtlCol="0">
            <a:spAutoFit/>
          </a:bodyPr>
          <a:lstStyle/>
          <a:p>
            <a:r>
              <a:rPr lang="en-US" sz="1400" b="1" dirty="0">
                <a:solidFill>
                  <a:schemeClr val="bg1"/>
                </a:solidFill>
              </a:rPr>
              <a:t>Integrase</a:t>
            </a:r>
          </a:p>
        </p:txBody>
      </p:sp>
      <p:sp>
        <p:nvSpPr>
          <p:cNvPr id="17" name="TextBox 16">
            <a:extLst>
              <a:ext uri="{FF2B5EF4-FFF2-40B4-BE49-F238E27FC236}">
                <a16:creationId xmlns:a16="http://schemas.microsoft.com/office/drawing/2014/main" id="{B751E9D8-82B4-8D6C-FCDE-E9522166A6FA}"/>
              </a:ext>
            </a:extLst>
          </p:cNvPr>
          <p:cNvSpPr txBox="1"/>
          <p:nvPr/>
        </p:nvSpPr>
        <p:spPr>
          <a:xfrm>
            <a:off x="10225364" y="5100856"/>
            <a:ext cx="1160895" cy="307777"/>
          </a:xfrm>
          <a:prstGeom prst="rect">
            <a:avLst/>
          </a:prstGeom>
          <a:noFill/>
        </p:spPr>
        <p:txBody>
          <a:bodyPr wrap="none" rtlCol="0">
            <a:spAutoFit/>
          </a:bodyPr>
          <a:lstStyle/>
          <a:p>
            <a:r>
              <a:rPr lang="en-US" sz="1400" b="1" dirty="0">
                <a:solidFill>
                  <a:schemeClr val="bg1"/>
                </a:solidFill>
              </a:rPr>
              <a:t>CD4 cell DNA</a:t>
            </a:r>
          </a:p>
        </p:txBody>
      </p:sp>
      <p:sp>
        <p:nvSpPr>
          <p:cNvPr id="18" name="TextBox 17">
            <a:extLst>
              <a:ext uri="{FF2B5EF4-FFF2-40B4-BE49-F238E27FC236}">
                <a16:creationId xmlns:a16="http://schemas.microsoft.com/office/drawing/2014/main" id="{ADA28884-96CF-92EB-EEFE-EDAE468B4FAF}"/>
              </a:ext>
            </a:extLst>
          </p:cNvPr>
          <p:cNvSpPr txBox="1"/>
          <p:nvPr/>
        </p:nvSpPr>
        <p:spPr>
          <a:xfrm>
            <a:off x="9548803" y="4428263"/>
            <a:ext cx="833883" cy="307777"/>
          </a:xfrm>
          <a:prstGeom prst="rect">
            <a:avLst/>
          </a:prstGeom>
          <a:noFill/>
        </p:spPr>
        <p:txBody>
          <a:bodyPr wrap="none" rtlCol="0">
            <a:spAutoFit/>
          </a:bodyPr>
          <a:lstStyle/>
          <a:p>
            <a:r>
              <a:rPr lang="en-US" sz="1400" b="1" dirty="0">
                <a:solidFill>
                  <a:schemeClr val="bg1"/>
                </a:solidFill>
              </a:rPr>
              <a:t>HIV DNA</a:t>
            </a:r>
          </a:p>
        </p:txBody>
      </p:sp>
      <p:sp>
        <p:nvSpPr>
          <p:cNvPr id="21" name="TextBox 20">
            <a:extLst>
              <a:ext uri="{FF2B5EF4-FFF2-40B4-BE49-F238E27FC236}">
                <a16:creationId xmlns:a16="http://schemas.microsoft.com/office/drawing/2014/main" id="{3C16C080-5F63-E01F-1943-4B2436F823BB}"/>
              </a:ext>
            </a:extLst>
          </p:cNvPr>
          <p:cNvSpPr txBox="1"/>
          <p:nvPr/>
        </p:nvSpPr>
        <p:spPr>
          <a:xfrm>
            <a:off x="6580038" y="3675552"/>
            <a:ext cx="1561646" cy="338554"/>
          </a:xfrm>
          <a:prstGeom prst="rect">
            <a:avLst/>
          </a:prstGeom>
          <a:noFill/>
        </p:spPr>
        <p:txBody>
          <a:bodyPr wrap="none" rtlCol="0">
            <a:spAutoFit/>
          </a:bodyPr>
          <a:lstStyle/>
          <a:p>
            <a:r>
              <a:rPr lang="en-US" sz="1600" b="1" dirty="0">
                <a:solidFill>
                  <a:schemeClr val="bg1"/>
                </a:solidFill>
              </a:rPr>
              <a:t>CD4 cell nucleus</a:t>
            </a:r>
          </a:p>
        </p:txBody>
      </p:sp>
      <p:cxnSp>
        <p:nvCxnSpPr>
          <p:cNvPr id="28" name="Straight Connector 27">
            <a:extLst>
              <a:ext uri="{FF2B5EF4-FFF2-40B4-BE49-F238E27FC236}">
                <a16:creationId xmlns:a16="http://schemas.microsoft.com/office/drawing/2014/main" id="{9BAB5E9E-6A88-6A88-02D7-5354FCABBDCA}"/>
              </a:ext>
            </a:extLst>
          </p:cNvPr>
          <p:cNvCxnSpPr>
            <a:cxnSpLocks/>
          </p:cNvCxnSpPr>
          <p:nvPr/>
        </p:nvCxnSpPr>
        <p:spPr>
          <a:xfrm flipH="1">
            <a:off x="8909277" y="4876800"/>
            <a:ext cx="6123" cy="2286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215F11C-5D01-8D72-8DA9-1CDD2B2FF459}"/>
              </a:ext>
            </a:extLst>
          </p:cNvPr>
          <p:cNvSpPr txBox="1"/>
          <p:nvPr/>
        </p:nvSpPr>
        <p:spPr>
          <a:xfrm>
            <a:off x="10440538" y="3675552"/>
            <a:ext cx="1110047" cy="307777"/>
          </a:xfrm>
          <a:prstGeom prst="rect">
            <a:avLst/>
          </a:prstGeom>
          <a:noFill/>
        </p:spPr>
        <p:txBody>
          <a:bodyPr wrap="none" rtlCol="0">
            <a:spAutoFit/>
          </a:bodyPr>
          <a:lstStyle/>
          <a:p>
            <a:r>
              <a:rPr lang="en-US" sz="1400" b="1" dirty="0">
                <a:solidFill>
                  <a:schemeClr val="bg1"/>
                </a:solidFill>
              </a:rPr>
              <a:t>HIV proteins</a:t>
            </a:r>
          </a:p>
        </p:txBody>
      </p:sp>
    </p:spTree>
    <p:extLst>
      <p:ext uri="{BB962C8B-B14F-4D97-AF65-F5344CB8AC3E}">
        <p14:creationId xmlns:p14="http://schemas.microsoft.com/office/powerpoint/2010/main" val="647881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B3879-3DF5-D72B-EEBD-C86F655094E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0D38A4-8804-0BD4-7D20-7B57946E7FEC}"/>
              </a:ext>
            </a:extLst>
          </p:cNvPr>
          <p:cNvSpPr>
            <a:spLocks noGrp="1"/>
          </p:cNvSpPr>
          <p:nvPr>
            <p:ph type="sldNum" sz="quarter" idx="10"/>
          </p:nvPr>
        </p:nvSpPr>
        <p:spPr/>
        <p:txBody>
          <a:bodyPr/>
          <a:lstStyle/>
          <a:p>
            <a:fld id="{70089216-3EB4-48D3-A482-8895DB197100}" type="slidenum">
              <a:rPr lang="en-US" smtClean="0"/>
              <a:pPr/>
              <a:t>17</a:t>
            </a:fld>
            <a:endParaRPr lang="en-US" dirty="0"/>
          </a:p>
        </p:txBody>
      </p:sp>
      <p:sp>
        <p:nvSpPr>
          <p:cNvPr id="38" name="Title 1">
            <a:extLst>
              <a:ext uri="{FF2B5EF4-FFF2-40B4-BE49-F238E27FC236}">
                <a16:creationId xmlns:a16="http://schemas.microsoft.com/office/drawing/2014/main" id="{DC3FE21D-1112-0372-63F7-B14260C6BDAE}"/>
              </a:ext>
            </a:extLst>
          </p:cNvPr>
          <p:cNvSpPr txBox="1">
            <a:spLocks/>
          </p:cNvSpPr>
          <p:nvPr/>
        </p:nvSpPr>
        <p:spPr>
          <a:xfrm>
            <a:off x="304800" y="641324"/>
            <a:ext cx="11277600" cy="650875"/>
          </a:xfrm>
          <a:prstGeom prst="rect">
            <a:avLst/>
          </a:prstGeom>
        </p:spPr>
        <p:txBody>
          <a:bodyPr lIns="0" tIns="0" rIns="0" bIns="0" anchor="ctr">
            <a:normAutofit fontScale="92500"/>
          </a:bodyPr>
          <a:lstStyle>
            <a:defPPr>
              <a:defRPr lang="en-US"/>
            </a:defPPr>
            <a:lvl1pPr>
              <a:defRPr sz="2800" b="1" i="0" kern="0">
                <a:solidFill>
                  <a:srgbClr val="002060"/>
                </a:solidFill>
                <a:latin typeface="Georgia" panose="02040502050405020303" pitchFamily="18" charset="0"/>
                <a:ea typeface="+mj-ea"/>
                <a:cs typeface="Tahoma"/>
              </a:defRPr>
            </a:lvl1pPr>
          </a:lstStyle>
          <a:p>
            <a:r>
              <a:rPr lang="en-US" dirty="0"/>
              <a:t>Replication Cycle of HIV: Replication, Assembly, and Budding </a:t>
            </a:r>
          </a:p>
        </p:txBody>
      </p:sp>
      <p:pic>
        <p:nvPicPr>
          <p:cNvPr id="127" name="Picture 126">
            <a:extLst>
              <a:ext uri="{FF2B5EF4-FFF2-40B4-BE49-F238E27FC236}">
                <a16:creationId xmlns:a16="http://schemas.microsoft.com/office/drawing/2014/main" id="{634B3B5C-5AB2-01E6-6AE5-6F8443C7917D}"/>
              </a:ext>
            </a:extLst>
          </p:cNvPr>
          <p:cNvPicPr>
            <a:picLocks noChangeAspect="1"/>
          </p:cNvPicPr>
          <p:nvPr/>
        </p:nvPicPr>
        <p:blipFill>
          <a:blip r:embed="rId3" cstate="print">
            <a:alphaModFix amt="19000"/>
          </a:blip>
          <a:stretch>
            <a:fillRect/>
          </a:stretch>
        </p:blipFill>
        <p:spPr>
          <a:xfrm>
            <a:off x="3536647" y="1699138"/>
            <a:ext cx="2667000" cy="723900"/>
          </a:xfrm>
          <a:prstGeom prst="rect">
            <a:avLst/>
          </a:prstGeom>
        </p:spPr>
      </p:pic>
      <p:sp>
        <p:nvSpPr>
          <p:cNvPr id="128" name="Rectangle 127">
            <a:extLst>
              <a:ext uri="{FF2B5EF4-FFF2-40B4-BE49-F238E27FC236}">
                <a16:creationId xmlns:a16="http://schemas.microsoft.com/office/drawing/2014/main" id="{E2A5AA61-86E6-7F7A-33E6-A1BBB12752CF}"/>
              </a:ext>
            </a:extLst>
          </p:cNvPr>
          <p:cNvSpPr/>
          <p:nvPr/>
        </p:nvSpPr>
        <p:spPr>
          <a:xfrm>
            <a:off x="660409" y="1357799"/>
            <a:ext cx="5651292" cy="1214072"/>
          </a:xfrm>
          <a:prstGeom prst="rect">
            <a:avLst/>
          </a:prstGeom>
          <a:solidFill>
            <a:srgbClr val="004C6B">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B024CA1C-A5D1-2704-EF2A-5C53B803851C}"/>
              </a:ext>
            </a:extLst>
          </p:cNvPr>
          <p:cNvSpPr/>
          <p:nvPr/>
        </p:nvSpPr>
        <p:spPr>
          <a:xfrm>
            <a:off x="747850" y="1416015"/>
            <a:ext cx="5286532" cy="1077218"/>
          </a:xfrm>
          <a:prstGeom prst="rect">
            <a:avLst/>
          </a:prstGeom>
        </p:spPr>
        <p:txBody>
          <a:bodyPr wrap="square" anchor="ctr">
            <a:spAutoFit/>
          </a:bodyPr>
          <a:lstStyle/>
          <a:p>
            <a:pPr lvl="0"/>
            <a:r>
              <a:rPr lang="en-US" sz="1600" b="1" dirty="0">
                <a:solidFill>
                  <a:srgbClr val="04948E"/>
                </a:solidFill>
                <a:latin typeface="Trebuchet MS" panose="020B0603020202020204" pitchFamily="34" charset="0"/>
              </a:rPr>
              <a:t>5. Replication</a:t>
            </a:r>
            <a:r>
              <a:rPr lang="en-US" sz="1600" dirty="0">
                <a:solidFill>
                  <a:srgbClr val="04948E"/>
                </a:solidFill>
                <a:latin typeface="Trebuchet MS" panose="020B0603020202020204" pitchFamily="34" charset="0"/>
              </a:rPr>
              <a:t>: </a:t>
            </a:r>
            <a:r>
              <a:rPr lang="en-US" sz="1600" dirty="0">
                <a:solidFill>
                  <a:srgbClr val="595959"/>
                </a:solidFill>
                <a:latin typeface="Trebuchet MS" panose="020B0603020202020204" pitchFamily="34" charset="0"/>
              </a:rPr>
              <a:t>Once integrated into the CD4 cell DNA, HIV begins to use the cell’s machinery to make long chains of HIV proteins. These protein chains are the building blocks for more HIV.</a:t>
            </a:r>
          </a:p>
        </p:txBody>
      </p:sp>
      <p:pic>
        <p:nvPicPr>
          <p:cNvPr id="131" name="Picture 130">
            <a:extLst>
              <a:ext uri="{FF2B5EF4-FFF2-40B4-BE49-F238E27FC236}">
                <a16:creationId xmlns:a16="http://schemas.microsoft.com/office/drawing/2014/main" id="{1F14EB20-0DF3-2174-7903-B37CC91B2AEB}"/>
              </a:ext>
            </a:extLst>
          </p:cNvPr>
          <p:cNvPicPr>
            <a:picLocks noChangeAspect="1"/>
          </p:cNvPicPr>
          <p:nvPr/>
        </p:nvPicPr>
        <p:blipFill>
          <a:blip r:embed="rId4" cstate="print">
            <a:alphaModFix amt="21000"/>
          </a:blip>
          <a:stretch>
            <a:fillRect/>
          </a:stretch>
        </p:blipFill>
        <p:spPr>
          <a:xfrm>
            <a:off x="5064636" y="2884478"/>
            <a:ext cx="870814" cy="818037"/>
          </a:xfrm>
          <a:prstGeom prst="rect">
            <a:avLst/>
          </a:prstGeom>
        </p:spPr>
      </p:pic>
      <p:sp>
        <p:nvSpPr>
          <p:cNvPr id="132" name="Rectangle 131">
            <a:extLst>
              <a:ext uri="{FF2B5EF4-FFF2-40B4-BE49-F238E27FC236}">
                <a16:creationId xmlns:a16="http://schemas.microsoft.com/office/drawing/2014/main" id="{6E77DAFA-629F-9D4F-6117-18206822BCA8}"/>
              </a:ext>
            </a:extLst>
          </p:cNvPr>
          <p:cNvSpPr/>
          <p:nvPr/>
        </p:nvSpPr>
        <p:spPr>
          <a:xfrm>
            <a:off x="660409" y="2776992"/>
            <a:ext cx="5651292" cy="1033008"/>
          </a:xfrm>
          <a:prstGeom prst="rect">
            <a:avLst/>
          </a:prstGeom>
          <a:solidFill>
            <a:srgbClr val="AEDBD9">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ctangle 132">
            <a:extLst>
              <a:ext uri="{FF2B5EF4-FFF2-40B4-BE49-F238E27FC236}">
                <a16:creationId xmlns:a16="http://schemas.microsoft.com/office/drawing/2014/main" id="{49C68C5E-F2E8-0E69-7CDB-B95E6E22A0E2}"/>
              </a:ext>
            </a:extLst>
          </p:cNvPr>
          <p:cNvSpPr/>
          <p:nvPr/>
        </p:nvSpPr>
        <p:spPr>
          <a:xfrm>
            <a:off x="755346" y="2877998"/>
            <a:ext cx="5271540" cy="830997"/>
          </a:xfrm>
          <a:prstGeom prst="rect">
            <a:avLst/>
          </a:prstGeom>
        </p:spPr>
        <p:txBody>
          <a:bodyPr wrap="square">
            <a:spAutoFit/>
          </a:bodyPr>
          <a:lstStyle/>
          <a:p>
            <a:r>
              <a:rPr lang="en-US" sz="1600" b="1" dirty="0">
                <a:solidFill>
                  <a:srgbClr val="04948E"/>
                </a:solidFill>
                <a:latin typeface="Trebuchet MS" panose="020B0603020202020204" pitchFamily="34" charset="0"/>
              </a:rPr>
              <a:t>6. Assembly</a:t>
            </a:r>
            <a:r>
              <a:rPr lang="en-US" sz="1600" dirty="0">
                <a:solidFill>
                  <a:srgbClr val="04948E"/>
                </a:solidFill>
                <a:latin typeface="Trebuchet MS" panose="020B0603020202020204" pitchFamily="34" charset="0"/>
              </a:rPr>
              <a:t>:</a:t>
            </a:r>
            <a:r>
              <a:rPr lang="en-US" sz="1600" dirty="0">
                <a:solidFill>
                  <a:srgbClr val="595959"/>
                </a:solidFill>
                <a:latin typeface="Trebuchet MS" panose="020B0603020202020204" pitchFamily="34" charset="0"/>
              </a:rPr>
              <a:t> New HIV proteins and HIV RNA made by the host CD4 cell move to the surface of the cell and assemble into immature, non-infectious virus particles. </a:t>
            </a:r>
            <a:endParaRPr lang="en-US" sz="1600" dirty="0">
              <a:latin typeface="Trebuchet MS" panose="020B0603020202020204" pitchFamily="34" charset="0"/>
            </a:endParaRPr>
          </a:p>
        </p:txBody>
      </p:sp>
      <p:sp>
        <p:nvSpPr>
          <p:cNvPr id="136" name="Rectangle 135">
            <a:extLst>
              <a:ext uri="{FF2B5EF4-FFF2-40B4-BE49-F238E27FC236}">
                <a16:creationId xmlns:a16="http://schemas.microsoft.com/office/drawing/2014/main" id="{6705026C-EC57-D02D-823E-A53E9771D108}"/>
              </a:ext>
            </a:extLst>
          </p:cNvPr>
          <p:cNvSpPr/>
          <p:nvPr/>
        </p:nvSpPr>
        <p:spPr>
          <a:xfrm>
            <a:off x="660409" y="4070640"/>
            <a:ext cx="5651292" cy="2253960"/>
          </a:xfrm>
          <a:prstGeom prst="rect">
            <a:avLst/>
          </a:prstGeom>
          <a:solidFill>
            <a:srgbClr val="731F3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7" name="Picture 136">
            <a:extLst>
              <a:ext uri="{FF2B5EF4-FFF2-40B4-BE49-F238E27FC236}">
                <a16:creationId xmlns:a16="http://schemas.microsoft.com/office/drawing/2014/main" id="{D97ABC3D-0978-567B-5CD6-5F7A503EFBE2}"/>
              </a:ext>
            </a:extLst>
          </p:cNvPr>
          <p:cNvPicPr>
            <a:picLocks noChangeAspect="1"/>
          </p:cNvPicPr>
          <p:nvPr/>
        </p:nvPicPr>
        <p:blipFill rotWithShape="1">
          <a:blip r:embed="rId5" cstate="print">
            <a:alphaModFix amt="21000"/>
          </a:blip>
          <a:srcRect b="48523"/>
          <a:stretch/>
        </p:blipFill>
        <p:spPr>
          <a:xfrm rot="16200000">
            <a:off x="4912283" y="4721097"/>
            <a:ext cx="1858781" cy="956847"/>
          </a:xfrm>
          <a:prstGeom prst="rect">
            <a:avLst/>
          </a:prstGeom>
        </p:spPr>
      </p:pic>
      <p:sp>
        <p:nvSpPr>
          <p:cNvPr id="138" name="Content Placeholder 7">
            <a:extLst>
              <a:ext uri="{FF2B5EF4-FFF2-40B4-BE49-F238E27FC236}">
                <a16:creationId xmlns:a16="http://schemas.microsoft.com/office/drawing/2014/main" id="{D48089E2-A086-4BA0-FDC9-48BE810A7963}"/>
              </a:ext>
            </a:extLst>
          </p:cNvPr>
          <p:cNvSpPr txBox="1">
            <a:spLocks/>
          </p:cNvSpPr>
          <p:nvPr/>
        </p:nvSpPr>
        <p:spPr>
          <a:xfrm>
            <a:off x="883165" y="4339166"/>
            <a:ext cx="5015901" cy="172695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800"/>
              </a:spcBef>
              <a:buFont typeface="Arial" panose="020B0604020202020204" pitchFamily="34" charset="0"/>
              <a:buChar char="•"/>
              <a:defRPr sz="2400" kern="1200">
                <a:solidFill>
                  <a:srgbClr val="56575B"/>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04948E"/>
                </a:solidFill>
              </a:rPr>
              <a:t>7. Budding and maturation</a:t>
            </a:r>
            <a:r>
              <a:rPr lang="en-US" sz="1600" dirty="0">
                <a:solidFill>
                  <a:srgbClr val="04948E"/>
                </a:solidFill>
              </a:rPr>
              <a:t>: </a:t>
            </a:r>
            <a:r>
              <a:rPr lang="en-CA" sz="1600" dirty="0">
                <a:solidFill>
                  <a:srgbClr val="595959"/>
                </a:solidFill>
                <a:latin typeface="Trebuchet MS" panose="020B0603020202020204" pitchFamily="34" charset="0"/>
              </a:rPr>
              <a:t>During budding, immature HIV (noninfectious HIV that cannot infect another CD4 cell) pushes itself out of the host CD4 cell. Once outside the CD4 cell, the virus releases protease, an HIV enzyme. Protease breaks up the long protein chains in the immature virus, creating the mature (infectious) virus.</a:t>
            </a:r>
          </a:p>
          <a:p>
            <a:pPr marL="0" indent="0">
              <a:buFont typeface="Arial" panose="020B0604020202020204" pitchFamily="34" charset="0"/>
              <a:buNone/>
            </a:pPr>
            <a:endParaRPr lang="en-US" sz="1600" dirty="0">
              <a:solidFill>
                <a:srgbClr val="FF00FF"/>
              </a:solidFill>
            </a:endParaRPr>
          </a:p>
        </p:txBody>
      </p:sp>
      <p:grpSp>
        <p:nvGrpSpPr>
          <p:cNvPr id="14" name="Group 13">
            <a:extLst>
              <a:ext uri="{FF2B5EF4-FFF2-40B4-BE49-F238E27FC236}">
                <a16:creationId xmlns:a16="http://schemas.microsoft.com/office/drawing/2014/main" id="{4099C41A-9397-0324-977A-2DCB9988CD8A}"/>
              </a:ext>
            </a:extLst>
          </p:cNvPr>
          <p:cNvGrpSpPr/>
          <p:nvPr/>
        </p:nvGrpSpPr>
        <p:grpSpPr>
          <a:xfrm>
            <a:off x="7116771" y="1255700"/>
            <a:ext cx="3961542" cy="5105400"/>
            <a:chOff x="7116771" y="1255700"/>
            <a:chExt cx="3961542" cy="5105400"/>
          </a:xfrm>
        </p:grpSpPr>
        <p:pic>
          <p:nvPicPr>
            <p:cNvPr id="13" name="Picture 12">
              <a:extLst>
                <a:ext uri="{FF2B5EF4-FFF2-40B4-BE49-F238E27FC236}">
                  <a16:creationId xmlns:a16="http://schemas.microsoft.com/office/drawing/2014/main" id="{E79B9C93-E648-718D-B05F-532BD8682B67}"/>
                </a:ext>
              </a:extLst>
            </p:cNvPr>
            <p:cNvPicPr>
              <a:picLocks noChangeAspect="1"/>
            </p:cNvPicPr>
            <p:nvPr/>
          </p:nvPicPr>
          <p:blipFill>
            <a:blip r:embed="rId6"/>
            <a:stretch>
              <a:fillRect/>
            </a:stretch>
          </p:blipFill>
          <p:spPr>
            <a:xfrm>
              <a:off x="7173039" y="1255700"/>
              <a:ext cx="3905274" cy="5105400"/>
            </a:xfrm>
            <a:prstGeom prst="rect">
              <a:avLst/>
            </a:prstGeom>
          </p:spPr>
        </p:pic>
        <p:sp>
          <p:nvSpPr>
            <p:cNvPr id="12" name="Rectangle 11">
              <a:extLst>
                <a:ext uri="{FF2B5EF4-FFF2-40B4-BE49-F238E27FC236}">
                  <a16:creationId xmlns:a16="http://schemas.microsoft.com/office/drawing/2014/main" id="{8A254AA7-626C-6EF2-0962-284CBA3B0EC1}"/>
                </a:ext>
              </a:extLst>
            </p:cNvPr>
            <p:cNvSpPr/>
            <p:nvPr/>
          </p:nvSpPr>
          <p:spPr>
            <a:xfrm>
              <a:off x="7116771" y="1256793"/>
              <a:ext cx="1447800" cy="1520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72577137-5A34-FFB4-CCB5-4B94D986BC58}"/>
              </a:ext>
            </a:extLst>
          </p:cNvPr>
          <p:cNvSpPr txBox="1"/>
          <p:nvPr/>
        </p:nvSpPr>
        <p:spPr>
          <a:xfrm>
            <a:off x="8615554" y="4208475"/>
            <a:ext cx="821059" cy="307777"/>
          </a:xfrm>
          <a:prstGeom prst="rect">
            <a:avLst/>
          </a:prstGeom>
          <a:noFill/>
        </p:spPr>
        <p:txBody>
          <a:bodyPr wrap="none" rtlCol="0">
            <a:spAutoFit/>
          </a:bodyPr>
          <a:lstStyle/>
          <a:p>
            <a:r>
              <a:rPr lang="en-US" sz="1400" b="1" dirty="0">
                <a:solidFill>
                  <a:schemeClr val="bg1"/>
                </a:solidFill>
              </a:rPr>
              <a:t>HIV RNA</a:t>
            </a:r>
          </a:p>
        </p:txBody>
      </p:sp>
      <p:sp>
        <p:nvSpPr>
          <p:cNvPr id="18" name="TextBox 17">
            <a:extLst>
              <a:ext uri="{FF2B5EF4-FFF2-40B4-BE49-F238E27FC236}">
                <a16:creationId xmlns:a16="http://schemas.microsoft.com/office/drawing/2014/main" id="{277D5AD5-7803-C1F2-F97D-D5CA0EBADED5}"/>
              </a:ext>
            </a:extLst>
          </p:cNvPr>
          <p:cNvSpPr txBox="1"/>
          <p:nvPr/>
        </p:nvSpPr>
        <p:spPr>
          <a:xfrm>
            <a:off x="7741860" y="4594458"/>
            <a:ext cx="1110047" cy="307777"/>
          </a:xfrm>
          <a:prstGeom prst="rect">
            <a:avLst/>
          </a:prstGeom>
          <a:noFill/>
        </p:spPr>
        <p:txBody>
          <a:bodyPr wrap="none" rtlCol="0">
            <a:spAutoFit/>
          </a:bodyPr>
          <a:lstStyle/>
          <a:p>
            <a:r>
              <a:rPr lang="en-US" sz="1400" b="1" dirty="0">
                <a:solidFill>
                  <a:schemeClr val="bg1"/>
                </a:solidFill>
              </a:rPr>
              <a:t>HIV proteins</a:t>
            </a:r>
          </a:p>
        </p:txBody>
      </p:sp>
      <p:sp>
        <p:nvSpPr>
          <p:cNvPr id="19" name="TextBox 18">
            <a:extLst>
              <a:ext uri="{FF2B5EF4-FFF2-40B4-BE49-F238E27FC236}">
                <a16:creationId xmlns:a16="http://schemas.microsoft.com/office/drawing/2014/main" id="{3779DC36-06D5-68C2-E5B5-7F82CFF1FA60}"/>
              </a:ext>
            </a:extLst>
          </p:cNvPr>
          <p:cNvSpPr txBox="1"/>
          <p:nvPr/>
        </p:nvSpPr>
        <p:spPr>
          <a:xfrm>
            <a:off x="10754385" y="3500622"/>
            <a:ext cx="1229376" cy="307777"/>
          </a:xfrm>
          <a:prstGeom prst="rect">
            <a:avLst/>
          </a:prstGeom>
          <a:noFill/>
        </p:spPr>
        <p:txBody>
          <a:bodyPr wrap="none" rtlCol="0">
            <a:spAutoFit/>
          </a:bodyPr>
          <a:lstStyle/>
          <a:p>
            <a:r>
              <a:rPr lang="en-US" sz="1400" b="1" dirty="0"/>
              <a:t>Immature HIV</a:t>
            </a:r>
          </a:p>
        </p:txBody>
      </p:sp>
      <p:sp>
        <p:nvSpPr>
          <p:cNvPr id="20" name="TextBox 19">
            <a:extLst>
              <a:ext uri="{FF2B5EF4-FFF2-40B4-BE49-F238E27FC236}">
                <a16:creationId xmlns:a16="http://schemas.microsoft.com/office/drawing/2014/main" id="{102A328D-38C0-791E-60B4-0B40086579C3}"/>
              </a:ext>
            </a:extLst>
          </p:cNvPr>
          <p:cNvSpPr txBox="1"/>
          <p:nvPr/>
        </p:nvSpPr>
        <p:spPr>
          <a:xfrm>
            <a:off x="10324422" y="1757232"/>
            <a:ext cx="1046633" cy="307777"/>
          </a:xfrm>
          <a:prstGeom prst="rect">
            <a:avLst/>
          </a:prstGeom>
          <a:noFill/>
        </p:spPr>
        <p:txBody>
          <a:bodyPr wrap="none" rtlCol="0">
            <a:spAutoFit/>
          </a:bodyPr>
          <a:lstStyle/>
          <a:p>
            <a:r>
              <a:rPr lang="en-US" sz="1400" b="1" dirty="0"/>
              <a:t>Mature HIV</a:t>
            </a:r>
          </a:p>
        </p:txBody>
      </p:sp>
      <p:sp>
        <p:nvSpPr>
          <p:cNvPr id="21" name="TextBox 20">
            <a:extLst>
              <a:ext uri="{FF2B5EF4-FFF2-40B4-BE49-F238E27FC236}">
                <a16:creationId xmlns:a16="http://schemas.microsoft.com/office/drawing/2014/main" id="{DE31EE25-F8AA-6289-9D4B-D0D148FB61A6}"/>
              </a:ext>
            </a:extLst>
          </p:cNvPr>
          <p:cNvSpPr txBox="1"/>
          <p:nvPr/>
        </p:nvSpPr>
        <p:spPr>
          <a:xfrm>
            <a:off x="10872933" y="2805763"/>
            <a:ext cx="839140" cy="307777"/>
          </a:xfrm>
          <a:prstGeom prst="rect">
            <a:avLst/>
          </a:prstGeom>
          <a:noFill/>
        </p:spPr>
        <p:txBody>
          <a:bodyPr wrap="none" rtlCol="0">
            <a:spAutoFit/>
          </a:bodyPr>
          <a:lstStyle/>
          <a:p>
            <a:r>
              <a:rPr lang="en-US" sz="1400" b="1" dirty="0"/>
              <a:t>Protease</a:t>
            </a:r>
          </a:p>
        </p:txBody>
      </p:sp>
      <p:sp>
        <p:nvSpPr>
          <p:cNvPr id="22" name="TextBox 21">
            <a:extLst>
              <a:ext uri="{FF2B5EF4-FFF2-40B4-BE49-F238E27FC236}">
                <a16:creationId xmlns:a16="http://schemas.microsoft.com/office/drawing/2014/main" id="{D1363662-A748-0713-E46F-8E1631FB1505}"/>
              </a:ext>
            </a:extLst>
          </p:cNvPr>
          <p:cNvSpPr txBox="1"/>
          <p:nvPr/>
        </p:nvSpPr>
        <p:spPr>
          <a:xfrm rot="1839168">
            <a:off x="7280748" y="3374980"/>
            <a:ext cx="2152068" cy="574209"/>
          </a:xfrm>
          <a:prstGeom prst="rect">
            <a:avLst/>
          </a:prstGeom>
          <a:noFill/>
          <a:ln w="12700">
            <a:noFill/>
          </a:ln>
        </p:spPr>
        <p:txBody>
          <a:bodyPr wrap="none" rtlCol="0" anchor="ctr">
            <a:prstTxWarp prst="textArchUp">
              <a:avLst>
                <a:gd name="adj" fmla="val 11989613"/>
              </a:avLst>
            </a:prstTxWarp>
            <a:spAutoFit/>
          </a:bodyPr>
          <a:lstStyle/>
          <a:p>
            <a:pPr algn="ctr"/>
            <a:r>
              <a:rPr lang="en-US" sz="1100" b="1" dirty="0"/>
              <a:t>CD4 cell membrane</a:t>
            </a:r>
          </a:p>
        </p:txBody>
      </p:sp>
      <p:pic>
        <p:nvPicPr>
          <p:cNvPr id="26" name="Picture 25">
            <a:extLst>
              <a:ext uri="{FF2B5EF4-FFF2-40B4-BE49-F238E27FC236}">
                <a16:creationId xmlns:a16="http://schemas.microsoft.com/office/drawing/2014/main" id="{6836B369-E14F-55B4-FEA3-11E8E71CA87A}"/>
              </a:ext>
            </a:extLst>
          </p:cNvPr>
          <p:cNvPicPr>
            <a:picLocks noChangeAspect="1"/>
          </p:cNvPicPr>
          <p:nvPr/>
        </p:nvPicPr>
        <p:blipFill>
          <a:blip r:embed="rId7"/>
          <a:stretch>
            <a:fillRect/>
          </a:stretch>
        </p:blipFill>
        <p:spPr>
          <a:xfrm>
            <a:off x="7388867" y="3614991"/>
            <a:ext cx="822960" cy="267462"/>
          </a:xfrm>
          <a:prstGeom prst="rect">
            <a:avLst/>
          </a:prstGeom>
        </p:spPr>
      </p:pic>
      <p:cxnSp>
        <p:nvCxnSpPr>
          <p:cNvPr id="11" name="Straight Connector 10">
            <a:extLst>
              <a:ext uri="{FF2B5EF4-FFF2-40B4-BE49-F238E27FC236}">
                <a16:creationId xmlns:a16="http://schemas.microsoft.com/office/drawing/2014/main" id="{554C05A9-FA2B-6862-3764-BFCE89DF5E2D}"/>
              </a:ext>
            </a:extLst>
          </p:cNvPr>
          <p:cNvCxnSpPr/>
          <p:nvPr/>
        </p:nvCxnSpPr>
        <p:spPr>
          <a:xfrm flipV="1">
            <a:off x="10556657" y="2977901"/>
            <a:ext cx="381000" cy="169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6AC65F5-B386-0B69-5CC2-A3EB37F0CDFE}"/>
              </a:ext>
            </a:extLst>
          </p:cNvPr>
          <p:cNvSpPr txBox="1"/>
          <p:nvPr/>
        </p:nvSpPr>
        <p:spPr>
          <a:xfrm rot="2258612">
            <a:off x="7171720" y="5301429"/>
            <a:ext cx="1221809" cy="276999"/>
          </a:xfrm>
          <a:prstGeom prst="rect">
            <a:avLst/>
          </a:prstGeom>
          <a:noFill/>
        </p:spPr>
        <p:txBody>
          <a:bodyPr wrap="none" rtlCol="0">
            <a:spAutoFit/>
          </a:bodyPr>
          <a:lstStyle/>
          <a:p>
            <a:r>
              <a:rPr lang="en-US" sz="1200" b="1" dirty="0">
                <a:solidFill>
                  <a:schemeClr val="bg1"/>
                </a:solidFill>
              </a:rPr>
              <a:t>CD4 cell nucleus</a:t>
            </a:r>
          </a:p>
        </p:txBody>
      </p:sp>
    </p:spTree>
    <p:extLst>
      <p:ext uri="{BB962C8B-B14F-4D97-AF65-F5344CB8AC3E}">
        <p14:creationId xmlns:p14="http://schemas.microsoft.com/office/powerpoint/2010/main" val="3330288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67776-860F-9ED9-4C3B-9D108FFDCCC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8A454F-C4F8-58AB-D6FA-BE962C85CFD5}"/>
              </a:ext>
            </a:extLst>
          </p:cNvPr>
          <p:cNvSpPr>
            <a:spLocks noGrp="1"/>
          </p:cNvSpPr>
          <p:nvPr>
            <p:ph type="sldNum" sz="quarter" idx="10"/>
          </p:nvPr>
        </p:nvSpPr>
        <p:spPr/>
        <p:txBody>
          <a:bodyPr/>
          <a:lstStyle/>
          <a:p>
            <a:fld id="{70089216-3EB4-48D3-A482-8895DB197100}" type="slidenum">
              <a:rPr lang="en-US" smtClean="0"/>
              <a:pPr/>
              <a:t>18</a:t>
            </a:fld>
            <a:endParaRPr lang="en-US" dirty="0"/>
          </a:p>
        </p:txBody>
      </p:sp>
      <p:sp>
        <p:nvSpPr>
          <p:cNvPr id="38" name="Title 1">
            <a:extLst>
              <a:ext uri="{FF2B5EF4-FFF2-40B4-BE49-F238E27FC236}">
                <a16:creationId xmlns:a16="http://schemas.microsoft.com/office/drawing/2014/main" id="{FCE4E995-E1C5-F4A8-A3C6-AA12796DFF79}"/>
              </a:ext>
            </a:extLst>
          </p:cNvPr>
          <p:cNvSpPr txBox="1">
            <a:spLocks/>
          </p:cNvSpPr>
          <p:nvPr/>
        </p:nvSpPr>
        <p:spPr>
          <a:xfrm>
            <a:off x="304800" y="641324"/>
            <a:ext cx="5334000" cy="650875"/>
          </a:xfrm>
          <a:prstGeom prst="rect">
            <a:avLst/>
          </a:prstGeom>
        </p:spPr>
        <p:txBody>
          <a:bodyPr lIns="0" tIns="0" rIns="0" bIns="0">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HIV Reservoirs</a:t>
            </a:r>
          </a:p>
        </p:txBody>
      </p:sp>
      <p:sp>
        <p:nvSpPr>
          <p:cNvPr id="8" name="Freeform 8">
            <a:extLst>
              <a:ext uri="{FF2B5EF4-FFF2-40B4-BE49-F238E27FC236}">
                <a16:creationId xmlns:a16="http://schemas.microsoft.com/office/drawing/2014/main" id="{B749F3AE-DE7E-34AF-580A-59B4BA0398FC}"/>
              </a:ext>
            </a:extLst>
          </p:cNvPr>
          <p:cNvSpPr/>
          <p:nvPr/>
        </p:nvSpPr>
        <p:spPr>
          <a:xfrm>
            <a:off x="288801" y="5536765"/>
            <a:ext cx="288758" cy="268132"/>
          </a:xfrm>
          <a:custGeom>
            <a:avLst/>
            <a:gdLst>
              <a:gd name="connsiteX0" fmla="*/ 0 w 288758"/>
              <a:gd name="connsiteY0" fmla="*/ 82502 h 268132"/>
              <a:gd name="connsiteX1" fmla="*/ 261257 w 288758"/>
              <a:gd name="connsiteY1" fmla="*/ 268132 h 268132"/>
              <a:gd name="connsiteX2" fmla="*/ 288758 w 288758"/>
              <a:gd name="connsiteY2" fmla="*/ 0 h 268132"/>
              <a:gd name="connsiteX3" fmla="*/ 0 w 288758"/>
              <a:gd name="connsiteY3" fmla="*/ 82502 h 268132"/>
            </a:gdLst>
            <a:ahLst/>
            <a:cxnLst>
              <a:cxn ang="0">
                <a:pos x="connsiteX0" y="connsiteY0"/>
              </a:cxn>
              <a:cxn ang="0">
                <a:pos x="connsiteX1" y="connsiteY1"/>
              </a:cxn>
              <a:cxn ang="0">
                <a:pos x="connsiteX2" y="connsiteY2"/>
              </a:cxn>
              <a:cxn ang="0">
                <a:pos x="connsiteX3" y="connsiteY3"/>
              </a:cxn>
            </a:cxnLst>
            <a:rect l="l" t="t" r="r" b="b"/>
            <a:pathLst>
              <a:path w="288758" h="268132">
                <a:moveTo>
                  <a:pt x="0" y="82502"/>
                </a:moveTo>
                <a:lnTo>
                  <a:pt x="261257" y="268132"/>
                </a:lnTo>
                <a:lnTo>
                  <a:pt x="288758" y="0"/>
                </a:lnTo>
                <a:lnTo>
                  <a:pt x="0" y="82502"/>
                </a:lnTo>
                <a:close/>
              </a:path>
            </a:pathLst>
          </a:custGeom>
          <a:solidFill>
            <a:srgbClr val="049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86DD9F-B4AB-1CA2-DADD-5B90E9960803}"/>
              </a:ext>
            </a:extLst>
          </p:cNvPr>
          <p:cNvSpPr/>
          <p:nvPr/>
        </p:nvSpPr>
        <p:spPr>
          <a:xfrm>
            <a:off x="426145" y="5152068"/>
            <a:ext cx="5861154" cy="10646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365760" rIns="45720" rtlCol="0" anchor="ctr"/>
          <a:lstStyle/>
          <a:p>
            <a:endParaRPr lang="en-US" sz="1250" dirty="0">
              <a:solidFill>
                <a:srgbClr val="FF00FF"/>
              </a:solidFill>
              <a:latin typeface="Century Gothic" panose="020B0502020202020204" pitchFamily="34" charset="0"/>
            </a:endParaRPr>
          </a:p>
        </p:txBody>
      </p:sp>
      <p:sp>
        <p:nvSpPr>
          <p:cNvPr id="12" name="TextBox 11">
            <a:extLst>
              <a:ext uri="{FF2B5EF4-FFF2-40B4-BE49-F238E27FC236}">
                <a16:creationId xmlns:a16="http://schemas.microsoft.com/office/drawing/2014/main" id="{4E86C0A3-CBB7-B8B2-97C7-F547032C2647}"/>
              </a:ext>
            </a:extLst>
          </p:cNvPr>
          <p:cNvSpPr txBox="1"/>
          <p:nvPr/>
        </p:nvSpPr>
        <p:spPr>
          <a:xfrm>
            <a:off x="275051" y="5275257"/>
            <a:ext cx="5859824" cy="338554"/>
          </a:xfrm>
          <a:prstGeom prst="rect">
            <a:avLst/>
          </a:prstGeom>
          <a:solidFill>
            <a:srgbClr val="38AAA5"/>
          </a:solidFill>
          <a:ln>
            <a:noFill/>
          </a:ln>
          <a:effectLst>
            <a:outerShdw blurRad="50800" dist="38100" dir="2700000" algn="tl" rotWithShape="0">
              <a:prstClr val="black">
                <a:alpha val="40000"/>
              </a:prstClr>
            </a:outerShdw>
          </a:effectLst>
        </p:spPr>
        <p:txBody>
          <a:bodyPr wrap="square" lIns="457200" rtlCol="0">
            <a:spAutoFit/>
          </a:bodyPr>
          <a:lstStyle/>
          <a:p>
            <a:endParaRPr lang="en-US" sz="1600" dirty="0">
              <a:solidFill>
                <a:schemeClr val="bg1"/>
              </a:solidFill>
              <a:latin typeface="Century Gothic" panose="020B0502020202020204" pitchFamily="34" charset="0"/>
            </a:endParaRPr>
          </a:p>
        </p:txBody>
      </p:sp>
      <p:grpSp>
        <p:nvGrpSpPr>
          <p:cNvPr id="20" name="Group 19">
            <a:extLst>
              <a:ext uri="{FF2B5EF4-FFF2-40B4-BE49-F238E27FC236}">
                <a16:creationId xmlns:a16="http://schemas.microsoft.com/office/drawing/2014/main" id="{0D4966C2-6AAE-A299-FF3F-4A4D81CCCDF5}"/>
              </a:ext>
            </a:extLst>
          </p:cNvPr>
          <p:cNvGrpSpPr/>
          <p:nvPr/>
        </p:nvGrpSpPr>
        <p:grpSpPr>
          <a:xfrm>
            <a:off x="467026" y="5369538"/>
            <a:ext cx="293949" cy="118757"/>
            <a:chOff x="10428132" y="491958"/>
            <a:chExt cx="470652" cy="193551"/>
          </a:xfrm>
        </p:grpSpPr>
        <p:sp>
          <p:nvSpPr>
            <p:cNvPr id="23" name="Triangle 20">
              <a:extLst>
                <a:ext uri="{FF2B5EF4-FFF2-40B4-BE49-F238E27FC236}">
                  <a16:creationId xmlns:a16="http://schemas.microsoft.com/office/drawing/2014/main" id="{21732B3D-30B8-BEB1-45A5-E69198F0E091}"/>
                </a:ext>
              </a:extLst>
            </p:cNvPr>
            <p:cNvSpPr/>
            <p:nvPr/>
          </p:nvSpPr>
          <p:spPr>
            <a:xfrm rot="19800000">
              <a:off x="10428132" y="491958"/>
              <a:ext cx="224519" cy="193551"/>
            </a:xfrm>
            <a:prstGeom prst="triangle">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1">
              <a:extLst>
                <a:ext uri="{FF2B5EF4-FFF2-40B4-BE49-F238E27FC236}">
                  <a16:creationId xmlns:a16="http://schemas.microsoft.com/office/drawing/2014/main" id="{C5C24EA6-E110-ED9C-67C6-E56CED8C9432}"/>
                </a:ext>
              </a:extLst>
            </p:cNvPr>
            <p:cNvSpPr/>
            <p:nvPr/>
          </p:nvSpPr>
          <p:spPr>
            <a:xfrm rot="19800000">
              <a:off x="10538383" y="491958"/>
              <a:ext cx="224519" cy="193551"/>
            </a:xfrm>
            <a:prstGeom prst="triangle">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22">
              <a:extLst>
                <a:ext uri="{FF2B5EF4-FFF2-40B4-BE49-F238E27FC236}">
                  <a16:creationId xmlns:a16="http://schemas.microsoft.com/office/drawing/2014/main" id="{716C9E3B-4F09-6D65-2F35-4354BEB12424}"/>
                </a:ext>
              </a:extLst>
            </p:cNvPr>
            <p:cNvSpPr/>
            <p:nvPr/>
          </p:nvSpPr>
          <p:spPr>
            <a:xfrm rot="19800000">
              <a:off x="10674263" y="491958"/>
              <a:ext cx="224521" cy="193551"/>
            </a:xfrm>
            <a:prstGeom prs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a:extLst>
              <a:ext uri="{FF2B5EF4-FFF2-40B4-BE49-F238E27FC236}">
                <a16:creationId xmlns:a16="http://schemas.microsoft.com/office/drawing/2014/main" id="{A7249E4D-3434-99D6-83BE-3ED7B59C03F3}"/>
              </a:ext>
            </a:extLst>
          </p:cNvPr>
          <p:cNvSpPr/>
          <p:nvPr/>
        </p:nvSpPr>
        <p:spPr>
          <a:xfrm>
            <a:off x="781271" y="5689487"/>
            <a:ext cx="5284995" cy="461665"/>
          </a:xfrm>
          <a:prstGeom prst="rect">
            <a:avLst/>
          </a:prstGeom>
        </p:spPr>
        <p:txBody>
          <a:bodyPr wrap="square">
            <a:spAutoFit/>
          </a:bodyPr>
          <a:lstStyle/>
          <a:p>
            <a:r>
              <a:rPr lang="en-US" sz="1200" dirty="0">
                <a:latin typeface="Trebuchet MS" panose="020B0603020202020204" pitchFamily="34" charset="0"/>
              </a:rPr>
              <a:t>ART can help suppress HIV levels but cannot eliminate latent HIV reservoirs and therefore cannot cure HIV infection. </a:t>
            </a:r>
          </a:p>
        </p:txBody>
      </p:sp>
      <p:sp>
        <p:nvSpPr>
          <p:cNvPr id="33" name="Rectangle 32">
            <a:extLst>
              <a:ext uri="{FF2B5EF4-FFF2-40B4-BE49-F238E27FC236}">
                <a16:creationId xmlns:a16="http://schemas.microsoft.com/office/drawing/2014/main" id="{086D9FA2-A794-CA96-A977-EDACD8FFB46D}"/>
              </a:ext>
            </a:extLst>
          </p:cNvPr>
          <p:cNvSpPr/>
          <p:nvPr/>
        </p:nvSpPr>
        <p:spPr>
          <a:xfrm>
            <a:off x="796511" y="5254632"/>
            <a:ext cx="2773516" cy="369332"/>
          </a:xfrm>
          <a:prstGeom prst="rect">
            <a:avLst/>
          </a:prstGeom>
        </p:spPr>
        <p:txBody>
          <a:bodyPr wrap="none">
            <a:spAutoFit/>
          </a:bodyPr>
          <a:lstStyle/>
          <a:p>
            <a:r>
              <a:rPr lang="en-US" b="1" dirty="0">
                <a:solidFill>
                  <a:schemeClr val="bg1"/>
                </a:solidFill>
                <a:latin typeface="Century Gothic" panose="020B0502020202020204" pitchFamily="34" charset="0"/>
              </a:rPr>
              <a:t>WHY THIS IS IMPORTANT</a:t>
            </a:r>
            <a:endParaRPr lang="en-US" dirty="0">
              <a:solidFill>
                <a:schemeClr val="bg1"/>
              </a:solidFill>
              <a:latin typeface="Century Gothic" panose="020B0502020202020204" pitchFamily="34" charset="0"/>
            </a:endParaRPr>
          </a:p>
        </p:txBody>
      </p:sp>
      <p:sp>
        <p:nvSpPr>
          <p:cNvPr id="35" name="Rectangle 34">
            <a:extLst>
              <a:ext uri="{FF2B5EF4-FFF2-40B4-BE49-F238E27FC236}">
                <a16:creationId xmlns:a16="http://schemas.microsoft.com/office/drawing/2014/main" id="{76352566-C52E-8D7A-5482-5373FDA340C1}"/>
              </a:ext>
            </a:extLst>
          </p:cNvPr>
          <p:cNvSpPr/>
          <p:nvPr/>
        </p:nvSpPr>
        <p:spPr>
          <a:xfrm>
            <a:off x="275051" y="1143000"/>
            <a:ext cx="6071017" cy="3819618"/>
          </a:xfrm>
          <a:prstGeom prst="rect">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ntent Placeholder 4">
            <a:extLst>
              <a:ext uri="{FF2B5EF4-FFF2-40B4-BE49-F238E27FC236}">
                <a16:creationId xmlns:a16="http://schemas.microsoft.com/office/drawing/2014/main" id="{8CD94B78-9A17-C27C-CA36-9B9077485F8F}"/>
              </a:ext>
            </a:extLst>
          </p:cNvPr>
          <p:cNvSpPr txBox="1">
            <a:spLocks/>
          </p:cNvSpPr>
          <p:nvPr/>
        </p:nvSpPr>
        <p:spPr>
          <a:xfrm>
            <a:off x="472690" y="1353494"/>
            <a:ext cx="5394710" cy="327552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800"/>
              </a:spcBef>
              <a:buFont typeface="Arial" panose="020B0604020202020204" pitchFamily="34" charset="0"/>
              <a:buChar char="•"/>
              <a:defRPr sz="2400" kern="1200">
                <a:solidFill>
                  <a:srgbClr val="56575B"/>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000"/>
              </a:spcAft>
              <a:buFont typeface="Arial" panose="020B0604020202020204" pitchFamily="34" charset="0"/>
              <a:buNone/>
            </a:pPr>
            <a:r>
              <a:rPr lang="en-US" sz="1400" dirty="0">
                <a:latin typeface="Trebuchet MS" panose="020B0603020202020204" pitchFamily="34" charset="0"/>
              </a:rPr>
              <a:t>As you have learned, HIV infects the body’s immune cells (CD4 cells) and uses these cells’ machinery to replicate. </a:t>
            </a:r>
          </a:p>
          <a:p>
            <a:pPr marL="0" indent="0">
              <a:buNone/>
            </a:pPr>
            <a:r>
              <a:rPr lang="en-CA" sz="1400" b="1" dirty="0">
                <a:latin typeface="Trebuchet MS" panose="020B0603020202020204" pitchFamily="34" charset="0"/>
              </a:rPr>
              <a:t>Latent HIV reservoirs </a:t>
            </a:r>
            <a:r>
              <a:rPr lang="en-CA" sz="1400" dirty="0">
                <a:latin typeface="Trebuchet MS" panose="020B0603020202020204" pitchFamily="34" charset="0"/>
              </a:rPr>
              <a:t>are composed of resting CD4 cells (or other cells) that are infected with HIV but not actively producing HIV. </a:t>
            </a:r>
          </a:p>
          <a:p>
            <a:pPr marL="0" indent="0">
              <a:buNone/>
            </a:pPr>
            <a:r>
              <a:rPr lang="en-CA" sz="1400" dirty="0">
                <a:latin typeface="Trebuchet MS" panose="020B0603020202020204" pitchFamily="34" charset="0"/>
              </a:rPr>
              <a:t>Latent HIV reservoirs are established during the earliest stage of HIV infection. </a:t>
            </a:r>
          </a:p>
          <a:p>
            <a:pPr marL="0" indent="0">
              <a:buNone/>
            </a:pPr>
            <a:r>
              <a:rPr lang="en-CA" sz="1400" dirty="0">
                <a:latin typeface="Trebuchet MS" panose="020B0603020202020204" pitchFamily="34" charset="0"/>
              </a:rPr>
              <a:t>Although antiretroviral therapy (ART) can reduce the level of HIV in the blood to an undetectable level, latent reservoirs of HIV continue to survive.</a:t>
            </a:r>
          </a:p>
          <a:p>
            <a:pPr marL="0" indent="0">
              <a:buNone/>
            </a:pPr>
            <a:r>
              <a:rPr lang="en-CA" sz="1400" dirty="0">
                <a:latin typeface="Trebuchet MS" panose="020B0603020202020204" pitchFamily="34" charset="0"/>
              </a:rPr>
              <a:t>When a latently infected cell is reactivated, the cell begins to produce HIV again.</a:t>
            </a:r>
          </a:p>
        </p:txBody>
      </p:sp>
      <p:sp>
        <p:nvSpPr>
          <p:cNvPr id="50" name="Rectangle 49">
            <a:extLst>
              <a:ext uri="{FF2B5EF4-FFF2-40B4-BE49-F238E27FC236}">
                <a16:creationId xmlns:a16="http://schemas.microsoft.com/office/drawing/2014/main" id="{EAD80990-CF71-55EF-1289-C8F9E407B0AC}"/>
              </a:ext>
            </a:extLst>
          </p:cNvPr>
          <p:cNvSpPr/>
          <p:nvPr/>
        </p:nvSpPr>
        <p:spPr>
          <a:xfrm>
            <a:off x="7164694" y="969838"/>
            <a:ext cx="4470404" cy="3464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03777359-71F6-4FA1-8EC8-A2D3165974D7}"/>
              </a:ext>
            </a:extLst>
          </p:cNvPr>
          <p:cNvSpPr txBox="1"/>
          <p:nvPr/>
        </p:nvSpPr>
        <p:spPr>
          <a:xfrm>
            <a:off x="8318842" y="958617"/>
            <a:ext cx="2103339" cy="369332"/>
          </a:xfrm>
          <a:prstGeom prst="rect">
            <a:avLst/>
          </a:prstGeom>
          <a:noFill/>
        </p:spPr>
        <p:txBody>
          <a:bodyPr wrap="square" rtlCol="0">
            <a:spAutoFit/>
          </a:bodyPr>
          <a:lstStyle/>
          <a:p>
            <a:pPr algn="ctr"/>
            <a:r>
              <a:rPr lang="en-US" b="1" dirty="0">
                <a:solidFill>
                  <a:schemeClr val="bg1"/>
                </a:solidFill>
                <a:latin typeface="Trebuchet MS" panose="020B0603020202020204" pitchFamily="34" charset="0"/>
              </a:rPr>
              <a:t>HIV Reservoirs </a:t>
            </a:r>
          </a:p>
        </p:txBody>
      </p:sp>
      <p:pic>
        <p:nvPicPr>
          <p:cNvPr id="6" name="Picture 5">
            <a:extLst>
              <a:ext uri="{FF2B5EF4-FFF2-40B4-BE49-F238E27FC236}">
                <a16:creationId xmlns:a16="http://schemas.microsoft.com/office/drawing/2014/main" id="{29F6CA78-AEA4-5751-EFAD-63F6C859A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694" y="1338722"/>
            <a:ext cx="4470403" cy="4666905"/>
          </a:xfrm>
          <a:prstGeom prst="rect">
            <a:avLst/>
          </a:prstGeom>
        </p:spPr>
      </p:pic>
    </p:spTree>
    <p:extLst>
      <p:ext uri="{BB962C8B-B14F-4D97-AF65-F5344CB8AC3E}">
        <p14:creationId xmlns:p14="http://schemas.microsoft.com/office/powerpoint/2010/main" val="2510380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59A0E-CECE-8433-0CE0-B69A9227853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8DC93A-8944-2D21-8709-7A787836192F}"/>
              </a:ext>
            </a:extLst>
          </p:cNvPr>
          <p:cNvSpPr>
            <a:spLocks noGrp="1"/>
          </p:cNvSpPr>
          <p:nvPr>
            <p:ph type="sldNum" sz="quarter" idx="10"/>
          </p:nvPr>
        </p:nvSpPr>
        <p:spPr/>
        <p:txBody>
          <a:bodyPr/>
          <a:lstStyle/>
          <a:p>
            <a:fld id="{70089216-3EB4-48D3-A482-8895DB197100}" type="slidenum">
              <a:rPr lang="en-US" smtClean="0"/>
              <a:pPr/>
              <a:t>19</a:t>
            </a:fld>
            <a:endParaRPr lang="en-US" dirty="0"/>
          </a:p>
        </p:txBody>
      </p:sp>
      <p:sp>
        <p:nvSpPr>
          <p:cNvPr id="38" name="Title 1">
            <a:extLst>
              <a:ext uri="{FF2B5EF4-FFF2-40B4-BE49-F238E27FC236}">
                <a16:creationId xmlns:a16="http://schemas.microsoft.com/office/drawing/2014/main" id="{F0592118-8606-E5ED-3E51-4AA36D546290}"/>
              </a:ext>
            </a:extLst>
          </p:cNvPr>
          <p:cNvSpPr txBox="1">
            <a:spLocks/>
          </p:cNvSpPr>
          <p:nvPr/>
        </p:nvSpPr>
        <p:spPr>
          <a:xfrm>
            <a:off x="304800" y="641324"/>
            <a:ext cx="5334000" cy="650875"/>
          </a:xfrm>
          <a:prstGeom prst="rect">
            <a:avLst/>
          </a:prstGeom>
        </p:spPr>
        <p:txBody>
          <a:bodyPr lIns="0" tIns="0" rIns="0" bIns="0">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HIV Pathogenesis</a:t>
            </a:r>
          </a:p>
        </p:txBody>
      </p:sp>
      <p:sp>
        <p:nvSpPr>
          <p:cNvPr id="2" name="Rectangle 1">
            <a:extLst>
              <a:ext uri="{FF2B5EF4-FFF2-40B4-BE49-F238E27FC236}">
                <a16:creationId xmlns:a16="http://schemas.microsoft.com/office/drawing/2014/main" id="{10090CE0-E734-729E-A4BB-096A62699C2C}"/>
              </a:ext>
            </a:extLst>
          </p:cNvPr>
          <p:cNvSpPr/>
          <p:nvPr/>
        </p:nvSpPr>
        <p:spPr>
          <a:xfrm>
            <a:off x="555811" y="1292199"/>
            <a:ext cx="6662163" cy="3018381"/>
          </a:xfrm>
          <a:prstGeom prst="rect">
            <a:avLst/>
          </a:prstGeom>
          <a:solidFill>
            <a:srgbClr val="AEDBD9">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633D29C-421A-0AB3-C9DF-3747A15E9B3D}"/>
              </a:ext>
            </a:extLst>
          </p:cNvPr>
          <p:cNvSpPr/>
          <p:nvPr/>
        </p:nvSpPr>
        <p:spPr>
          <a:xfrm>
            <a:off x="634067" y="1415597"/>
            <a:ext cx="6431614" cy="2762295"/>
          </a:xfrm>
          <a:prstGeom prst="rect">
            <a:avLst/>
          </a:prstGeom>
        </p:spPr>
        <p:txBody>
          <a:bodyPr wrap="square" lIns="0" tIns="0" rIns="0" bIns="0">
            <a:spAutoFit/>
          </a:bodyPr>
          <a:lstStyle/>
          <a:p>
            <a:pPr>
              <a:spcBef>
                <a:spcPts val="300"/>
              </a:spcBef>
            </a:pPr>
            <a:r>
              <a:rPr lang="en-US" sz="1400" dirty="0">
                <a:solidFill>
                  <a:srgbClr val="595959"/>
                </a:solidFill>
                <a:latin typeface="Trebuchet MS" panose="020B0603020202020204" pitchFamily="34" charset="0"/>
              </a:rPr>
              <a:t>In the absence of treatment, HIV infection is characterized by a progressive loss of CD4 cells. </a:t>
            </a:r>
            <a:br>
              <a:rPr lang="en-CA" sz="1400" dirty="0">
                <a:effectLst/>
                <a:latin typeface="Trebuchet MS" panose="020B0603020202020204" pitchFamily="34" charset="0"/>
              </a:rPr>
            </a:br>
            <a:endParaRPr lang="en-CA" sz="1400" dirty="0">
              <a:effectLst/>
              <a:latin typeface="Trebuchet MS" panose="020B0603020202020204" pitchFamily="34" charset="0"/>
            </a:endParaRPr>
          </a:p>
          <a:p>
            <a:pPr>
              <a:spcBef>
                <a:spcPts val="300"/>
              </a:spcBef>
            </a:pPr>
            <a:r>
              <a:rPr lang="en-CA" sz="1400" dirty="0">
                <a:solidFill>
                  <a:srgbClr val="595959"/>
                </a:solidFill>
                <a:latin typeface="Trebuchet MS" panose="020B0603020202020204" pitchFamily="34" charset="0"/>
              </a:rPr>
              <a:t>CD4 count is a laboratory test that measures the number of CD4 T lymphocytes (CD4 cells) in a sample of blood. In people with HIV, the CD4 count is the most important laboratory indicator of immune function and the strongest predictor of HIV progression. The CD4 count is used to monitor a person’s response to antiretroviral therapy (ART).</a:t>
            </a:r>
          </a:p>
          <a:p>
            <a:pPr>
              <a:spcBef>
                <a:spcPts val="300"/>
              </a:spcBef>
            </a:pPr>
            <a:endParaRPr lang="en-US" sz="900" dirty="0">
              <a:solidFill>
                <a:srgbClr val="595959"/>
              </a:solidFill>
              <a:latin typeface="Trebuchet MS" panose="020B0603020202020204" pitchFamily="34" charset="0"/>
            </a:endParaRPr>
          </a:p>
          <a:p>
            <a:pPr>
              <a:spcBef>
                <a:spcPts val="300"/>
              </a:spcBef>
            </a:pPr>
            <a:endParaRPr lang="en-US" sz="900" dirty="0">
              <a:solidFill>
                <a:srgbClr val="595959"/>
              </a:solidFill>
              <a:latin typeface="Trebuchet MS" panose="020B0603020202020204" pitchFamily="34" charset="0"/>
            </a:endParaRPr>
          </a:p>
          <a:p>
            <a:r>
              <a:rPr lang="en-CA" sz="1400" dirty="0">
                <a:solidFill>
                  <a:srgbClr val="595959"/>
                </a:solidFill>
                <a:latin typeface="Trebuchet MS" panose="020B0603020202020204" pitchFamily="34" charset="0"/>
              </a:rPr>
              <a:t>For most patients on therapy, an adequate response is defined as an increase in CD4 count in the range of 50 cells/mm</a:t>
            </a:r>
            <a:r>
              <a:rPr lang="en-CA" sz="1400" baseline="30000" dirty="0">
                <a:solidFill>
                  <a:srgbClr val="595959"/>
                </a:solidFill>
                <a:latin typeface="Trebuchet MS" panose="020B0603020202020204" pitchFamily="34" charset="0"/>
              </a:rPr>
              <a:t>3</a:t>
            </a:r>
            <a:r>
              <a:rPr lang="en-CA" sz="1400" dirty="0">
                <a:solidFill>
                  <a:srgbClr val="595959"/>
                </a:solidFill>
                <a:latin typeface="Trebuchet MS" panose="020B0603020202020204" pitchFamily="34" charset="0"/>
              </a:rPr>
              <a:t> to 150 cells/mm</a:t>
            </a:r>
            <a:r>
              <a:rPr lang="en-CA" sz="1400" baseline="30000" dirty="0">
                <a:solidFill>
                  <a:srgbClr val="595959"/>
                </a:solidFill>
                <a:latin typeface="Trebuchet MS" panose="020B0603020202020204" pitchFamily="34" charset="0"/>
              </a:rPr>
              <a:t>3</a:t>
            </a:r>
            <a:r>
              <a:rPr lang="en-CA" sz="1400" dirty="0">
                <a:solidFill>
                  <a:srgbClr val="595959"/>
                </a:solidFill>
                <a:latin typeface="Trebuchet MS" panose="020B0603020202020204" pitchFamily="34" charset="0"/>
              </a:rPr>
              <a:t> in the first year of ART, generally with an accelerated response in the first 3 months of treatment. </a:t>
            </a:r>
            <a:endParaRPr lang="en-US" sz="1400" dirty="0">
              <a:solidFill>
                <a:srgbClr val="595959"/>
              </a:solidFill>
              <a:latin typeface="Trebuchet MS" panose="020B0603020202020204" pitchFamily="34" charset="0"/>
            </a:endParaRPr>
          </a:p>
        </p:txBody>
      </p:sp>
      <p:sp>
        <p:nvSpPr>
          <p:cNvPr id="10" name="Rectangle 9">
            <a:extLst>
              <a:ext uri="{FF2B5EF4-FFF2-40B4-BE49-F238E27FC236}">
                <a16:creationId xmlns:a16="http://schemas.microsoft.com/office/drawing/2014/main" id="{54681ACB-0444-142A-CF26-59F96D33BF93}"/>
              </a:ext>
            </a:extLst>
          </p:cNvPr>
          <p:cNvSpPr/>
          <p:nvPr/>
        </p:nvSpPr>
        <p:spPr>
          <a:xfrm>
            <a:off x="1132862" y="4800600"/>
            <a:ext cx="5861154" cy="1263676"/>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365760" rIns="45720" rtlCol="0" anchor="ctr"/>
          <a:lstStyle/>
          <a:p>
            <a:endParaRPr lang="en-US" sz="1250" dirty="0">
              <a:solidFill>
                <a:srgbClr val="FF00FF"/>
              </a:solidFill>
              <a:latin typeface="Century Gothic" panose="020B0502020202020204" pitchFamily="34" charset="0"/>
            </a:endParaRPr>
          </a:p>
        </p:txBody>
      </p:sp>
      <p:sp>
        <p:nvSpPr>
          <p:cNvPr id="13" name="TextBox 12">
            <a:extLst>
              <a:ext uri="{FF2B5EF4-FFF2-40B4-BE49-F238E27FC236}">
                <a16:creationId xmlns:a16="http://schemas.microsoft.com/office/drawing/2014/main" id="{D6356FFE-95DE-886C-6333-D547FC19B7C4}"/>
              </a:ext>
            </a:extLst>
          </p:cNvPr>
          <p:cNvSpPr txBox="1"/>
          <p:nvPr/>
        </p:nvSpPr>
        <p:spPr>
          <a:xfrm>
            <a:off x="935316" y="4462255"/>
            <a:ext cx="5859824" cy="338554"/>
          </a:xfrm>
          <a:prstGeom prst="rect">
            <a:avLst/>
          </a:prstGeom>
          <a:solidFill>
            <a:srgbClr val="38AAA5"/>
          </a:solidFill>
          <a:ln>
            <a:noFill/>
          </a:ln>
          <a:effectLst>
            <a:outerShdw blurRad="50800" dist="38100" dir="2700000" algn="tl" rotWithShape="0">
              <a:prstClr val="black">
                <a:alpha val="40000"/>
              </a:prstClr>
            </a:outerShdw>
          </a:effectLst>
        </p:spPr>
        <p:txBody>
          <a:bodyPr wrap="square" lIns="457200" rtlCol="0">
            <a:spAutoFit/>
          </a:bodyPr>
          <a:lstStyle/>
          <a:p>
            <a:endParaRPr lang="en-US" sz="1600" dirty="0">
              <a:solidFill>
                <a:schemeClr val="bg1"/>
              </a:solidFill>
              <a:latin typeface="Century Gothic" panose="020B0502020202020204" pitchFamily="34" charset="0"/>
            </a:endParaRPr>
          </a:p>
        </p:txBody>
      </p:sp>
      <p:grpSp>
        <p:nvGrpSpPr>
          <p:cNvPr id="14" name="Group 13">
            <a:extLst>
              <a:ext uri="{FF2B5EF4-FFF2-40B4-BE49-F238E27FC236}">
                <a16:creationId xmlns:a16="http://schemas.microsoft.com/office/drawing/2014/main" id="{B1CDDB36-FC28-7EAF-BA3B-0CDA3B1FCC48}"/>
              </a:ext>
            </a:extLst>
          </p:cNvPr>
          <p:cNvGrpSpPr/>
          <p:nvPr/>
        </p:nvGrpSpPr>
        <p:grpSpPr>
          <a:xfrm>
            <a:off x="1067250" y="4570439"/>
            <a:ext cx="293949" cy="118757"/>
            <a:chOff x="10428132" y="491958"/>
            <a:chExt cx="470652" cy="193551"/>
          </a:xfrm>
        </p:grpSpPr>
        <p:sp>
          <p:nvSpPr>
            <p:cNvPr id="15" name="Triangle 20">
              <a:extLst>
                <a:ext uri="{FF2B5EF4-FFF2-40B4-BE49-F238E27FC236}">
                  <a16:creationId xmlns:a16="http://schemas.microsoft.com/office/drawing/2014/main" id="{1A4CE813-63AF-3211-4853-F168CB8F4D23}"/>
                </a:ext>
              </a:extLst>
            </p:cNvPr>
            <p:cNvSpPr/>
            <p:nvPr/>
          </p:nvSpPr>
          <p:spPr>
            <a:xfrm rot="19800000">
              <a:off x="10428132" y="491958"/>
              <a:ext cx="224519" cy="193551"/>
            </a:xfrm>
            <a:prstGeom prst="triangle">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21">
              <a:extLst>
                <a:ext uri="{FF2B5EF4-FFF2-40B4-BE49-F238E27FC236}">
                  <a16:creationId xmlns:a16="http://schemas.microsoft.com/office/drawing/2014/main" id="{222D8ECE-6DA0-A43E-BFFA-39AA76B4E6D7}"/>
                </a:ext>
              </a:extLst>
            </p:cNvPr>
            <p:cNvSpPr/>
            <p:nvPr/>
          </p:nvSpPr>
          <p:spPr>
            <a:xfrm rot="19800000">
              <a:off x="10538383" y="491958"/>
              <a:ext cx="224519" cy="193551"/>
            </a:xfrm>
            <a:prstGeom prst="triangle">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22">
              <a:extLst>
                <a:ext uri="{FF2B5EF4-FFF2-40B4-BE49-F238E27FC236}">
                  <a16:creationId xmlns:a16="http://schemas.microsoft.com/office/drawing/2014/main" id="{00DDDC10-C948-92CD-1834-0BD54B8C2AD8}"/>
                </a:ext>
              </a:extLst>
            </p:cNvPr>
            <p:cNvSpPr/>
            <p:nvPr/>
          </p:nvSpPr>
          <p:spPr>
            <a:xfrm rot="19800000">
              <a:off x="10674263" y="491958"/>
              <a:ext cx="224521" cy="193551"/>
            </a:xfrm>
            <a:prstGeom prs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42597BAD-6F38-F99A-9F43-ABEEC5B2E01F}"/>
              </a:ext>
            </a:extLst>
          </p:cNvPr>
          <p:cNvSpPr/>
          <p:nvPr/>
        </p:nvSpPr>
        <p:spPr>
          <a:xfrm>
            <a:off x="1200677" y="4840434"/>
            <a:ext cx="5771710" cy="1169551"/>
          </a:xfrm>
          <a:prstGeom prst="rect">
            <a:avLst/>
          </a:prstGeom>
        </p:spPr>
        <p:txBody>
          <a:bodyPr wrap="square">
            <a:spAutoFit/>
          </a:bodyPr>
          <a:lstStyle/>
          <a:p>
            <a:r>
              <a:rPr lang="en-CA" sz="1400" dirty="0">
                <a:solidFill>
                  <a:srgbClr val="595959"/>
                </a:solidFill>
                <a:latin typeface="Trebuchet MS" panose="020B0603020202020204" pitchFamily="34" charset="0"/>
              </a:rPr>
              <a:t>CD4 count is useful </a:t>
            </a:r>
            <a:r>
              <a:rPr lang="en-CA" sz="1400" b="1" dirty="0">
                <a:solidFill>
                  <a:srgbClr val="595959"/>
                </a:solidFill>
                <a:latin typeface="Trebuchet MS" panose="020B0603020202020204" pitchFamily="34" charset="0"/>
              </a:rPr>
              <a:t>before</a:t>
            </a:r>
            <a:r>
              <a:rPr lang="en-CA" sz="1400" dirty="0">
                <a:solidFill>
                  <a:srgbClr val="595959"/>
                </a:solidFill>
                <a:latin typeface="Trebuchet MS" panose="020B0603020202020204" pitchFamily="34" charset="0"/>
              </a:rPr>
              <a:t> initiation of ART to establish the need for the initiation of opportunistic infection (OI) prophylaxis and to assess the urgency to initiate ART; and </a:t>
            </a:r>
            <a:r>
              <a:rPr lang="en-CA" sz="1400" b="1" dirty="0">
                <a:solidFill>
                  <a:srgbClr val="595959"/>
                </a:solidFill>
                <a:latin typeface="Trebuchet MS" panose="020B0603020202020204" pitchFamily="34" charset="0"/>
              </a:rPr>
              <a:t>after</a:t>
            </a:r>
            <a:r>
              <a:rPr lang="en-CA" sz="1400" dirty="0">
                <a:solidFill>
                  <a:srgbClr val="595959"/>
                </a:solidFill>
                <a:latin typeface="Trebuchet MS" panose="020B0603020202020204" pitchFamily="34" charset="0"/>
              </a:rPr>
              <a:t> ART to assess immunologic response and to establish the need for discontinuation of OI prophylaxis.</a:t>
            </a:r>
          </a:p>
        </p:txBody>
      </p:sp>
      <p:sp>
        <p:nvSpPr>
          <p:cNvPr id="19" name="Rectangle 18">
            <a:extLst>
              <a:ext uri="{FF2B5EF4-FFF2-40B4-BE49-F238E27FC236}">
                <a16:creationId xmlns:a16="http://schemas.microsoft.com/office/drawing/2014/main" id="{666CC536-8655-23AE-30E0-690E1357C642}"/>
              </a:ext>
            </a:extLst>
          </p:cNvPr>
          <p:cNvSpPr/>
          <p:nvPr/>
        </p:nvSpPr>
        <p:spPr>
          <a:xfrm>
            <a:off x="1456065" y="4480723"/>
            <a:ext cx="2773516" cy="369332"/>
          </a:xfrm>
          <a:prstGeom prst="rect">
            <a:avLst/>
          </a:prstGeom>
        </p:spPr>
        <p:txBody>
          <a:bodyPr wrap="none">
            <a:spAutoFit/>
          </a:bodyPr>
          <a:lstStyle/>
          <a:p>
            <a:r>
              <a:rPr lang="en-US" b="1" dirty="0">
                <a:solidFill>
                  <a:schemeClr val="bg1"/>
                </a:solidFill>
                <a:latin typeface="Century Gothic" panose="020B0502020202020204" pitchFamily="34" charset="0"/>
              </a:rPr>
              <a:t>WHY THIS IS IMPORTANT</a:t>
            </a:r>
            <a:endParaRPr lang="en-US" dirty="0">
              <a:solidFill>
                <a:schemeClr val="bg1"/>
              </a:solidFill>
              <a:latin typeface="Century Gothic" panose="020B0502020202020204" pitchFamily="34" charset="0"/>
            </a:endParaRPr>
          </a:p>
        </p:txBody>
      </p:sp>
      <p:sp>
        <p:nvSpPr>
          <p:cNvPr id="26" name="Freeform 36">
            <a:extLst>
              <a:ext uri="{FF2B5EF4-FFF2-40B4-BE49-F238E27FC236}">
                <a16:creationId xmlns:a16="http://schemas.microsoft.com/office/drawing/2014/main" id="{FD81061C-80A0-B419-7B73-5747D98E69D9}"/>
              </a:ext>
            </a:extLst>
          </p:cNvPr>
          <p:cNvSpPr/>
          <p:nvPr/>
        </p:nvSpPr>
        <p:spPr>
          <a:xfrm rot="10800000">
            <a:off x="9969949" y="4693092"/>
            <a:ext cx="1708721" cy="1070010"/>
          </a:xfrm>
          <a:custGeom>
            <a:avLst/>
            <a:gdLst>
              <a:gd name="connsiteX0" fmla="*/ 726513 w 1453025"/>
              <a:gd name="connsiteY0" fmla="*/ 0 h 2569549"/>
              <a:gd name="connsiteX1" fmla="*/ 1453025 w 1453025"/>
              <a:gd name="connsiteY1" fmla="*/ 896330 h 2569549"/>
              <a:gd name="connsiteX2" fmla="*/ 1218309 w 1453025"/>
              <a:gd name="connsiteY2" fmla="*/ 896330 h 2569549"/>
              <a:gd name="connsiteX3" fmla="*/ 1218309 w 1453025"/>
              <a:gd name="connsiteY3" fmla="*/ 2569549 h 2569549"/>
              <a:gd name="connsiteX4" fmla="*/ 726513 w 1453025"/>
              <a:gd name="connsiteY4" fmla="*/ 2324734 h 2569549"/>
              <a:gd name="connsiteX5" fmla="*/ 234716 w 1453025"/>
              <a:gd name="connsiteY5" fmla="*/ 2569549 h 2569549"/>
              <a:gd name="connsiteX6" fmla="*/ 234716 w 1453025"/>
              <a:gd name="connsiteY6" fmla="*/ 896330 h 2569549"/>
              <a:gd name="connsiteX7" fmla="*/ 0 w 1453025"/>
              <a:gd name="connsiteY7" fmla="*/ 896330 h 2569549"/>
              <a:gd name="connsiteX0" fmla="*/ 726513 w 1453025"/>
              <a:gd name="connsiteY0" fmla="*/ 0 h 2569549"/>
              <a:gd name="connsiteX1" fmla="*/ 1453025 w 1453025"/>
              <a:gd name="connsiteY1" fmla="*/ 896330 h 2569549"/>
              <a:gd name="connsiteX2" fmla="*/ 1218309 w 1453025"/>
              <a:gd name="connsiteY2" fmla="*/ 896330 h 2569549"/>
              <a:gd name="connsiteX3" fmla="*/ 1218309 w 1453025"/>
              <a:gd name="connsiteY3" fmla="*/ 2569549 h 2569549"/>
              <a:gd name="connsiteX4" fmla="*/ 234716 w 1453025"/>
              <a:gd name="connsiteY4" fmla="*/ 2569549 h 2569549"/>
              <a:gd name="connsiteX5" fmla="*/ 234716 w 1453025"/>
              <a:gd name="connsiteY5" fmla="*/ 896330 h 2569549"/>
              <a:gd name="connsiteX6" fmla="*/ 0 w 1453025"/>
              <a:gd name="connsiteY6" fmla="*/ 896330 h 2569549"/>
              <a:gd name="connsiteX7" fmla="*/ 726513 w 1453025"/>
              <a:gd name="connsiteY7" fmla="*/ 0 h 256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025" h="2569549">
                <a:moveTo>
                  <a:pt x="726513" y="0"/>
                </a:moveTo>
                <a:lnTo>
                  <a:pt x="1453025" y="896330"/>
                </a:lnTo>
                <a:lnTo>
                  <a:pt x="1218309" y="896330"/>
                </a:lnTo>
                <a:lnTo>
                  <a:pt x="1218309" y="2569549"/>
                </a:lnTo>
                <a:lnTo>
                  <a:pt x="234716" y="2569549"/>
                </a:lnTo>
                <a:lnTo>
                  <a:pt x="234716" y="896330"/>
                </a:lnTo>
                <a:lnTo>
                  <a:pt x="0" y="896330"/>
                </a:lnTo>
                <a:lnTo>
                  <a:pt x="726513" y="0"/>
                </a:lnTo>
                <a:close/>
              </a:path>
            </a:pathLst>
          </a:custGeom>
          <a:gradFill>
            <a:gsLst>
              <a:gs pos="42000">
                <a:srgbClr val="04948E"/>
              </a:gs>
              <a:gs pos="100000">
                <a:srgbClr val="04948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28" name="Rectangle 27">
            <a:extLst>
              <a:ext uri="{FF2B5EF4-FFF2-40B4-BE49-F238E27FC236}">
                <a16:creationId xmlns:a16="http://schemas.microsoft.com/office/drawing/2014/main" id="{0692A593-5620-EFE5-13CB-15A1ABC49DEF}"/>
              </a:ext>
            </a:extLst>
          </p:cNvPr>
          <p:cNvSpPr/>
          <p:nvPr/>
        </p:nvSpPr>
        <p:spPr>
          <a:xfrm>
            <a:off x="9829632" y="1658494"/>
            <a:ext cx="1821466" cy="954107"/>
          </a:xfrm>
          <a:prstGeom prst="rect">
            <a:avLst/>
          </a:prstGeom>
        </p:spPr>
        <p:txBody>
          <a:bodyPr wrap="square">
            <a:spAutoFit/>
          </a:bodyPr>
          <a:lstStyle/>
          <a:p>
            <a:pPr algn="ctr"/>
            <a:r>
              <a:rPr lang="en-US" sz="1400" b="1" dirty="0">
                <a:solidFill>
                  <a:srgbClr val="002060"/>
                </a:solidFill>
                <a:latin typeface="Trebuchet MS" panose="020B0603020202020204" pitchFamily="34" charset="0"/>
              </a:rPr>
              <a:t>A lower viral load means that fewer HIV particles are in the blood.</a:t>
            </a:r>
          </a:p>
        </p:txBody>
      </p:sp>
      <p:sp>
        <p:nvSpPr>
          <p:cNvPr id="29" name="Rectangle 28">
            <a:extLst>
              <a:ext uri="{FF2B5EF4-FFF2-40B4-BE49-F238E27FC236}">
                <a16:creationId xmlns:a16="http://schemas.microsoft.com/office/drawing/2014/main" id="{3D69484A-0924-D4DF-D38D-5437B4F27CDB}"/>
              </a:ext>
            </a:extLst>
          </p:cNvPr>
          <p:cNvSpPr/>
          <p:nvPr/>
        </p:nvSpPr>
        <p:spPr>
          <a:xfrm>
            <a:off x="7630162" y="4526490"/>
            <a:ext cx="1625087" cy="1384995"/>
          </a:xfrm>
          <a:prstGeom prst="rect">
            <a:avLst/>
          </a:prstGeom>
        </p:spPr>
        <p:txBody>
          <a:bodyPr wrap="square">
            <a:spAutoFit/>
          </a:bodyPr>
          <a:lstStyle/>
          <a:p>
            <a:pPr algn="ctr"/>
            <a:r>
              <a:rPr lang="en-CA" sz="1400" b="1" dirty="0">
                <a:solidFill>
                  <a:srgbClr val="002060"/>
                </a:solidFill>
                <a:latin typeface="Trebuchet MS" panose="020B0603020202020204" pitchFamily="34" charset="0"/>
              </a:rPr>
              <a:t>The more CD4 cells you have in your body, the better your immune system will be.</a:t>
            </a:r>
          </a:p>
        </p:txBody>
      </p:sp>
      <p:sp>
        <p:nvSpPr>
          <p:cNvPr id="30" name="Rectangle 29">
            <a:extLst>
              <a:ext uri="{FF2B5EF4-FFF2-40B4-BE49-F238E27FC236}">
                <a16:creationId xmlns:a16="http://schemas.microsoft.com/office/drawing/2014/main" id="{F9C4D0D1-46F5-F043-6DAF-A3975A31760C}"/>
              </a:ext>
            </a:extLst>
          </p:cNvPr>
          <p:cNvSpPr/>
          <p:nvPr/>
        </p:nvSpPr>
        <p:spPr>
          <a:xfrm>
            <a:off x="7758189" y="4035606"/>
            <a:ext cx="1222119" cy="307777"/>
          </a:xfrm>
          <a:prstGeom prst="rect">
            <a:avLst/>
          </a:prstGeom>
        </p:spPr>
        <p:txBody>
          <a:bodyPr wrap="square">
            <a:spAutoFit/>
          </a:bodyPr>
          <a:lstStyle/>
          <a:p>
            <a:pPr algn="ctr"/>
            <a:r>
              <a:rPr lang="en-US" sz="1400" b="1" dirty="0">
                <a:solidFill>
                  <a:srgbClr val="002060"/>
                </a:solidFill>
                <a:latin typeface="Trebuchet MS" panose="020B0603020202020204" pitchFamily="34" charset="0"/>
              </a:rPr>
              <a:t>CD4 cells</a:t>
            </a:r>
          </a:p>
        </p:txBody>
      </p:sp>
      <p:sp>
        <p:nvSpPr>
          <p:cNvPr id="39" name="Rectangle 38">
            <a:extLst>
              <a:ext uri="{FF2B5EF4-FFF2-40B4-BE49-F238E27FC236}">
                <a16:creationId xmlns:a16="http://schemas.microsoft.com/office/drawing/2014/main" id="{9FF57723-1A69-7BE1-B0EA-E1F7746CA140}"/>
              </a:ext>
            </a:extLst>
          </p:cNvPr>
          <p:cNvSpPr/>
          <p:nvPr/>
        </p:nvSpPr>
        <p:spPr>
          <a:xfrm>
            <a:off x="10119772" y="4004829"/>
            <a:ext cx="1222119" cy="338554"/>
          </a:xfrm>
          <a:prstGeom prst="rect">
            <a:avLst/>
          </a:prstGeom>
        </p:spPr>
        <p:txBody>
          <a:bodyPr wrap="square">
            <a:spAutoFit/>
          </a:bodyPr>
          <a:lstStyle/>
          <a:p>
            <a:pPr algn="ctr"/>
            <a:r>
              <a:rPr lang="en-US" sz="1600" b="1" dirty="0">
                <a:solidFill>
                  <a:srgbClr val="002060"/>
                </a:solidFill>
                <a:latin typeface="Trebuchet MS" panose="020B0603020202020204" pitchFamily="34" charset="0"/>
              </a:rPr>
              <a:t>HIV</a:t>
            </a:r>
          </a:p>
        </p:txBody>
      </p:sp>
      <p:sp>
        <p:nvSpPr>
          <p:cNvPr id="40" name="Freeform 48">
            <a:extLst>
              <a:ext uri="{FF2B5EF4-FFF2-40B4-BE49-F238E27FC236}">
                <a16:creationId xmlns:a16="http://schemas.microsoft.com/office/drawing/2014/main" id="{96FA936A-1489-E3C7-E391-0D999509987C}"/>
              </a:ext>
            </a:extLst>
          </p:cNvPr>
          <p:cNvSpPr/>
          <p:nvPr/>
        </p:nvSpPr>
        <p:spPr>
          <a:xfrm>
            <a:off x="7561637" y="1636003"/>
            <a:ext cx="1708721" cy="1070010"/>
          </a:xfrm>
          <a:custGeom>
            <a:avLst/>
            <a:gdLst>
              <a:gd name="connsiteX0" fmla="*/ 726513 w 1453025"/>
              <a:gd name="connsiteY0" fmla="*/ 0 h 2569549"/>
              <a:gd name="connsiteX1" fmla="*/ 1453025 w 1453025"/>
              <a:gd name="connsiteY1" fmla="*/ 896330 h 2569549"/>
              <a:gd name="connsiteX2" fmla="*/ 1218309 w 1453025"/>
              <a:gd name="connsiteY2" fmla="*/ 896330 h 2569549"/>
              <a:gd name="connsiteX3" fmla="*/ 1218309 w 1453025"/>
              <a:gd name="connsiteY3" fmla="*/ 2569549 h 2569549"/>
              <a:gd name="connsiteX4" fmla="*/ 726513 w 1453025"/>
              <a:gd name="connsiteY4" fmla="*/ 2324734 h 2569549"/>
              <a:gd name="connsiteX5" fmla="*/ 234716 w 1453025"/>
              <a:gd name="connsiteY5" fmla="*/ 2569549 h 2569549"/>
              <a:gd name="connsiteX6" fmla="*/ 234716 w 1453025"/>
              <a:gd name="connsiteY6" fmla="*/ 896330 h 2569549"/>
              <a:gd name="connsiteX7" fmla="*/ 0 w 1453025"/>
              <a:gd name="connsiteY7" fmla="*/ 896330 h 2569549"/>
              <a:gd name="connsiteX0" fmla="*/ 726513 w 1453025"/>
              <a:gd name="connsiteY0" fmla="*/ 0 h 2569549"/>
              <a:gd name="connsiteX1" fmla="*/ 1453025 w 1453025"/>
              <a:gd name="connsiteY1" fmla="*/ 896330 h 2569549"/>
              <a:gd name="connsiteX2" fmla="*/ 1218309 w 1453025"/>
              <a:gd name="connsiteY2" fmla="*/ 896330 h 2569549"/>
              <a:gd name="connsiteX3" fmla="*/ 1218309 w 1453025"/>
              <a:gd name="connsiteY3" fmla="*/ 2569549 h 2569549"/>
              <a:gd name="connsiteX4" fmla="*/ 234716 w 1453025"/>
              <a:gd name="connsiteY4" fmla="*/ 2569549 h 2569549"/>
              <a:gd name="connsiteX5" fmla="*/ 234716 w 1453025"/>
              <a:gd name="connsiteY5" fmla="*/ 896330 h 2569549"/>
              <a:gd name="connsiteX6" fmla="*/ 0 w 1453025"/>
              <a:gd name="connsiteY6" fmla="*/ 896330 h 2569549"/>
              <a:gd name="connsiteX7" fmla="*/ 726513 w 1453025"/>
              <a:gd name="connsiteY7" fmla="*/ 0 h 256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025" h="2569549">
                <a:moveTo>
                  <a:pt x="726513" y="0"/>
                </a:moveTo>
                <a:lnTo>
                  <a:pt x="1453025" y="896330"/>
                </a:lnTo>
                <a:lnTo>
                  <a:pt x="1218309" y="896330"/>
                </a:lnTo>
                <a:lnTo>
                  <a:pt x="1218309" y="2569549"/>
                </a:lnTo>
                <a:lnTo>
                  <a:pt x="234716" y="2569549"/>
                </a:lnTo>
                <a:lnTo>
                  <a:pt x="234716" y="896330"/>
                </a:lnTo>
                <a:lnTo>
                  <a:pt x="0" y="896330"/>
                </a:lnTo>
                <a:lnTo>
                  <a:pt x="726513" y="0"/>
                </a:lnTo>
                <a:close/>
              </a:path>
            </a:pathLst>
          </a:custGeom>
          <a:gradFill>
            <a:gsLst>
              <a:gs pos="42000">
                <a:srgbClr val="04948E"/>
              </a:gs>
              <a:gs pos="100000">
                <a:srgbClr val="04948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pic>
        <p:nvPicPr>
          <p:cNvPr id="41" name="Picture 40">
            <a:extLst>
              <a:ext uri="{FF2B5EF4-FFF2-40B4-BE49-F238E27FC236}">
                <a16:creationId xmlns:a16="http://schemas.microsoft.com/office/drawing/2014/main" id="{E655102C-4ECB-B979-480F-782A2C567F06}"/>
              </a:ext>
            </a:extLst>
          </p:cNvPr>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l="40470" r="44959" b="55069"/>
          <a:stretch/>
        </p:blipFill>
        <p:spPr>
          <a:xfrm>
            <a:off x="7354883" y="2400484"/>
            <a:ext cx="1861686" cy="1706720"/>
          </a:xfrm>
          <a:prstGeom prst="rect">
            <a:avLst/>
          </a:prstGeom>
        </p:spPr>
      </p:pic>
      <p:pic>
        <p:nvPicPr>
          <p:cNvPr id="9" name="Picture 8">
            <a:extLst>
              <a:ext uri="{FF2B5EF4-FFF2-40B4-BE49-F238E27FC236}">
                <a16:creationId xmlns:a16="http://schemas.microsoft.com/office/drawing/2014/main" id="{DFE91E04-AC4A-1B7D-75C3-2D6D735F3445}"/>
              </a:ext>
            </a:extLst>
          </p:cNvPr>
          <p:cNvPicPr>
            <a:picLocks noChangeAspect="1"/>
          </p:cNvPicPr>
          <p:nvPr/>
        </p:nvPicPr>
        <p:blipFill>
          <a:blip r:embed="rId4"/>
          <a:stretch>
            <a:fillRect/>
          </a:stretch>
        </p:blipFill>
        <p:spPr>
          <a:xfrm>
            <a:off x="10287000" y="2609728"/>
            <a:ext cx="732251" cy="681811"/>
          </a:xfrm>
          <a:prstGeom prst="rect">
            <a:avLst/>
          </a:prstGeom>
        </p:spPr>
      </p:pic>
      <p:pic>
        <p:nvPicPr>
          <p:cNvPr id="24" name="Picture 23">
            <a:extLst>
              <a:ext uri="{FF2B5EF4-FFF2-40B4-BE49-F238E27FC236}">
                <a16:creationId xmlns:a16="http://schemas.microsoft.com/office/drawing/2014/main" id="{FEF285F6-32D3-F703-173A-BD6C4BA9907C}"/>
              </a:ext>
            </a:extLst>
          </p:cNvPr>
          <p:cNvPicPr>
            <a:picLocks noChangeAspect="1"/>
          </p:cNvPicPr>
          <p:nvPr/>
        </p:nvPicPr>
        <p:blipFill>
          <a:blip r:embed="rId4"/>
          <a:stretch>
            <a:fillRect/>
          </a:stretch>
        </p:blipFill>
        <p:spPr>
          <a:xfrm>
            <a:off x="9829632" y="3258492"/>
            <a:ext cx="732251" cy="681811"/>
          </a:xfrm>
          <a:prstGeom prst="rect">
            <a:avLst/>
          </a:prstGeom>
        </p:spPr>
      </p:pic>
      <p:pic>
        <p:nvPicPr>
          <p:cNvPr id="33" name="Picture 32">
            <a:extLst>
              <a:ext uri="{FF2B5EF4-FFF2-40B4-BE49-F238E27FC236}">
                <a16:creationId xmlns:a16="http://schemas.microsoft.com/office/drawing/2014/main" id="{8641E705-1CB5-6081-B217-D4056CB4EC71}"/>
              </a:ext>
            </a:extLst>
          </p:cNvPr>
          <p:cNvPicPr>
            <a:picLocks noChangeAspect="1"/>
          </p:cNvPicPr>
          <p:nvPr/>
        </p:nvPicPr>
        <p:blipFill>
          <a:blip r:embed="rId4"/>
          <a:stretch>
            <a:fillRect/>
          </a:stretch>
        </p:blipFill>
        <p:spPr>
          <a:xfrm>
            <a:off x="10730831" y="3258492"/>
            <a:ext cx="732251" cy="681811"/>
          </a:xfrm>
          <a:prstGeom prst="rect">
            <a:avLst/>
          </a:prstGeom>
        </p:spPr>
      </p:pic>
    </p:spTree>
    <p:extLst>
      <p:ext uri="{BB962C8B-B14F-4D97-AF65-F5344CB8AC3E}">
        <p14:creationId xmlns:p14="http://schemas.microsoft.com/office/powerpoint/2010/main" val="2211113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D07A438-9F59-DC53-A052-225C2AB1BD4F}"/>
              </a:ext>
            </a:extLst>
          </p:cNvPr>
          <p:cNvSpPr/>
          <p:nvPr/>
        </p:nvSpPr>
        <p:spPr>
          <a:xfrm>
            <a:off x="0" y="1524000"/>
            <a:ext cx="12192000" cy="38983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id="{FE708362-1F45-EE42-A203-378EF892688C}"/>
              </a:ext>
            </a:extLst>
          </p:cNvPr>
          <p:cNvSpPr txBox="1">
            <a:spLocks/>
          </p:cNvSpPr>
          <p:nvPr/>
        </p:nvSpPr>
        <p:spPr>
          <a:xfrm>
            <a:off x="304800" y="762000"/>
            <a:ext cx="3962400" cy="650875"/>
          </a:xfrm>
          <a:prstGeom prst="rect">
            <a:avLst/>
          </a:prstGeom>
        </p:spPr>
        <p:txBody>
          <a:bodyPr lIns="0" tIns="0" rIns="0" bIns="0">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Table of Contents</a:t>
            </a:r>
          </a:p>
        </p:txBody>
      </p:sp>
      <p:sp>
        <p:nvSpPr>
          <p:cNvPr id="107" name="Slide Number Placeholder 106"/>
          <p:cNvSpPr>
            <a:spLocks noGrp="1"/>
          </p:cNvSpPr>
          <p:nvPr>
            <p:ph type="sldNum" sz="quarter" idx="10"/>
          </p:nvPr>
        </p:nvSpPr>
        <p:spPr>
          <a:xfrm>
            <a:off x="10744200" y="6356350"/>
            <a:ext cx="609600" cy="365125"/>
          </a:xfrm>
        </p:spPr>
        <p:txBody>
          <a:bodyPr/>
          <a:lstStyle/>
          <a:p>
            <a:fld id="{70089216-3EB4-48D3-A482-8895DB197100}" type="slidenum">
              <a:rPr lang="en-US" smtClean="0"/>
              <a:pPr/>
              <a:t>2</a:t>
            </a:fld>
            <a:endParaRPr lang="en-US" dirty="0"/>
          </a:p>
        </p:txBody>
      </p:sp>
      <p:sp>
        <p:nvSpPr>
          <p:cNvPr id="150" name="object 24">
            <a:extLst>
              <a:ext uri="{FF2B5EF4-FFF2-40B4-BE49-F238E27FC236}">
                <a16:creationId xmlns:a16="http://schemas.microsoft.com/office/drawing/2014/main" id="{D6FB8965-B96B-401F-9BDB-8F0D814C7B33}"/>
              </a:ext>
            </a:extLst>
          </p:cNvPr>
          <p:cNvSpPr txBox="1"/>
          <p:nvPr/>
        </p:nvSpPr>
        <p:spPr>
          <a:xfrm>
            <a:off x="1213858" y="1913142"/>
            <a:ext cx="7199524" cy="382156"/>
          </a:xfrm>
          <a:prstGeom prst="rect">
            <a:avLst/>
          </a:prstGeom>
        </p:spPr>
        <p:txBody>
          <a:bodyPr vert="horz" wrap="square" lIns="0" tIns="12700" rIns="0" bIns="0" rtlCol="0">
            <a:spAutoFit/>
          </a:bodyPr>
          <a:lstStyle/>
          <a:p>
            <a:pPr>
              <a:lnSpc>
                <a:spcPct val="100000"/>
              </a:lnSpc>
              <a:spcBef>
                <a:spcPts val="100"/>
              </a:spcBef>
            </a:pPr>
            <a:r>
              <a:rPr lang="en-US" sz="2400" dirty="0">
                <a:latin typeface="Trebuchet MS" panose="020B0603020202020204" pitchFamily="34" charset="0"/>
              </a:rPr>
              <a:t>Abbreviations</a:t>
            </a:r>
          </a:p>
        </p:txBody>
      </p:sp>
      <p:sp>
        <p:nvSpPr>
          <p:cNvPr id="151" name="Oval 150">
            <a:extLst>
              <a:ext uri="{FF2B5EF4-FFF2-40B4-BE49-F238E27FC236}">
                <a16:creationId xmlns:a16="http://schemas.microsoft.com/office/drawing/2014/main" id="{C38A3C46-45ED-4BAE-BE3E-755FB842BFFB}"/>
              </a:ext>
            </a:extLst>
          </p:cNvPr>
          <p:cNvSpPr/>
          <p:nvPr/>
        </p:nvSpPr>
        <p:spPr>
          <a:xfrm>
            <a:off x="307572" y="1819848"/>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72" name="object 24">
            <a:extLst>
              <a:ext uri="{FF2B5EF4-FFF2-40B4-BE49-F238E27FC236}">
                <a16:creationId xmlns:a16="http://schemas.microsoft.com/office/drawing/2014/main" id="{8E23590C-3220-4FD9-8EB6-7F09BA41B0AB}"/>
              </a:ext>
            </a:extLst>
          </p:cNvPr>
          <p:cNvSpPr txBox="1"/>
          <p:nvPr/>
        </p:nvSpPr>
        <p:spPr>
          <a:xfrm>
            <a:off x="1224744" y="3716961"/>
            <a:ext cx="6327495" cy="382156"/>
          </a:xfrm>
          <a:prstGeom prst="rect">
            <a:avLst/>
          </a:prstGeom>
        </p:spPr>
        <p:txBody>
          <a:bodyPr vert="horz" wrap="square" lIns="0" tIns="12700" rIns="0" bIns="0" rtlCol="0">
            <a:spAutoFit/>
          </a:bodyPr>
          <a:lstStyle/>
          <a:p>
            <a:pPr>
              <a:lnSpc>
                <a:spcPct val="100000"/>
              </a:lnSpc>
              <a:spcBef>
                <a:spcPts val="100"/>
              </a:spcBef>
            </a:pPr>
            <a:r>
              <a:rPr lang="en-US" sz="2400" dirty="0">
                <a:latin typeface="Trebuchet MS" panose="020B0603020202020204" pitchFamily="34" charset="0"/>
              </a:rPr>
              <a:t>Biology and Pathology of HIV</a:t>
            </a:r>
          </a:p>
        </p:txBody>
      </p:sp>
      <p:sp>
        <p:nvSpPr>
          <p:cNvPr id="173" name="Oval 172">
            <a:extLst>
              <a:ext uri="{FF2B5EF4-FFF2-40B4-BE49-F238E27FC236}">
                <a16:creationId xmlns:a16="http://schemas.microsoft.com/office/drawing/2014/main" id="{F9DE3E16-3C79-470F-86DF-9E61D5F41184}"/>
              </a:ext>
            </a:extLst>
          </p:cNvPr>
          <p:cNvSpPr/>
          <p:nvPr/>
        </p:nvSpPr>
        <p:spPr>
          <a:xfrm>
            <a:off x="307572" y="3622393"/>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77" name="object 24">
            <a:extLst>
              <a:ext uri="{FF2B5EF4-FFF2-40B4-BE49-F238E27FC236}">
                <a16:creationId xmlns:a16="http://schemas.microsoft.com/office/drawing/2014/main" id="{1710A2AB-AA60-405B-A466-B5724ED27A3E}"/>
              </a:ext>
            </a:extLst>
          </p:cNvPr>
          <p:cNvSpPr txBox="1"/>
          <p:nvPr/>
        </p:nvSpPr>
        <p:spPr>
          <a:xfrm>
            <a:off x="1213857" y="4598993"/>
            <a:ext cx="6327495" cy="382156"/>
          </a:xfrm>
          <a:prstGeom prst="rect">
            <a:avLst/>
          </a:prstGeom>
        </p:spPr>
        <p:txBody>
          <a:bodyPr vert="horz" wrap="square" lIns="0" tIns="12700" rIns="0" bIns="0" rtlCol="0">
            <a:spAutoFit/>
          </a:bodyPr>
          <a:lstStyle/>
          <a:p>
            <a:pPr>
              <a:lnSpc>
                <a:spcPct val="100000"/>
              </a:lnSpc>
              <a:spcBef>
                <a:spcPts val="100"/>
              </a:spcBef>
            </a:pPr>
            <a:r>
              <a:rPr lang="en-US" sz="2400" dirty="0">
                <a:latin typeface="Trebuchet MS" panose="020B0603020202020204" pitchFamily="34" charset="0"/>
              </a:rPr>
              <a:t>Glossary Terms</a:t>
            </a:r>
          </a:p>
        </p:txBody>
      </p:sp>
      <p:sp>
        <p:nvSpPr>
          <p:cNvPr id="178" name="Oval 177">
            <a:extLst>
              <a:ext uri="{FF2B5EF4-FFF2-40B4-BE49-F238E27FC236}">
                <a16:creationId xmlns:a16="http://schemas.microsoft.com/office/drawing/2014/main" id="{1E683B8D-8A80-4BAC-9D26-AA7FB2F4A0A7}"/>
              </a:ext>
            </a:extLst>
          </p:cNvPr>
          <p:cNvSpPr/>
          <p:nvPr/>
        </p:nvSpPr>
        <p:spPr>
          <a:xfrm>
            <a:off x="307572" y="4502712"/>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214" name="object 24">
            <a:extLst>
              <a:ext uri="{FF2B5EF4-FFF2-40B4-BE49-F238E27FC236}">
                <a16:creationId xmlns:a16="http://schemas.microsoft.com/office/drawing/2014/main" id="{5E6C8DA2-3F40-4192-9B33-C67745218095}"/>
              </a:ext>
            </a:extLst>
          </p:cNvPr>
          <p:cNvSpPr txBox="1"/>
          <p:nvPr/>
        </p:nvSpPr>
        <p:spPr>
          <a:xfrm>
            <a:off x="1213858" y="2786677"/>
            <a:ext cx="6327495" cy="382156"/>
          </a:xfrm>
          <a:prstGeom prst="rect">
            <a:avLst/>
          </a:prstGeom>
        </p:spPr>
        <p:txBody>
          <a:bodyPr vert="horz" wrap="square" lIns="0" tIns="12700" rIns="0" bIns="0" rtlCol="0">
            <a:spAutoFit/>
          </a:bodyPr>
          <a:lstStyle/>
          <a:p>
            <a:pPr>
              <a:lnSpc>
                <a:spcPct val="100000"/>
              </a:lnSpc>
              <a:spcBef>
                <a:spcPts val="100"/>
              </a:spcBef>
            </a:pPr>
            <a:r>
              <a:rPr lang="en-US" sz="2400" dirty="0">
                <a:latin typeface="Trebuchet MS" panose="020B0603020202020204" pitchFamily="34" charset="0"/>
              </a:rPr>
              <a:t>Introduction and Learning Objectives</a:t>
            </a:r>
          </a:p>
        </p:txBody>
      </p:sp>
      <p:sp>
        <p:nvSpPr>
          <p:cNvPr id="215" name="Oval 214">
            <a:extLst>
              <a:ext uri="{FF2B5EF4-FFF2-40B4-BE49-F238E27FC236}">
                <a16:creationId xmlns:a16="http://schemas.microsoft.com/office/drawing/2014/main" id="{FBB88B42-C0D7-40B8-84E9-41D39E0956FB}"/>
              </a:ext>
            </a:extLst>
          </p:cNvPr>
          <p:cNvSpPr/>
          <p:nvPr/>
        </p:nvSpPr>
        <p:spPr>
          <a:xfrm>
            <a:off x="307572" y="2728306"/>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pic>
        <p:nvPicPr>
          <p:cNvPr id="7" name="Graphic 6">
            <a:extLst>
              <a:ext uri="{FF2B5EF4-FFF2-40B4-BE49-F238E27FC236}">
                <a16:creationId xmlns:a16="http://schemas.microsoft.com/office/drawing/2014/main" id="{6F295D4A-6759-7DAB-5D08-3F08C443F5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124" y="2832284"/>
            <a:ext cx="436076" cy="368116"/>
          </a:xfrm>
          <a:prstGeom prst="rect">
            <a:avLst/>
          </a:prstGeom>
        </p:spPr>
      </p:pic>
      <p:pic>
        <p:nvPicPr>
          <p:cNvPr id="25" name="Graphic 24">
            <a:extLst>
              <a:ext uri="{FF2B5EF4-FFF2-40B4-BE49-F238E27FC236}">
                <a16:creationId xmlns:a16="http://schemas.microsoft.com/office/drawing/2014/main" id="{396AF03B-0DBB-3E05-84C4-7BA17C69CB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4724" y="1941191"/>
            <a:ext cx="255295" cy="371340"/>
          </a:xfrm>
          <a:prstGeom prst="rect">
            <a:avLst/>
          </a:prstGeom>
        </p:spPr>
      </p:pic>
      <p:pic>
        <p:nvPicPr>
          <p:cNvPr id="27" name="Graphic 26">
            <a:extLst>
              <a:ext uri="{FF2B5EF4-FFF2-40B4-BE49-F238E27FC236}">
                <a16:creationId xmlns:a16="http://schemas.microsoft.com/office/drawing/2014/main" id="{F03B35B7-2BE7-E0A3-3507-64C788A1C6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305" y="3700884"/>
            <a:ext cx="416365" cy="416365"/>
          </a:xfrm>
          <a:prstGeom prst="rect">
            <a:avLst/>
          </a:prstGeom>
        </p:spPr>
      </p:pic>
      <p:pic>
        <p:nvPicPr>
          <p:cNvPr id="34" name="Graphic 33">
            <a:extLst>
              <a:ext uri="{FF2B5EF4-FFF2-40B4-BE49-F238E27FC236}">
                <a16:creationId xmlns:a16="http://schemas.microsoft.com/office/drawing/2014/main" id="{82A0D4D6-9E96-0F90-DACE-5975D7BC54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2527" y="4648200"/>
            <a:ext cx="264870" cy="33294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1F08-CAFE-F721-63D9-BD7AB70A76E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12649-DF8C-1C8E-8A08-194E7A51823F}"/>
              </a:ext>
            </a:extLst>
          </p:cNvPr>
          <p:cNvSpPr>
            <a:spLocks noGrp="1"/>
          </p:cNvSpPr>
          <p:nvPr>
            <p:ph type="sldNum" sz="quarter" idx="10"/>
          </p:nvPr>
        </p:nvSpPr>
        <p:spPr/>
        <p:txBody>
          <a:bodyPr/>
          <a:lstStyle/>
          <a:p>
            <a:fld id="{70089216-3EB4-48D3-A482-8895DB197100}" type="slidenum">
              <a:rPr lang="en-US" smtClean="0"/>
              <a:pPr/>
              <a:t>20</a:t>
            </a:fld>
            <a:endParaRPr lang="en-US" dirty="0"/>
          </a:p>
        </p:txBody>
      </p:sp>
      <p:sp>
        <p:nvSpPr>
          <p:cNvPr id="38" name="Title 1">
            <a:extLst>
              <a:ext uri="{FF2B5EF4-FFF2-40B4-BE49-F238E27FC236}">
                <a16:creationId xmlns:a16="http://schemas.microsoft.com/office/drawing/2014/main" id="{B3F2D0EC-916C-319C-AD10-60837955A6CA}"/>
              </a:ext>
            </a:extLst>
          </p:cNvPr>
          <p:cNvSpPr txBox="1">
            <a:spLocks/>
          </p:cNvSpPr>
          <p:nvPr/>
        </p:nvSpPr>
        <p:spPr>
          <a:xfrm>
            <a:off x="304800" y="641324"/>
            <a:ext cx="5334000" cy="650875"/>
          </a:xfrm>
          <a:prstGeom prst="rect">
            <a:avLst/>
          </a:prstGeom>
        </p:spPr>
        <p:txBody>
          <a:bodyPr lIns="0" tIns="0" rIns="0" bIns="0">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Glossary Terms</a:t>
            </a:r>
          </a:p>
        </p:txBody>
      </p:sp>
      <p:graphicFrame>
        <p:nvGraphicFramePr>
          <p:cNvPr id="8" name="Table 7">
            <a:extLst>
              <a:ext uri="{FF2B5EF4-FFF2-40B4-BE49-F238E27FC236}">
                <a16:creationId xmlns:a16="http://schemas.microsoft.com/office/drawing/2014/main" id="{B52E2E2C-03D7-93D7-CFB0-343776F1F3A0}"/>
              </a:ext>
            </a:extLst>
          </p:cNvPr>
          <p:cNvGraphicFramePr>
            <a:graphicFrameLocks noGrp="1"/>
          </p:cNvGraphicFramePr>
          <p:nvPr>
            <p:extLst>
              <p:ext uri="{D42A27DB-BD31-4B8C-83A1-F6EECF244321}">
                <p14:modId xmlns:p14="http://schemas.microsoft.com/office/powerpoint/2010/main" val="3268187757"/>
              </p:ext>
            </p:extLst>
          </p:nvPr>
        </p:nvGraphicFramePr>
        <p:xfrm>
          <a:off x="304800" y="1143000"/>
          <a:ext cx="11658600" cy="4561689"/>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555907722"/>
                    </a:ext>
                  </a:extLst>
                </a:gridCol>
                <a:gridCol w="9906000">
                  <a:extLst>
                    <a:ext uri="{9D8B030D-6E8A-4147-A177-3AD203B41FA5}">
                      <a16:colId xmlns:a16="http://schemas.microsoft.com/office/drawing/2014/main" val="2842308233"/>
                    </a:ext>
                  </a:extLst>
                </a:gridCol>
              </a:tblGrid>
              <a:tr h="391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rPr>
                        <a:t>Word</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002060"/>
                    </a:solidFill>
                  </a:tcPr>
                </a:tc>
                <a:tc>
                  <a:txBody>
                    <a:bodyPr/>
                    <a:lstStyle/>
                    <a:p>
                      <a:r>
                        <a:rPr lang="en-US" sz="1400" dirty="0">
                          <a:latin typeface="Trebuchet MS" panose="020B0603020202020204" pitchFamily="34" charset="0"/>
                        </a:rPr>
                        <a:t>Definition</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145426147"/>
                  </a:ext>
                </a:extLst>
              </a:tr>
              <a:tr h="391308">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Bacterium</a:t>
                      </a:r>
                      <a:endParaRPr lang="en-US" sz="1200" noProof="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CA" sz="1000" kern="1200" dirty="0">
                          <a:solidFill>
                            <a:schemeClr val="tx1">
                              <a:lumMod val="95000"/>
                              <a:lumOff val="5000"/>
                            </a:schemeClr>
                          </a:solidFill>
                          <a:effectLst/>
                          <a:latin typeface="Trebuchet MS" panose="020B0603020202020204" pitchFamily="34" charset="0"/>
                          <a:ea typeface="+mn-ea"/>
                          <a:cs typeface="+mn-cs"/>
                        </a:rPr>
                        <a:t>A single-celled microorganism that occurs naturally almost everywhere on earth, including in humans. </a:t>
                      </a:r>
                      <a:endParaRPr lang="en-US" sz="1000" kern="1200" noProof="0" dirty="0">
                        <a:solidFill>
                          <a:schemeClr val="tx1">
                            <a:lumMod val="95000"/>
                            <a:lumOff val="5000"/>
                          </a:schemeClr>
                        </a:solidFill>
                        <a:effectLst/>
                        <a:latin typeface="Trebuchet MS" panose="020B0603020202020204" pitchFamily="34" charset="0"/>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27266617"/>
                  </a:ext>
                </a:extLst>
              </a:tr>
              <a:tr h="391308">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Capsid</a:t>
                      </a:r>
                      <a:endParaRPr lang="en-US" sz="1200" noProof="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tc>
                  <a:txBody>
                    <a:bodyPr/>
                    <a:lstStyle/>
                    <a:p>
                      <a:r>
                        <a:rPr lang="en-CA" sz="1000" kern="1200" dirty="0">
                          <a:solidFill>
                            <a:schemeClr val="tx1">
                              <a:lumMod val="95000"/>
                              <a:lumOff val="5000"/>
                            </a:schemeClr>
                          </a:solidFill>
                          <a:effectLst/>
                          <a:latin typeface="Trebuchet MS" panose="020B0603020202020204" pitchFamily="34" charset="0"/>
                          <a:ea typeface="+mn-ea"/>
                          <a:cs typeface="+mn-cs"/>
                        </a:rPr>
                        <a:t>The core section of HIV that contains the genetic information (two single strands of RNA) and three enzymes needed for HIV to replicate.</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extLst>
                  <a:ext uri="{0D108BD9-81ED-4DB2-BD59-A6C34878D82A}">
                    <a16:rowId xmlns:a16="http://schemas.microsoft.com/office/drawing/2014/main" val="1731335574"/>
                  </a:ext>
                </a:extLst>
              </a:tr>
              <a:tr h="482435">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CD4+ Cell</a:t>
                      </a:r>
                      <a:endParaRPr lang="en-US" sz="1200" noProof="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CA" sz="1000" kern="1200" dirty="0">
                          <a:solidFill>
                            <a:schemeClr val="tx1">
                              <a:lumMod val="95000"/>
                              <a:lumOff val="5000"/>
                            </a:schemeClr>
                          </a:solidFill>
                          <a:effectLst/>
                          <a:latin typeface="Trebuchet MS" panose="020B0603020202020204" pitchFamily="34" charset="0"/>
                          <a:ea typeface="+mn-ea"/>
                          <a:cs typeface="+mn-cs"/>
                        </a:rPr>
                        <a:t>Also known as CD4 T Cell, is a type of lymphocyte that helps coordinate the immune response by stimulating other immune cells, such as macrophages,</a:t>
                      </a:r>
                    </a:p>
                    <a:p>
                      <a:r>
                        <a:rPr lang="en-CA" sz="1000" kern="1200" dirty="0">
                          <a:solidFill>
                            <a:schemeClr val="tx1">
                              <a:lumMod val="95000"/>
                              <a:lumOff val="5000"/>
                            </a:schemeClr>
                          </a:solidFill>
                          <a:effectLst/>
                          <a:latin typeface="Trebuchet MS" panose="020B0603020202020204" pitchFamily="34" charset="0"/>
                          <a:ea typeface="+mn-ea"/>
                          <a:cs typeface="+mn-cs"/>
                        </a:rPr>
                        <a:t>B lymphocytes (B cells), and CD8 T lymphocytes (CD8 cells), to fight infection. </a:t>
                      </a:r>
                      <a:endParaRPr lang="en-US" sz="1000" kern="1200" noProof="0" dirty="0">
                        <a:solidFill>
                          <a:schemeClr val="tx1">
                            <a:lumMod val="95000"/>
                            <a:lumOff val="5000"/>
                          </a:schemeClr>
                        </a:solidFill>
                        <a:effectLst/>
                        <a:latin typeface="Trebuchet MS" panose="020B0603020202020204" pitchFamily="34" charset="0"/>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49086419"/>
                  </a:ext>
                </a:extLst>
              </a:tr>
              <a:tr h="482435">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Cell Membrane</a:t>
                      </a:r>
                      <a:endParaRPr lang="en-US" sz="1200" noProof="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tc>
                  <a:txBody>
                    <a:bodyPr/>
                    <a:lstStyle/>
                    <a:p>
                      <a:r>
                        <a:rPr lang="en-US" sz="1000" kern="1200" noProof="0" dirty="0">
                          <a:solidFill>
                            <a:schemeClr val="tx1">
                              <a:lumMod val="95000"/>
                              <a:lumOff val="5000"/>
                            </a:schemeClr>
                          </a:solidFill>
                          <a:effectLst/>
                          <a:latin typeface="Trebuchet MS" panose="020B0603020202020204" pitchFamily="34" charset="0"/>
                          <a:ea typeface="+mn-ea"/>
                          <a:cs typeface="+mn-cs"/>
                        </a:rPr>
                        <a:t>The membrane that forms the outer boundary of a cell; it is made of phospholipids, protein, and cholesterol, </a:t>
                      </a:r>
                      <a:br>
                        <a:rPr lang="en-US" sz="1000" kern="1200" noProof="0" dirty="0">
                          <a:solidFill>
                            <a:schemeClr val="tx1">
                              <a:lumMod val="95000"/>
                              <a:lumOff val="5000"/>
                            </a:schemeClr>
                          </a:solidFill>
                          <a:effectLst/>
                          <a:latin typeface="Trebuchet MS" panose="020B0603020202020204" pitchFamily="34" charset="0"/>
                          <a:ea typeface="+mn-ea"/>
                          <a:cs typeface="+mn-cs"/>
                        </a:rPr>
                      </a:br>
                      <a:r>
                        <a:rPr lang="en-US" sz="1000" kern="1200" noProof="0" dirty="0">
                          <a:solidFill>
                            <a:schemeClr val="tx1">
                              <a:lumMod val="95000"/>
                              <a:lumOff val="5000"/>
                            </a:schemeClr>
                          </a:solidFill>
                          <a:effectLst/>
                          <a:latin typeface="Trebuchet MS" panose="020B0603020202020204" pitchFamily="34" charset="0"/>
                          <a:ea typeface="+mn-ea"/>
                          <a:cs typeface="+mn-cs"/>
                        </a:rPr>
                        <a:t>with carbohydrates on the outer surface.</a:t>
                      </a:r>
                      <a:endParaRPr lang="en-US" sz="1000" noProof="0" dirty="0">
                        <a:solidFill>
                          <a:schemeClr val="tx1">
                            <a:lumMod val="95000"/>
                            <a:lumOff val="5000"/>
                          </a:schemeClr>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extLst>
                  <a:ext uri="{0D108BD9-81ED-4DB2-BD59-A6C34878D82A}">
                    <a16:rowId xmlns:a16="http://schemas.microsoft.com/office/drawing/2014/main" val="1652227503"/>
                  </a:ext>
                </a:extLst>
              </a:tr>
              <a:tr h="482435">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Continuum of Care</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CA" sz="1000" kern="1200" dirty="0">
                          <a:solidFill>
                            <a:schemeClr val="tx1">
                              <a:lumMod val="95000"/>
                              <a:lumOff val="5000"/>
                            </a:schemeClr>
                          </a:solidFill>
                          <a:effectLst/>
                          <a:latin typeface="Trebuchet MS" panose="020B0603020202020204" pitchFamily="34" charset="0"/>
                          <a:ea typeface="+mn-ea"/>
                          <a:cs typeface="+mn-cs"/>
                        </a:rPr>
                        <a:t>Steps of medical treatment for HIV, from diagnosis, linkage to care, antiretroviral therapy (ART), adherence, and care retention, with the goal of virological suppression. </a:t>
                      </a:r>
                      <a:endParaRPr lang="en-US" sz="1000" kern="1200" noProof="0" dirty="0">
                        <a:solidFill>
                          <a:schemeClr val="tx1">
                            <a:lumMod val="95000"/>
                            <a:lumOff val="5000"/>
                          </a:schemeClr>
                        </a:solidFill>
                        <a:effectLst/>
                        <a:latin typeface="Trebuchet MS" panose="020B0603020202020204" pitchFamily="34" charset="0"/>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5033591"/>
                  </a:ext>
                </a:extLst>
              </a:tr>
              <a:tr h="67540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Trebuchet MS" panose="020B0603020202020204" pitchFamily="34" charset="0"/>
                        </a:rPr>
                        <a:t>Co-Receptor</a:t>
                      </a:r>
                      <a:endParaRPr lang="en-US" sz="120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tc>
                  <a:txBody>
                    <a:bodyPr/>
                    <a:lstStyle/>
                    <a:p>
                      <a:r>
                        <a:rPr lang="en-US" sz="1000" kern="1200" dirty="0">
                          <a:solidFill>
                            <a:schemeClr val="tx1">
                              <a:lumMod val="95000"/>
                              <a:lumOff val="5000"/>
                            </a:schemeClr>
                          </a:solidFill>
                          <a:effectLst/>
                          <a:latin typeface="Trebuchet MS" panose="020B0603020202020204" pitchFamily="34" charset="0"/>
                          <a:ea typeface="+mn-ea"/>
                          <a:cs typeface="+mn-cs"/>
                        </a:rPr>
                        <a:t>A protein on the surface of a cell that serves as a second binding site for a virus or other molecule; in order to enter a host cell, HIV must bind to 2 sites on the cell: the primary CD4 receptor and either the CCR5 or CXCR4 co-receptor.</a:t>
                      </a:r>
                      <a:endParaRPr lang="en-US" sz="1000" dirty="0">
                        <a:solidFill>
                          <a:schemeClr val="tx1">
                            <a:lumMod val="95000"/>
                            <a:lumOff val="5000"/>
                          </a:schemeClr>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extLst>
                  <a:ext uri="{0D108BD9-81ED-4DB2-BD59-A6C34878D82A}">
                    <a16:rowId xmlns:a16="http://schemas.microsoft.com/office/drawing/2014/main" val="4188419262"/>
                  </a:ext>
                </a:extLst>
              </a:tr>
              <a:tr h="391308">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Trebuchet MS" panose="020B0603020202020204" pitchFamily="34" charset="0"/>
                        </a:rPr>
                        <a:t>DNA</a:t>
                      </a:r>
                      <a:endParaRPr lang="en-US" sz="120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000" kern="1200" dirty="0">
                          <a:solidFill>
                            <a:schemeClr val="tx1">
                              <a:lumMod val="95000"/>
                              <a:lumOff val="5000"/>
                            </a:schemeClr>
                          </a:solidFill>
                          <a:effectLst/>
                          <a:latin typeface="Trebuchet MS" panose="020B0603020202020204" pitchFamily="34" charset="0"/>
                          <a:ea typeface="+mn-ea"/>
                          <a:cs typeface="+mn-cs"/>
                        </a:rPr>
                        <a:t>Deoxyribonucleic acid; one of 2 types of genetic material found in all living cells and many viruses (the other type is RNA).</a:t>
                      </a:r>
                      <a:endParaRPr lang="en-US" sz="1000" dirty="0">
                        <a:solidFill>
                          <a:schemeClr val="tx1">
                            <a:lumMod val="95000"/>
                            <a:lumOff val="5000"/>
                          </a:schemeClr>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27246478"/>
                  </a:ext>
                </a:extLst>
              </a:tr>
              <a:tr h="482435">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Trebuchet MS" panose="020B0603020202020204" pitchFamily="34" charset="0"/>
                        </a:rPr>
                        <a:t>Enzyme</a:t>
                      </a:r>
                      <a:endParaRPr lang="en-US" sz="120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tc>
                  <a:txBody>
                    <a:bodyPr/>
                    <a:lstStyle/>
                    <a:p>
                      <a:r>
                        <a:rPr lang="en-CA" sz="1000" kern="1200" dirty="0">
                          <a:solidFill>
                            <a:schemeClr val="tx1">
                              <a:lumMod val="95000"/>
                              <a:lumOff val="5000"/>
                            </a:schemeClr>
                          </a:solidFill>
                          <a:effectLst/>
                          <a:latin typeface="Trebuchet MS" panose="020B0603020202020204" pitchFamily="34" charset="0"/>
                          <a:ea typeface="+mn-ea"/>
                          <a:cs typeface="+mn-cs"/>
                        </a:rPr>
                        <a:t>A molecule, usually a protein, that catalyzes (increases the rate of) chemical reactions in the body. Enzymes are essential to all body functions. HIV requires specific enzymes, such as reverse transcriptase or integrase, to replicate.</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extLst>
                  <a:ext uri="{0D108BD9-81ED-4DB2-BD59-A6C34878D82A}">
                    <a16:rowId xmlns:a16="http://schemas.microsoft.com/office/drawing/2014/main" val="2769339240"/>
                  </a:ext>
                </a:extLst>
              </a:tr>
              <a:tr h="391308">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Trebuchet MS" panose="020B0603020202020204" pitchFamily="34" charset="0"/>
                        </a:rPr>
                        <a:t>Genome</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000" kern="1200" dirty="0">
                          <a:solidFill>
                            <a:schemeClr val="tx1">
                              <a:lumMod val="95000"/>
                              <a:lumOff val="5000"/>
                            </a:schemeClr>
                          </a:solidFill>
                          <a:effectLst/>
                          <a:latin typeface="Trebuchet MS" panose="020B0603020202020204" pitchFamily="34" charset="0"/>
                          <a:ea typeface="+mn-ea"/>
                          <a:cs typeface="+mn-cs"/>
                        </a:rPr>
                        <a:t>The complete set of genetic material present in an organism.</a:t>
                      </a:r>
                      <a:endParaRPr lang="en-US" sz="1000" dirty="0">
                        <a:solidFill>
                          <a:schemeClr val="tx1">
                            <a:lumMod val="95000"/>
                            <a:lumOff val="5000"/>
                          </a:schemeClr>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7365695"/>
                  </a:ext>
                </a:extLst>
              </a:tr>
            </a:tbl>
          </a:graphicData>
        </a:graphic>
      </p:graphicFrame>
      <p:pic>
        <p:nvPicPr>
          <p:cNvPr id="22" name="Graphic 21">
            <a:extLst>
              <a:ext uri="{FF2B5EF4-FFF2-40B4-BE49-F238E27FC236}">
                <a16:creationId xmlns:a16="http://schemas.microsoft.com/office/drawing/2014/main" id="{592F3942-583B-CBF0-931E-FE3FCA7B51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321" y="1620758"/>
            <a:ext cx="269125" cy="256254"/>
          </a:xfrm>
          <a:prstGeom prst="rect">
            <a:avLst/>
          </a:prstGeom>
        </p:spPr>
      </p:pic>
      <p:pic>
        <p:nvPicPr>
          <p:cNvPr id="27" name="Graphic 26">
            <a:extLst>
              <a:ext uri="{FF2B5EF4-FFF2-40B4-BE49-F238E27FC236}">
                <a16:creationId xmlns:a16="http://schemas.microsoft.com/office/drawing/2014/main" id="{5AE7D51E-6094-27E6-9F80-1F1C77AA28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022" y="1989629"/>
            <a:ext cx="196603" cy="298102"/>
          </a:xfrm>
          <a:prstGeom prst="rect">
            <a:avLst/>
          </a:prstGeom>
        </p:spPr>
      </p:pic>
      <p:pic>
        <p:nvPicPr>
          <p:cNvPr id="32" name="Graphic 31">
            <a:extLst>
              <a:ext uri="{FF2B5EF4-FFF2-40B4-BE49-F238E27FC236}">
                <a16:creationId xmlns:a16="http://schemas.microsoft.com/office/drawing/2014/main" id="{39488EF7-0262-58A9-172B-D5F4F7BCC4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0397" y="2415340"/>
            <a:ext cx="326973" cy="326973"/>
          </a:xfrm>
          <a:prstGeom prst="rect">
            <a:avLst/>
          </a:prstGeom>
        </p:spPr>
      </p:pic>
      <p:pic>
        <p:nvPicPr>
          <p:cNvPr id="34" name="Graphic 33">
            <a:extLst>
              <a:ext uri="{FF2B5EF4-FFF2-40B4-BE49-F238E27FC236}">
                <a16:creationId xmlns:a16="http://schemas.microsoft.com/office/drawing/2014/main" id="{C876DFEA-5477-3593-9783-356EC21506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0449" y="2924441"/>
            <a:ext cx="276923" cy="281318"/>
          </a:xfrm>
          <a:prstGeom prst="rect">
            <a:avLst/>
          </a:prstGeom>
        </p:spPr>
      </p:pic>
      <p:pic>
        <p:nvPicPr>
          <p:cNvPr id="36" name="Graphic 35">
            <a:extLst>
              <a:ext uri="{FF2B5EF4-FFF2-40B4-BE49-F238E27FC236}">
                <a16:creationId xmlns:a16="http://schemas.microsoft.com/office/drawing/2014/main" id="{15073B0A-E4B4-67A8-7D7E-B6EB14B13D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1907" y="3385751"/>
            <a:ext cx="306831" cy="305630"/>
          </a:xfrm>
          <a:prstGeom prst="rect">
            <a:avLst/>
          </a:prstGeom>
        </p:spPr>
      </p:pic>
      <p:pic>
        <p:nvPicPr>
          <p:cNvPr id="43" name="Graphic 42">
            <a:extLst>
              <a:ext uri="{FF2B5EF4-FFF2-40B4-BE49-F238E27FC236}">
                <a16:creationId xmlns:a16="http://schemas.microsoft.com/office/drawing/2014/main" id="{EF39433B-889D-2BA0-266A-F7E14E3583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546" y="3963692"/>
            <a:ext cx="306831" cy="306136"/>
          </a:xfrm>
          <a:prstGeom prst="rect">
            <a:avLst/>
          </a:prstGeom>
        </p:spPr>
      </p:pic>
      <p:pic>
        <p:nvPicPr>
          <p:cNvPr id="45" name="Graphic 44">
            <a:extLst>
              <a:ext uri="{FF2B5EF4-FFF2-40B4-BE49-F238E27FC236}">
                <a16:creationId xmlns:a16="http://schemas.microsoft.com/office/drawing/2014/main" id="{86AA3979-78A9-D258-0B71-CD5AA7F6A29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4922" y="4519797"/>
            <a:ext cx="180078" cy="224817"/>
          </a:xfrm>
          <a:prstGeom prst="rect">
            <a:avLst/>
          </a:prstGeom>
        </p:spPr>
      </p:pic>
      <p:pic>
        <p:nvPicPr>
          <p:cNvPr id="49" name="Graphic 48">
            <a:extLst>
              <a:ext uri="{FF2B5EF4-FFF2-40B4-BE49-F238E27FC236}">
                <a16:creationId xmlns:a16="http://schemas.microsoft.com/office/drawing/2014/main" id="{BA0AAE3D-AB38-F0ED-1CE6-841B30E6111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49654" y="4975072"/>
            <a:ext cx="269008" cy="269008"/>
          </a:xfrm>
          <a:prstGeom prst="rect">
            <a:avLst/>
          </a:prstGeom>
        </p:spPr>
      </p:pic>
      <p:pic>
        <p:nvPicPr>
          <p:cNvPr id="51" name="Graphic 50">
            <a:extLst>
              <a:ext uri="{FF2B5EF4-FFF2-40B4-BE49-F238E27FC236}">
                <a16:creationId xmlns:a16="http://schemas.microsoft.com/office/drawing/2014/main" id="{F37B0E26-1331-3000-405D-9A533EB17BF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48139" y="5430178"/>
            <a:ext cx="238691" cy="244646"/>
          </a:xfrm>
          <a:prstGeom prst="rect">
            <a:avLst/>
          </a:prstGeom>
        </p:spPr>
      </p:pic>
    </p:spTree>
    <p:extLst>
      <p:ext uri="{BB962C8B-B14F-4D97-AF65-F5344CB8AC3E}">
        <p14:creationId xmlns:p14="http://schemas.microsoft.com/office/powerpoint/2010/main" val="145605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54054-0762-5C92-C218-017C4D8CFB0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3A5ABA-7737-9C66-4E48-0B51AEE00263}"/>
              </a:ext>
            </a:extLst>
          </p:cNvPr>
          <p:cNvSpPr>
            <a:spLocks noGrp="1"/>
          </p:cNvSpPr>
          <p:nvPr>
            <p:ph type="sldNum" sz="quarter" idx="10"/>
          </p:nvPr>
        </p:nvSpPr>
        <p:spPr/>
        <p:txBody>
          <a:bodyPr/>
          <a:lstStyle/>
          <a:p>
            <a:fld id="{70089216-3EB4-48D3-A482-8895DB197100}" type="slidenum">
              <a:rPr lang="en-US" smtClean="0"/>
              <a:pPr/>
              <a:t>21</a:t>
            </a:fld>
            <a:endParaRPr lang="en-US" dirty="0"/>
          </a:p>
        </p:txBody>
      </p:sp>
      <p:sp>
        <p:nvSpPr>
          <p:cNvPr id="38" name="Title 1">
            <a:extLst>
              <a:ext uri="{FF2B5EF4-FFF2-40B4-BE49-F238E27FC236}">
                <a16:creationId xmlns:a16="http://schemas.microsoft.com/office/drawing/2014/main" id="{8B134BA4-96F3-6ACA-180B-A52CBF62A3B3}"/>
              </a:ext>
            </a:extLst>
          </p:cNvPr>
          <p:cNvSpPr txBox="1">
            <a:spLocks/>
          </p:cNvSpPr>
          <p:nvPr/>
        </p:nvSpPr>
        <p:spPr>
          <a:xfrm>
            <a:off x="304800" y="641324"/>
            <a:ext cx="5334000" cy="650875"/>
          </a:xfrm>
          <a:prstGeom prst="rect">
            <a:avLst/>
          </a:prstGeom>
        </p:spPr>
        <p:txBody>
          <a:bodyPr lIns="0" tIns="0" rIns="0" bIns="0">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Glossary Terms</a:t>
            </a:r>
          </a:p>
        </p:txBody>
      </p:sp>
      <p:graphicFrame>
        <p:nvGraphicFramePr>
          <p:cNvPr id="8" name="Table 7">
            <a:extLst>
              <a:ext uri="{FF2B5EF4-FFF2-40B4-BE49-F238E27FC236}">
                <a16:creationId xmlns:a16="http://schemas.microsoft.com/office/drawing/2014/main" id="{DA54B245-04A3-691C-5C7D-BA292C3D96C9}"/>
              </a:ext>
            </a:extLst>
          </p:cNvPr>
          <p:cNvGraphicFramePr>
            <a:graphicFrameLocks noGrp="1"/>
          </p:cNvGraphicFramePr>
          <p:nvPr>
            <p:extLst>
              <p:ext uri="{D42A27DB-BD31-4B8C-83A1-F6EECF244321}">
                <p14:modId xmlns:p14="http://schemas.microsoft.com/office/powerpoint/2010/main" val="3639184709"/>
              </p:ext>
            </p:extLst>
          </p:nvPr>
        </p:nvGraphicFramePr>
        <p:xfrm>
          <a:off x="304800" y="1143001"/>
          <a:ext cx="11658600" cy="5073673"/>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555907722"/>
                    </a:ext>
                  </a:extLst>
                </a:gridCol>
                <a:gridCol w="9906000">
                  <a:extLst>
                    <a:ext uri="{9D8B030D-6E8A-4147-A177-3AD203B41FA5}">
                      <a16:colId xmlns:a16="http://schemas.microsoft.com/office/drawing/2014/main" val="2842308233"/>
                    </a:ext>
                  </a:extLst>
                </a:gridCol>
              </a:tblGrid>
              <a:tr h="388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rPr>
                        <a:t>Word</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002060"/>
                    </a:solidFill>
                  </a:tcPr>
                </a:tc>
                <a:tc>
                  <a:txBody>
                    <a:bodyPr/>
                    <a:lstStyle/>
                    <a:p>
                      <a:r>
                        <a:rPr lang="en-US" sz="1400" dirty="0">
                          <a:latin typeface="Trebuchet MS" panose="020B0603020202020204" pitchFamily="34" charset="0"/>
                        </a:rPr>
                        <a:t>Definition</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145426147"/>
                  </a:ext>
                </a:extLst>
              </a:tr>
              <a:tr h="388082">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Glycoprotein</a:t>
                      </a:r>
                      <a:endParaRPr lang="en-US" sz="1200" noProof="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tc>
                  <a:txBody>
                    <a:bodyPr/>
                    <a:lstStyle/>
                    <a:p>
                      <a:r>
                        <a:rPr lang="en-US" sz="1000" kern="1200" noProof="0" dirty="0">
                          <a:solidFill>
                            <a:schemeClr val="tx1">
                              <a:lumMod val="95000"/>
                              <a:lumOff val="5000"/>
                            </a:schemeClr>
                          </a:solidFill>
                          <a:effectLst/>
                          <a:latin typeface="Trebuchet MS" panose="020B0603020202020204" pitchFamily="34" charset="0"/>
                          <a:ea typeface="+mn-ea"/>
                          <a:cs typeface="+mn-cs"/>
                        </a:rPr>
                        <a:t>A compound consisting of one or more carbohydrates and a protein.</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extLst>
                  <a:ext uri="{0D108BD9-81ED-4DB2-BD59-A6C34878D82A}">
                    <a16:rowId xmlns:a16="http://schemas.microsoft.com/office/drawing/2014/main" val="2959196197"/>
                  </a:ext>
                </a:extLst>
              </a:tr>
              <a:tr h="673201">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Gut-associated Lymphoid Tissue</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000" kern="1200" dirty="0">
                          <a:solidFill>
                            <a:schemeClr val="tx1">
                              <a:lumMod val="95000"/>
                              <a:lumOff val="5000"/>
                            </a:schemeClr>
                          </a:solidFill>
                          <a:effectLst/>
                          <a:latin typeface="Trebuchet MS" panose="020B0603020202020204" pitchFamily="34" charset="0"/>
                          <a:ea typeface="+mn-ea"/>
                          <a:cs typeface="+mn-cs"/>
                        </a:rPr>
                        <a:t>All the lymphoid tissue associated with the gastrointestinal tract, including the tonsils, appendix, and Peyer’s patches.</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27266617"/>
                  </a:ext>
                </a:extLst>
              </a:tr>
              <a:tr h="388082">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Incidence</a:t>
                      </a:r>
                      <a:endParaRPr lang="en-US" sz="1200" noProof="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tc>
                  <a:txBody>
                    <a:bodyPr/>
                    <a:lstStyle/>
                    <a:p>
                      <a:r>
                        <a:rPr lang="en-US" sz="1000" kern="1200" dirty="0">
                          <a:solidFill>
                            <a:schemeClr val="tx1">
                              <a:lumMod val="95000"/>
                              <a:lumOff val="5000"/>
                            </a:schemeClr>
                          </a:solidFill>
                          <a:effectLst/>
                          <a:latin typeface="Trebuchet MS" panose="020B0603020202020204" pitchFamily="34" charset="0"/>
                          <a:ea typeface="+mn-ea"/>
                          <a:cs typeface="+mn-cs"/>
                        </a:rPr>
                        <a:t>The number of new cases of a condition, symptom, death, or injury that develops in a specific area during a specific time period.</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extLst>
                  <a:ext uri="{0D108BD9-81ED-4DB2-BD59-A6C34878D82A}">
                    <a16:rowId xmlns:a16="http://schemas.microsoft.com/office/drawing/2014/main" val="1731335574"/>
                  </a:ext>
                </a:extLst>
              </a:tr>
              <a:tr h="47845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Integrase</a:t>
                      </a:r>
                      <a:endParaRPr lang="en-US" sz="1200" noProof="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000" kern="1200" dirty="0">
                          <a:solidFill>
                            <a:schemeClr val="tx1">
                              <a:lumMod val="95000"/>
                              <a:lumOff val="5000"/>
                            </a:schemeClr>
                          </a:solidFill>
                          <a:effectLst/>
                          <a:latin typeface="Trebuchet MS" panose="020B0603020202020204" pitchFamily="34" charset="0"/>
                          <a:ea typeface="+mn-ea"/>
                          <a:cs typeface="+mn-cs"/>
                        </a:rPr>
                        <a:t>An enzyme found in HIV and other retroviruses. HIV uses integrase to insert its viral DNA into the DNA of the host CD4 cell, a crucial step in the HIV life cycle.</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49086419"/>
                  </a:ext>
                </a:extLst>
              </a:tr>
              <a:tr h="47845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Lymphocyte</a:t>
                      </a:r>
                      <a:endParaRPr lang="en-US" sz="1200" noProof="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tc>
                  <a:txBody>
                    <a:bodyPr/>
                    <a:lstStyle/>
                    <a:p>
                      <a:r>
                        <a:rPr lang="en-US" sz="1000" kern="1200" noProof="0" dirty="0">
                          <a:solidFill>
                            <a:schemeClr val="tx1">
                              <a:lumMod val="95000"/>
                              <a:lumOff val="5000"/>
                            </a:schemeClr>
                          </a:solidFill>
                          <a:effectLst/>
                          <a:latin typeface="Trebuchet MS" panose="020B0603020202020204" pitchFamily="34" charset="0"/>
                          <a:ea typeface="+mn-ea"/>
                          <a:cs typeface="+mn-cs"/>
                        </a:rPr>
                        <a:t>A type of white blood cell that are found in the blood, lymph, and lymphoid tissue and help the body fight infection.</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extLst>
                  <a:ext uri="{0D108BD9-81ED-4DB2-BD59-A6C34878D82A}">
                    <a16:rowId xmlns:a16="http://schemas.microsoft.com/office/drawing/2014/main" val="1652227503"/>
                  </a:ext>
                </a:extLst>
              </a:tr>
              <a:tr h="47845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Matrix</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000" kern="1200" dirty="0">
                          <a:solidFill>
                            <a:schemeClr val="tx1">
                              <a:lumMod val="95000"/>
                              <a:lumOff val="5000"/>
                            </a:schemeClr>
                          </a:solidFill>
                          <a:effectLst/>
                          <a:latin typeface="Trebuchet MS" panose="020B0603020202020204" pitchFamily="34" charset="0"/>
                          <a:ea typeface="+mn-ea"/>
                          <a:cs typeface="+mn-cs"/>
                        </a:rPr>
                        <a:t>The intercellular material of a tissue.</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5033591"/>
                  </a:ext>
                </a:extLst>
              </a:tr>
              <a:tr h="405894">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Trebuchet MS" panose="020B0603020202020204" pitchFamily="34" charset="0"/>
                        </a:rPr>
                        <a:t>Mucosa</a:t>
                      </a:r>
                      <a:endParaRPr lang="en-US" sz="120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tc>
                  <a:txBody>
                    <a:bodyPr/>
                    <a:lstStyle/>
                    <a:p>
                      <a:r>
                        <a:rPr lang="en-US" sz="1000" kern="1200" dirty="0">
                          <a:solidFill>
                            <a:schemeClr val="tx1">
                              <a:lumMod val="95000"/>
                              <a:lumOff val="5000"/>
                            </a:schemeClr>
                          </a:solidFill>
                          <a:effectLst/>
                          <a:latin typeface="Trebuchet MS" panose="020B0603020202020204" pitchFamily="34" charset="0"/>
                          <a:ea typeface="+mn-ea"/>
                          <a:cs typeface="+mn-cs"/>
                        </a:rPr>
                        <a:t>Pertaining to the mucous membrane, the layer that lines body cavities and canals that open to the environment. The type of tissue varies with the function or location of the mucosa.</a:t>
                      </a:r>
                      <a:endParaRPr lang="en-US" sz="1000" dirty="0">
                        <a:solidFill>
                          <a:schemeClr val="tx1">
                            <a:lumMod val="95000"/>
                            <a:lumOff val="5000"/>
                          </a:schemeClr>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extLst>
                  <a:ext uri="{0D108BD9-81ED-4DB2-BD59-A6C34878D82A}">
                    <a16:rowId xmlns:a16="http://schemas.microsoft.com/office/drawing/2014/main" val="4188419262"/>
                  </a:ext>
                </a:extLst>
              </a:tr>
              <a:tr h="388082">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Trebuchet MS" panose="020B0603020202020204" pitchFamily="34" charset="0"/>
                        </a:rPr>
                        <a:t>Parasite</a:t>
                      </a:r>
                      <a:endParaRPr lang="en-US" sz="120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000" kern="1200" dirty="0">
                          <a:solidFill>
                            <a:schemeClr val="tx1">
                              <a:lumMod val="95000"/>
                              <a:lumOff val="5000"/>
                            </a:schemeClr>
                          </a:solidFill>
                          <a:effectLst/>
                          <a:latin typeface="Trebuchet MS" panose="020B0603020202020204" pitchFamily="34" charset="0"/>
                          <a:ea typeface="+mn-ea"/>
                          <a:cs typeface="+mn-cs"/>
                        </a:rPr>
                        <a:t>Any organism that lives on or in another living organism (the host) and gets its food from or at the expense of the host. </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27246478"/>
                  </a:ext>
                </a:extLst>
              </a:tr>
              <a:tr h="47845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Trebuchet MS" panose="020B0603020202020204" pitchFamily="34" charset="0"/>
                        </a:rPr>
                        <a:t>Prevalence</a:t>
                      </a:r>
                      <a:endParaRPr lang="en-US" sz="120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tc>
                  <a:txBody>
                    <a:bodyPr/>
                    <a:lstStyle/>
                    <a:p>
                      <a:r>
                        <a:rPr lang="en-US" sz="1000" kern="1200" dirty="0">
                          <a:solidFill>
                            <a:schemeClr val="tx1">
                              <a:lumMod val="95000"/>
                              <a:lumOff val="5000"/>
                            </a:schemeClr>
                          </a:solidFill>
                          <a:effectLst/>
                          <a:latin typeface="Trebuchet MS" panose="020B0603020202020204" pitchFamily="34" charset="0"/>
                          <a:ea typeface="+mn-ea"/>
                          <a:cs typeface="+mn-cs"/>
                        </a:rPr>
                        <a:t>The number or proportion of people with a particular disease or condition in a given population and at a </a:t>
                      </a:r>
                      <a:br>
                        <a:rPr lang="en-US" sz="1000" kern="1200" dirty="0">
                          <a:solidFill>
                            <a:schemeClr val="tx1">
                              <a:lumMod val="95000"/>
                              <a:lumOff val="5000"/>
                            </a:schemeClr>
                          </a:solidFill>
                          <a:effectLst/>
                          <a:latin typeface="Trebuchet MS" panose="020B0603020202020204" pitchFamily="34" charset="0"/>
                          <a:ea typeface="+mn-ea"/>
                          <a:cs typeface="+mn-cs"/>
                        </a:rPr>
                      </a:br>
                      <a:r>
                        <a:rPr lang="en-US" sz="1000" kern="1200" dirty="0">
                          <a:solidFill>
                            <a:schemeClr val="tx1">
                              <a:lumMod val="95000"/>
                              <a:lumOff val="5000"/>
                            </a:schemeClr>
                          </a:solidFill>
                          <a:effectLst/>
                          <a:latin typeface="Trebuchet MS" panose="020B0603020202020204" pitchFamily="34" charset="0"/>
                          <a:ea typeface="+mn-ea"/>
                          <a:cs typeface="+mn-cs"/>
                        </a:rPr>
                        <a:t>specific time. </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extLst>
                  <a:ext uri="{0D108BD9-81ED-4DB2-BD59-A6C34878D82A}">
                    <a16:rowId xmlns:a16="http://schemas.microsoft.com/office/drawing/2014/main" val="2769339240"/>
                  </a:ext>
                </a:extLst>
              </a:tr>
              <a:tr h="528414">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Trebuchet MS" panose="020B0603020202020204" pitchFamily="34" charset="0"/>
                        </a:rPr>
                        <a:t>Protease</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000" kern="1200" dirty="0">
                          <a:solidFill>
                            <a:schemeClr val="tx1">
                              <a:lumMod val="95000"/>
                              <a:lumOff val="5000"/>
                            </a:schemeClr>
                          </a:solidFill>
                          <a:effectLst/>
                          <a:latin typeface="Trebuchet MS" panose="020B0603020202020204" pitchFamily="34" charset="0"/>
                          <a:ea typeface="+mn-ea"/>
                          <a:cs typeface="+mn-cs"/>
                        </a:rPr>
                        <a:t>A type of enzyme that breaks down proteins into smaller proteins or smaller protein units, such as peptides or amino acids. </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7365695"/>
                  </a:ext>
                </a:extLst>
              </a:tr>
            </a:tbl>
          </a:graphicData>
        </a:graphic>
      </p:graphicFrame>
      <p:pic>
        <p:nvPicPr>
          <p:cNvPr id="3" name="Graphic 2">
            <a:extLst>
              <a:ext uri="{FF2B5EF4-FFF2-40B4-BE49-F238E27FC236}">
                <a16:creationId xmlns:a16="http://schemas.microsoft.com/office/drawing/2014/main" id="{73135C88-906A-B50A-97C0-F3C2A4BE82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627" y="1611842"/>
            <a:ext cx="338938" cy="232850"/>
          </a:xfrm>
          <a:prstGeom prst="rect">
            <a:avLst/>
          </a:prstGeom>
        </p:spPr>
      </p:pic>
      <p:pic>
        <p:nvPicPr>
          <p:cNvPr id="6" name="Graphic 5">
            <a:extLst>
              <a:ext uri="{FF2B5EF4-FFF2-40B4-BE49-F238E27FC236}">
                <a16:creationId xmlns:a16="http://schemas.microsoft.com/office/drawing/2014/main" id="{6D4BD11A-2DF8-BD50-0E05-250B6CF44B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5789" y="2093585"/>
            <a:ext cx="344615" cy="344615"/>
          </a:xfrm>
          <a:prstGeom prst="rect">
            <a:avLst/>
          </a:prstGeom>
        </p:spPr>
      </p:pic>
      <p:pic>
        <p:nvPicPr>
          <p:cNvPr id="9" name="Graphic 8">
            <a:extLst>
              <a:ext uri="{FF2B5EF4-FFF2-40B4-BE49-F238E27FC236}">
                <a16:creationId xmlns:a16="http://schemas.microsoft.com/office/drawing/2014/main" id="{BD6E9BF6-9467-EB40-7DD4-DEF6B63F3D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0067" y="2678388"/>
            <a:ext cx="256059" cy="227774"/>
          </a:xfrm>
          <a:prstGeom prst="rect">
            <a:avLst/>
          </a:prstGeom>
        </p:spPr>
      </p:pic>
      <p:pic>
        <p:nvPicPr>
          <p:cNvPr id="11" name="Graphic 10">
            <a:extLst>
              <a:ext uri="{FF2B5EF4-FFF2-40B4-BE49-F238E27FC236}">
                <a16:creationId xmlns:a16="http://schemas.microsoft.com/office/drawing/2014/main" id="{3EDEDE3E-6BD3-528A-DB6B-5C7E181EE6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1356" y="3150657"/>
            <a:ext cx="333481" cy="177856"/>
          </a:xfrm>
          <a:prstGeom prst="rect">
            <a:avLst/>
          </a:prstGeom>
        </p:spPr>
      </p:pic>
      <p:pic>
        <p:nvPicPr>
          <p:cNvPr id="14" name="Graphic 13">
            <a:extLst>
              <a:ext uri="{FF2B5EF4-FFF2-40B4-BE49-F238E27FC236}">
                <a16:creationId xmlns:a16="http://schemas.microsoft.com/office/drawing/2014/main" id="{0BD516D3-4B58-5B3A-84BE-3A8D97B018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5502" y="3582580"/>
            <a:ext cx="265188" cy="241940"/>
          </a:xfrm>
          <a:prstGeom prst="rect">
            <a:avLst/>
          </a:prstGeom>
        </p:spPr>
      </p:pic>
      <p:pic>
        <p:nvPicPr>
          <p:cNvPr id="16" name="Graphic 15">
            <a:extLst>
              <a:ext uri="{FF2B5EF4-FFF2-40B4-BE49-F238E27FC236}">
                <a16:creationId xmlns:a16="http://schemas.microsoft.com/office/drawing/2014/main" id="{A674EF72-8A12-35CE-84CB-831CAC55EA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8067" y="4040011"/>
            <a:ext cx="280059" cy="263904"/>
          </a:xfrm>
          <a:prstGeom prst="rect">
            <a:avLst/>
          </a:prstGeom>
        </p:spPr>
      </p:pic>
      <p:pic>
        <p:nvPicPr>
          <p:cNvPr id="18" name="Graphic 17">
            <a:extLst>
              <a:ext uri="{FF2B5EF4-FFF2-40B4-BE49-F238E27FC236}">
                <a16:creationId xmlns:a16="http://schemas.microsoft.com/office/drawing/2014/main" id="{D360A553-B294-8FFD-90C1-FB782CC3128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4660" y="4550589"/>
            <a:ext cx="346872" cy="164255"/>
          </a:xfrm>
          <a:prstGeom prst="rect">
            <a:avLst/>
          </a:prstGeom>
        </p:spPr>
      </p:pic>
      <p:pic>
        <p:nvPicPr>
          <p:cNvPr id="20" name="Graphic 19">
            <a:extLst>
              <a:ext uri="{FF2B5EF4-FFF2-40B4-BE49-F238E27FC236}">
                <a16:creationId xmlns:a16="http://schemas.microsoft.com/office/drawing/2014/main" id="{83CE59EB-8F1E-DB35-B9E8-EA3722F34CA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41357" y="4870020"/>
            <a:ext cx="273478" cy="286578"/>
          </a:xfrm>
          <a:prstGeom prst="rect">
            <a:avLst/>
          </a:prstGeom>
        </p:spPr>
      </p:pic>
      <p:pic>
        <p:nvPicPr>
          <p:cNvPr id="23" name="Graphic 22">
            <a:extLst>
              <a:ext uri="{FF2B5EF4-FFF2-40B4-BE49-F238E27FC236}">
                <a16:creationId xmlns:a16="http://schemas.microsoft.com/office/drawing/2014/main" id="{1E5F4784-02A0-731D-2EA6-DD97BE842CB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25882" y="5288688"/>
            <a:ext cx="304429" cy="304429"/>
          </a:xfrm>
          <a:prstGeom prst="rect">
            <a:avLst/>
          </a:prstGeom>
        </p:spPr>
      </p:pic>
      <p:pic>
        <p:nvPicPr>
          <p:cNvPr id="25" name="Graphic 24">
            <a:extLst>
              <a:ext uri="{FF2B5EF4-FFF2-40B4-BE49-F238E27FC236}">
                <a16:creationId xmlns:a16="http://schemas.microsoft.com/office/drawing/2014/main" id="{FE9D5FD7-BFDE-C8E5-746D-EFE2CD89220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43534" y="5892365"/>
            <a:ext cx="269125" cy="202429"/>
          </a:xfrm>
          <a:prstGeom prst="rect">
            <a:avLst/>
          </a:prstGeom>
        </p:spPr>
      </p:pic>
    </p:spTree>
    <p:extLst>
      <p:ext uri="{BB962C8B-B14F-4D97-AF65-F5344CB8AC3E}">
        <p14:creationId xmlns:p14="http://schemas.microsoft.com/office/powerpoint/2010/main" val="1527776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6BD3E-DA87-EEA6-7563-F1F67FA74C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D8068-12C4-A897-2D5D-3B552F21B73A}"/>
              </a:ext>
            </a:extLst>
          </p:cNvPr>
          <p:cNvSpPr>
            <a:spLocks noGrp="1"/>
          </p:cNvSpPr>
          <p:nvPr>
            <p:ph type="sldNum" sz="quarter" idx="10"/>
          </p:nvPr>
        </p:nvSpPr>
        <p:spPr/>
        <p:txBody>
          <a:bodyPr/>
          <a:lstStyle/>
          <a:p>
            <a:fld id="{70089216-3EB4-48D3-A482-8895DB197100}" type="slidenum">
              <a:rPr lang="en-US" smtClean="0"/>
              <a:pPr/>
              <a:t>22</a:t>
            </a:fld>
            <a:endParaRPr lang="en-US" dirty="0"/>
          </a:p>
        </p:txBody>
      </p:sp>
      <p:sp>
        <p:nvSpPr>
          <p:cNvPr id="38" name="Title 1">
            <a:extLst>
              <a:ext uri="{FF2B5EF4-FFF2-40B4-BE49-F238E27FC236}">
                <a16:creationId xmlns:a16="http://schemas.microsoft.com/office/drawing/2014/main" id="{2E43DFE9-8757-8AE1-846E-4C571C7D119E}"/>
              </a:ext>
            </a:extLst>
          </p:cNvPr>
          <p:cNvSpPr txBox="1">
            <a:spLocks/>
          </p:cNvSpPr>
          <p:nvPr/>
        </p:nvSpPr>
        <p:spPr>
          <a:xfrm>
            <a:off x="304800" y="641324"/>
            <a:ext cx="5334000" cy="650875"/>
          </a:xfrm>
          <a:prstGeom prst="rect">
            <a:avLst/>
          </a:prstGeom>
        </p:spPr>
        <p:txBody>
          <a:bodyPr lIns="0" tIns="0" rIns="0" bIns="0">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Glossary Terms</a:t>
            </a:r>
          </a:p>
        </p:txBody>
      </p:sp>
      <p:graphicFrame>
        <p:nvGraphicFramePr>
          <p:cNvPr id="8" name="Table 7">
            <a:extLst>
              <a:ext uri="{FF2B5EF4-FFF2-40B4-BE49-F238E27FC236}">
                <a16:creationId xmlns:a16="http://schemas.microsoft.com/office/drawing/2014/main" id="{B0748758-C5AE-0ECD-476C-A54A5FE8BEBD}"/>
              </a:ext>
            </a:extLst>
          </p:cNvPr>
          <p:cNvGraphicFramePr>
            <a:graphicFrameLocks noGrp="1"/>
          </p:cNvGraphicFramePr>
          <p:nvPr>
            <p:extLst>
              <p:ext uri="{D42A27DB-BD31-4B8C-83A1-F6EECF244321}">
                <p14:modId xmlns:p14="http://schemas.microsoft.com/office/powerpoint/2010/main" val="4269150338"/>
              </p:ext>
            </p:extLst>
          </p:nvPr>
        </p:nvGraphicFramePr>
        <p:xfrm>
          <a:off x="304800" y="1143000"/>
          <a:ext cx="11658600" cy="2178256"/>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555907722"/>
                    </a:ext>
                  </a:extLst>
                </a:gridCol>
                <a:gridCol w="9906000">
                  <a:extLst>
                    <a:ext uri="{9D8B030D-6E8A-4147-A177-3AD203B41FA5}">
                      <a16:colId xmlns:a16="http://schemas.microsoft.com/office/drawing/2014/main" val="2842308233"/>
                    </a:ext>
                  </a:extLst>
                </a:gridCol>
              </a:tblGrid>
              <a:tr h="388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rPr>
                        <a:t>Word</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002060"/>
                    </a:solidFill>
                  </a:tcPr>
                </a:tc>
                <a:tc>
                  <a:txBody>
                    <a:bodyPr/>
                    <a:lstStyle/>
                    <a:p>
                      <a:r>
                        <a:rPr lang="en-US" sz="1400" dirty="0">
                          <a:latin typeface="Trebuchet MS" panose="020B0603020202020204" pitchFamily="34" charset="0"/>
                        </a:rPr>
                        <a:t>Definition</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145426147"/>
                  </a:ext>
                </a:extLst>
              </a:tr>
              <a:tr h="388082">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Provirus</a:t>
                      </a:r>
                      <a:endParaRPr lang="en-US" sz="1200" noProof="0" dirty="0">
                        <a:solidFill>
                          <a:srgbClr val="002060"/>
                        </a:solidFill>
                        <a:latin typeface="Trebuchet MS" panose="020B0603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tc>
                  <a:txBody>
                    <a:bodyPr/>
                    <a:lstStyle/>
                    <a:p>
                      <a:r>
                        <a:rPr lang="en-US" sz="1000" kern="1200" noProof="0" dirty="0">
                          <a:solidFill>
                            <a:schemeClr val="tx1">
                              <a:lumMod val="95000"/>
                              <a:lumOff val="5000"/>
                            </a:schemeClr>
                          </a:solidFill>
                          <a:effectLst/>
                          <a:latin typeface="Trebuchet MS" panose="020B0603020202020204" pitchFamily="34" charset="0"/>
                          <a:ea typeface="+mn-ea"/>
                          <a:cs typeface="+mn-cs"/>
                        </a:rPr>
                        <a:t>An inactive viral form that has been integrated into the genes of a host cell. When the CD4 cell replicates, the HIV provirus is passed from one cell generation to the next, ensuring ongoing replication of HIV.</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extLst>
                  <a:ext uri="{0D108BD9-81ED-4DB2-BD59-A6C34878D82A}">
                    <a16:rowId xmlns:a16="http://schemas.microsoft.com/office/drawing/2014/main" val="2959196197"/>
                  </a:ext>
                </a:extLst>
              </a:tr>
              <a:tr h="519235">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Reverse Transcriptase</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000" kern="1200" dirty="0">
                          <a:solidFill>
                            <a:schemeClr val="tx1">
                              <a:lumMod val="95000"/>
                              <a:lumOff val="5000"/>
                            </a:schemeClr>
                          </a:solidFill>
                          <a:effectLst/>
                          <a:latin typeface="Trebuchet MS" panose="020B0603020202020204" pitchFamily="34" charset="0"/>
                          <a:ea typeface="+mn-ea"/>
                          <a:cs typeface="+mn-cs"/>
                        </a:rPr>
                        <a:t>An enzyme found in HIV (and other retroviruses). HIV uses reverse transcriptase (RT) to convert its RNA into viral DNA, a process called reverse transcription. Non-nucleoside reverse transcriptase inhibitors (NNRTIs) prevent HIV from replicating by blocking RT.</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27266617"/>
                  </a:ext>
                </a:extLst>
              </a:tr>
              <a:tr h="388082">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RNA</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tc>
                  <a:txBody>
                    <a:bodyPr/>
                    <a:lstStyle/>
                    <a:p>
                      <a:r>
                        <a:rPr lang="en-US" sz="1000" kern="1200" dirty="0">
                          <a:solidFill>
                            <a:schemeClr val="tx1">
                              <a:lumMod val="95000"/>
                              <a:lumOff val="5000"/>
                            </a:schemeClr>
                          </a:solidFill>
                          <a:effectLst/>
                          <a:latin typeface="Trebuchet MS" panose="020B0603020202020204" pitchFamily="34" charset="0"/>
                          <a:ea typeface="+mn-ea"/>
                          <a:cs typeface="+mn-cs"/>
                        </a:rPr>
                        <a:t>Ribonucleic acid; one of 2 types of genetic material found in all living cells and many viruses (the other type is DNA); plays important roles in protein synthesis and other cell activities.</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1">
                        <a:tint val="40000"/>
                        <a:alpha val="18000"/>
                      </a:schemeClr>
                    </a:solidFill>
                  </a:tcPr>
                </a:tc>
                <a:extLst>
                  <a:ext uri="{0D108BD9-81ED-4DB2-BD59-A6C34878D82A}">
                    <a16:rowId xmlns:a16="http://schemas.microsoft.com/office/drawing/2014/main" val="1731335574"/>
                  </a:ext>
                </a:extLst>
              </a:tr>
              <a:tr h="47845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02060"/>
                          </a:solidFill>
                          <a:latin typeface="Trebuchet MS" panose="020B0603020202020204" pitchFamily="34" charset="0"/>
                        </a:rPr>
                        <a:t>Virion</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000" kern="1200" dirty="0">
                          <a:solidFill>
                            <a:schemeClr val="tx1">
                              <a:lumMod val="95000"/>
                              <a:lumOff val="5000"/>
                            </a:schemeClr>
                          </a:solidFill>
                          <a:effectLst/>
                          <a:latin typeface="Trebuchet MS" panose="020B0603020202020204" pitchFamily="34" charset="0"/>
                          <a:ea typeface="+mn-ea"/>
                          <a:cs typeface="+mn-cs"/>
                        </a:rPr>
                        <a:t>A complete viral particle that consists of an RNA or DNA core with a protein coat.</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49086419"/>
                  </a:ext>
                </a:extLst>
              </a:tr>
            </a:tbl>
          </a:graphicData>
        </a:graphic>
      </p:graphicFrame>
      <p:pic>
        <p:nvPicPr>
          <p:cNvPr id="5" name="Graphic 4">
            <a:extLst>
              <a:ext uri="{FF2B5EF4-FFF2-40B4-BE49-F238E27FC236}">
                <a16:creationId xmlns:a16="http://schemas.microsoft.com/office/drawing/2014/main" id="{A7E68C6D-9E55-F543-950F-26DB0329C6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000" y="1580187"/>
            <a:ext cx="324812" cy="324812"/>
          </a:xfrm>
          <a:prstGeom prst="rect">
            <a:avLst/>
          </a:prstGeom>
        </p:spPr>
      </p:pic>
      <p:pic>
        <p:nvPicPr>
          <p:cNvPr id="10" name="Graphic 9">
            <a:extLst>
              <a:ext uri="{FF2B5EF4-FFF2-40B4-BE49-F238E27FC236}">
                <a16:creationId xmlns:a16="http://schemas.microsoft.com/office/drawing/2014/main" id="{AEDBC1C7-CC2D-168A-8FFF-8166343DDD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1920" y="2072561"/>
            <a:ext cx="226972" cy="234166"/>
          </a:xfrm>
          <a:prstGeom prst="rect">
            <a:avLst/>
          </a:prstGeom>
        </p:spPr>
      </p:pic>
      <p:pic>
        <p:nvPicPr>
          <p:cNvPr id="13" name="Graphic 12">
            <a:extLst>
              <a:ext uri="{FF2B5EF4-FFF2-40B4-BE49-F238E27FC236}">
                <a16:creationId xmlns:a16="http://schemas.microsoft.com/office/drawing/2014/main" id="{90666D1B-A008-2180-5384-DD740BCF47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041" y="2480192"/>
            <a:ext cx="174731" cy="307431"/>
          </a:xfrm>
          <a:prstGeom prst="rect">
            <a:avLst/>
          </a:prstGeom>
        </p:spPr>
      </p:pic>
      <p:pic>
        <p:nvPicPr>
          <p:cNvPr id="17" name="Graphic 16">
            <a:extLst>
              <a:ext uri="{FF2B5EF4-FFF2-40B4-BE49-F238E27FC236}">
                <a16:creationId xmlns:a16="http://schemas.microsoft.com/office/drawing/2014/main" id="{976BB820-4939-594F-9CC2-5A83339010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1696" y="2923122"/>
            <a:ext cx="307420" cy="332949"/>
          </a:xfrm>
          <a:prstGeom prst="rect">
            <a:avLst/>
          </a:prstGeom>
        </p:spPr>
      </p:pic>
    </p:spTree>
    <p:extLst>
      <p:ext uri="{BB962C8B-B14F-4D97-AF65-F5344CB8AC3E}">
        <p14:creationId xmlns:p14="http://schemas.microsoft.com/office/powerpoint/2010/main" val="532271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0DD78-FA15-3CC3-8FF1-0C51969E071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3DC329-E293-489A-49F9-D2943F2DB405}"/>
              </a:ext>
            </a:extLst>
          </p:cNvPr>
          <p:cNvSpPr>
            <a:spLocks noGrp="1"/>
          </p:cNvSpPr>
          <p:nvPr>
            <p:ph type="sldNum" sz="quarter" idx="10"/>
          </p:nvPr>
        </p:nvSpPr>
        <p:spPr/>
        <p:txBody>
          <a:bodyPr/>
          <a:lstStyle/>
          <a:p>
            <a:fld id="{70089216-3EB4-48D3-A482-8895DB197100}" type="slidenum">
              <a:rPr lang="en-US" smtClean="0"/>
              <a:pPr/>
              <a:t>23</a:t>
            </a:fld>
            <a:endParaRPr lang="en-US" dirty="0"/>
          </a:p>
        </p:txBody>
      </p:sp>
      <p:sp>
        <p:nvSpPr>
          <p:cNvPr id="38" name="Title 1">
            <a:extLst>
              <a:ext uri="{FF2B5EF4-FFF2-40B4-BE49-F238E27FC236}">
                <a16:creationId xmlns:a16="http://schemas.microsoft.com/office/drawing/2014/main" id="{E49647F8-A7B1-D993-BDAF-94DA6B9651EA}"/>
              </a:ext>
            </a:extLst>
          </p:cNvPr>
          <p:cNvSpPr txBox="1">
            <a:spLocks/>
          </p:cNvSpPr>
          <p:nvPr/>
        </p:nvSpPr>
        <p:spPr>
          <a:xfrm>
            <a:off x="304800" y="641324"/>
            <a:ext cx="5334000" cy="650875"/>
          </a:xfrm>
          <a:prstGeom prst="rect">
            <a:avLst/>
          </a:prstGeom>
        </p:spPr>
        <p:txBody>
          <a:bodyPr lIns="0" tIns="0" rIns="0" bIns="0">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Knowledge Check</a:t>
            </a:r>
          </a:p>
        </p:txBody>
      </p:sp>
      <p:grpSp>
        <p:nvGrpSpPr>
          <p:cNvPr id="72" name="Group 71">
            <a:extLst>
              <a:ext uri="{FF2B5EF4-FFF2-40B4-BE49-F238E27FC236}">
                <a16:creationId xmlns:a16="http://schemas.microsoft.com/office/drawing/2014/main" id="{5B200FD3-94C4-8620-3DFE-44700C127852}"/>
              </a:ext>
            </a:extLst>
          </p:cNvPr>
          <p:cNvGrpSpPr/>
          <p:nvPr/>
        </p:nvGrpSpPr>
        <p:grpSpPr>
          <a:xfrm>
            <a:off x="470803" y="1132975"/>
            <a:ext cx="6587332" cy="1665406"/>
            <a:chOff x="1080403" y="1132975"/>
            <a:chExt cx="3311431" cy="1665406"/>
          </a:xfrm>
        </p:grpSpPr>
        <p:sp>
          <p:nvSpPr>
            <p:cNvPr id="3" name="TextBox 2">
              <a:extLst>
                <a:ext uri="{FF2B5EF4-FFF2-40B4-BE49-F238E27FC236}">
                  <a16:creationId xmlns:a16="http://schemas.microsoft.com/office/drawing/2014/main" id="{17640B60-D5B4-8676-310A-E0540A9A14BB}"/>
                </a:ext>
              </a:extLst>
            </p:cNvPr>
            <p:cNvSpPr txBox="1"/>
            <p:nvPr/>
          </p:nvSpPr>
          <p:spPr>
            <a:xfrm>
              <a:off x="1080403" y="1132975"/>
              <a:ext cx="3311431" cy="954107"/>
            </a:xfrm>
            <a:prstGeom prst="rect">
              <a:avLst/>
            </a:prstGeom>
            <a:noFill/>
          </p:spPr>
          <p:txBody>
            <a:bodyPr wrap="square" rtlCol="0" anchor="ctr">
              <a:spAutoFit/>
            </a:bodyPr>
            <a:lstStyle/>
            <a:p>
              <a:pPr marL="230188" indent="-230188"/>
              <a:r>
                <a:rPr lang="en-US" sz="1400" b="1" dirty="0">
                  <a:solidFill>
                    <a:srgbClr val="04948E"/>
                  </a:solidFill>
                  <a:latin typeface="Trebuchet MS" panose="020B0603020202020204" pitchFamily="34" charset="0"/>
                </a:rPr>
                <a:t>1. According to the CDC, 32,100 people (age 13 years and older) were diagnosed with HIV in the United States in 2021. Which group accounted for the majority (81%) of estimated infections?</a:t>
              </a:r>
            </a:p>
            <a:p>
              <a:pPr marL="230188" indent="-230188"/>
              <a:endParaRPr lang="en-US" sz="1400" b="1" dirty="0">
                <a:solidFill>
                  <a:srgbClr val="04948E"/>
                </a:solidFill>
                <a:latin typeface="Trebuchet MS" panose="020B0603020202020204" pitchFamily="34" charset="0"/>
              </a:endParaRPr>
            </a:p>
          </p:txBody>
        </p:sp>
        <p:sp>
          <p:nvSpPr>
            <p:cNvPr id="7" name="TextBox 6">
              <a:extLst>
                <a:ext uri="{FF2B5EF4-FFF2-40B4-BE49-F238E27FC236}">
                  <a16:creationId xmlns:a16="http://schemas.microsoft.com/office/drawing/2014/main" id="{0347D052-C8F8-B1B2-D39D-21F24427A674}"/>
                </a:ext>
              </a:extLst>
            </p:cNvPr>
            <p:cNvSpPr txBox="1"/>
            <p:nvPr/>
          </p:nvSpPr>
          <p:spPr>
            <a:xfrm>
              <a:off x="1080403" y="1844274"/>
              <a:ext cx="2085229" cy="954107"/>
            </a:xfrm>
            <a:prstGeom prst="rect">
              <a:avLst/>
            </a:prstGeom>
            <a:noFill/>
          </p:spPr>
          <p:txBody>
            <a:bodyPr wrap="square" rtlCol="0" anchor="t">
              <a:spAutoFit/>
            </a:bodyPr>
            <a:lstStyle/>
            <a:p>
              <a:pPr marL="628650" indent="-398463">
                <a:buFont typeface="+mj-lt"/>
                <a:buAutoNum type="alphaLcParenR"/>
              </a:pPr>
              <a:r>
                <a:rPr lang="en-US" sz="1400" dirty="0">
                  <a:solidFill>
                    <a:schemeClr val="tx1">
                      <a:lumMod val="95000"/>
                      <a:lumOff val="5000"/>
                    </a:schemeClr>
                  </a:solidFill>
                  <a:latin typeface="Trebuchet MS" panose="020B0603020202020204" pitchFamily="34" charset="0"/>
                </a:rPr>
                <a:t>Men</a:t>
              </a:r>
            </a:p>
            <a:p>
              <a:pPr marL="628650" indent="-398463">
                <a:buFont typeface="+mj-lt"/>
                <a:buAutoNum type="alphaLcParenR"/>
              </a:pPr>
              <a:r>
                <a:rPr lang="en-US" sz="1400" dirty="0">
                  <a:solidFill>
                    <a:schemeClr val="tx1">
                      <a:lumMod val="95000"/>
                      <a:lumOff val="5000"/>
                    </a:schemeClr>
                  </a:solidFill>
                  <a:latin typeface="Trebuchet MS" panose="020B0603020202020204" pitchFamily="34" charset="0"/>
                </a:rPr>
                <a:t>Women</a:t>
              </a:r>
            </a:p>
            <a:p>
              <a:pPr marL="628650" indent="-398463">
                <a:buFont typeface="+mj-lt"/>
                <a:buAutoNum type="alphaLcParenR"/>
              </a:pPr>
              <a:r>
                <a:rPr lang="en-US" sz="1400" dirty="0">
                  <a:solidFill>
                    <a:schemeClr val="tx1">
                      <a:lumMod val="95000"/>
                      <a:lumOff val="5000"/>
                    </a:schemeClr>
                  </a:solidFill>
                  <a:latin typeface="Trebuchet MS" panose="020B0603020202020204" pitchFamily="34" charset="0"/>
                </a:rPr>
                <a:t>Black/African Americans</a:t>
              </a:r>
            </a:p>
            <a:p>
              <a:pPr marL="628650" indent="-398463">
                <a:buFont typeface="+mj-lt"/>
                <a:buAutoNum type="alphaLcParenR"/>
              </a:pPr>
              <a:r>
                <a:rPr lang="en-US" sz="1400" dirty="0">
                  <a:solidFill>
                    <a:schemeClr val="tx1">
                      <a:lumMod val="95000"/>
                      <a:lumOff val="5000"/>
                    </a:schemeClr>
                  </a:solidFill>
                  <a:latin typeface="Trebuchet MS" panose="020B0603020202020204" pitchFamily="34" charset="0"/>
                </a:rPr>
                <a:t>People living in the southern states</a:t>
              </a:r>
            </a:p>
          </p:txBody>
        </p:sp>
      </p:grpSp>
      <p:grpSp>
        <p:nvGrpSpPr>
          <p:cNvPr id="73" name="Group 72">
            <a:extLst>
              <a:ext uri="{FF2B5EF4-FFF2-40B4-BE49-F238E27FC236}">
                <a16:creationId xmlns:a16="http://schemas.microsoft.com/office/drawing/2014/main" id="{83658426-AFF7-A6E0-5686-B223C1A980DB}"/>
              </a:ext>
            </a:extLst>
          </p:cNvPr>
          <p:cNvGrpSpPr/>
          <p:nvPr/>
        </p:nvGrpSpPr>
        <p:grpSpPr>
          <a:xfrm>
            <a:off x="470803" y="3171179"/>
            <a:ext cx="6768197" cy="1342242"/>
            <a:chOff x="1080403" y="3171179"/>
            <a:chExt cx="5074397" cy="1342242"/>
          </a:xfrm>
        </p:grpSpPr>
        <p:sp>
          <p:nvSpPr>
            <p:cNvPr id="21" name="TextBox 20">
              <a:extLst>
                <a:ext uri="{FF2B5EF4-FFF2-40B4-BE49-F238E27FC236}">
                  <a16:creationId xmlns:a16="http://schemas.microsoft.com/office/drawing/2014/main" id="{9B1F47FC-F5DC-2595-8559-3A29D702BB77}"/>
                </a:ext>
              </a:extLst>
            </p:cNvPr>
            <p:cNvSpPr txBox="1"/>
            <p:nvPr/>
          </p:nvSpPr>
          <p:spPr>
            <a:xfrm>
              <a:off x="1080403" y="3171179"/>
              <a:ext cx="5074397" cy="307777"/>
            </a:xfrm>
            <a:prstGeom prst="rect">
              <a:avLst/>
            </a:prstGeom>
            <a:noFill/>
          </p:spPr>
          <p:txBody>
            <a:bodyPr wrap="square" rtlCol="0" anchor="ctr">
              <a:spAutoFit/>
            </a:bodyPr>
            <a:lstStyle/>
            <a:p>
              <a:r>
                <a:rPr lang="en-US" sz="1400" b="1" dirty="0">
                  <a:solidFill>
                    <a:srgbClr val="04948E"/>
                  </a:solidFill>
                  <a:latin typeface="Trebuchet MS" panose="020B0603020202020204" pitchFamily="34" charset="0"/>
                </a:rPr>
                <a:t>2. What is a true statement about the structure of HIV? [Check all that apply.]</a:t>
              </a:r>
            </a:p>
          </p:txBody>
        </p:sp>
        <p:sp>
          <p:nvSpPr>
            <p:cNvPr id="23" name="TextBox 22">
              <a:extLst>
                <a:ext uri="{FF2B5EF4-FFF2-40B4-BE49-F238E27FC236}">
                  <a16:creationId xmlns:a16="http://schemas.microsoft.com/office/drawing/2014/main" id="{2B9099A7-443F-9404-1737-D75029F6CEB0}"/>
                </a:ext>
              </a:extLst>
            </p:cNvPr>
            <p:cNvSpPr txBox="1"/>
            <p:nvPr/>
          </p:nvSpPr>
          <p:spPr>
            <a:xfrm>
              <a:off x="1080403" y="3559314"/>
              <a:ext cx="4995466" cy="954107"/>
            </a:xfrm>
            <a:prstGeom prst="rect">
              <a:avLst/>
            </a:prstGeom>
            <a:noFill/>
          </p:spPr>
          <p:txBody>
            <a:bodyPr wrap="square" rtlCol="0" anchor="t">
              <a:spAutoFit/>
            </a:bodyPr>
            <a:lstStyle/>
            <a:p>
              <a:pPr marL="628650" indent="-398463">
                <a:buFont typeface="+mj-lt"/>
                <a:buAutoNum type="alphaLcParenR"/>
              </a:pPr>
              <a:r>
                <a:rPr lang="en-US" sz="1400" dirty="0">
                  <a:solidFill>
                    <a:schemeClr val="tx1">
                      <a:lumMod val="95000"/>
                      <a:lumOff val="5000"/>
                    </a:schemeClr>
                  </a:solidFill>
                  <a:latin typeface="Trebuchet MS" panose="020B0603020202020204" pitchFamily="34" charset="0"/>
                </a:rPr>
                <a:t>Each complete virus particle is called a virion</a:t>
              </a:r>
            </a:p>
            <a:p>
              <a:pPr marL="628650" indent="-398463">
                <a:buFont typeface="+mj-lt"/>
                <a:buAutoNum type="alphaLcParenR"/>
              </a:pPr>
              <a:r>
                <a:rPr lang="en-US" sz="1400" dirty="0">
                  <a:solidFill>
                    <a:schemeClr val="tx1">
                      <a:lumMod val="95000"/>
                      <a:lumOff val="5000"/>
                    </a:schemeClr>
                  </a:solidFill>
                  <a:latin typeface="Trebuchet MS" panose="020B0603020202020204" pitchFamily="34" charset="0"/>
                </a:rPr>
                <a:t>The viral envelope contains integrase on its surface</a:t>
              </a:r>
            </a:p>
            <a:p>
              <a:pPr marL="628650" indent="-398463">
                <a:buFont typeface="+mj-lt"/>
                <a:buAutoNum type="alphaLcParenR"/>
              </a:pPr>
              <a:r>
                <a:rPr lang="en-US" sz="1400" dirty="0">
                  <a:solidFill>
                    <a:schemeClr val="tx1">
                      <a:lumMod val="95000"/>
                      <a:lumOff val="5000"/>
                    </a:schemeClr>
                  </a:solidFill>
                  <a:latin typeface="Trebuchet MS" panose="020B0603020202020204" pitchFamily="34" charset="0"/>
                </a:rPr>
                <a:t>HIV is an enveloped virus that is able to infect and replicate within cells</a:t>
              </a:r>
            </a:p>
            <a:p>
              <a:pPr marL="628650" indent="-398463">
                <a:buFont typeface="+mj-lt"/>
                <a:buAutoNum type="alphaLcParenR"/>
              </a:pPr>
              <a:r>
                <a:rPr lang="en-US" sz="1400" dirty="0">
                  <a:solidFill>
                    <a:schemeClr val="tx1">
                      <a:lumMod val="95000"/>
                      <a:lumOff val="5000"/>
                    </a:schemeClr>
                  </a:solidFill>
                  <a:latin typeface="Trebuchet MS" panose="020B0603020202020204" pitchFamily="34" charset="0"/>
                </a:rPr>
                <a:t>HIV contains 25 encoded genes</a:t>
              </a:r>
            </a:p>
          </p:txBody>
        </p:sp>
      </p:grpSp>
      <p:grpSp>
        <p:nvGrpSpPr>
          <p:cNvPr id="74" name="Group 73">
            <a:extLst>
              <a:ext uri="{FF2B5EF4-FFF2-40B4-BE49-F238E27FC236}">
                <a16:creationId xmlns:a16="http://schemas.microsoft.com/office/drawing/2014/main" id="{C49A0BD4-59D7-0FEC-1D87-829621E91570}"/>
              </a:ext>
            </a:extLst>
          </p:cNvPr>
          <p:cNvGrpSpPr/>
          <p:nvPr/>
        </p:nvGrpSpPr>
        <p:grpSpPr>
          <a:xfrm>
            <a:off x="470802" y="4760913"/>
            <a:ext cx="6996798" cy="1449963"/>
            <a:chOff x="1080402" y="4760913"/>
            <a:chExt cx="5200115" cy="1449963"/>
          </a:xfrm>
        </p:grpSpPr>
        <p:sp>
          <p:nvSpPr>
            <p:cNvPr id="25" name="TextBox 24">
              <a:extLst>
                <a:ext uri="{FF2B5EF4-FFF2-40B4-BE49-F238E27FC236}">
                  <a16:creationId xmlns:a16="http://schemas.microsoft.com/office/drawing/2014/main" id="{E81F7E94-DFB8-FFDB-1E24-E87CF3D6E4E3}"/>
                </a:ext>
              </a:extLst>
            </p:cNvPr>
            <p:cNvSpPr txBox="1"/>
            <p:nvPr/>
          </p:nvSpPr>
          <p:spPr>
            <a:xfrm>
              <a:off x="1080402" y="4760913"/>
              <a:ext cx="5200115" cy="523220"/>
            </a:xfrm>
            <a:prstGeom prst="rect">
              <a:avLst/>
            </a:prstGeom>
            <a:noFill/>
          </p:spPr>
          <p:txBody>
            <a:bodyPr wrap="square" rtlCol="0" anchor="ctr">
              <a:spAutoFit/>
            </a:bodyPr>
            <a:lstStyle/>
            <a:p>
              <a:pPr marL="230188" indent="-230188"/>
              <a:r>
                <a:rPr lang="en-US" sz="1400" b="1" dirty="0">
                  <a:solidFill>
                    <a:srgbClr val="04948E"/>
                  </a:solidFill>
                  <a:latin typeface="Trebuchet MS" panose="020B0603020202020204" pitchFamily="34" charset="0"/>
                </a:rPr>
                <a:t>3. Ways HIV is transmitted are through which of the following? [Check all that apply.]</a:t>
              </a:r>
            </a:p>
          </p:txBody>
        </p:sp>
        <p:sp>
          <p:nvSpPr>
            <p:cNvPr id="27" name="TextBox 26">
              <a:extLst>
                <a:ext uri="{FF2B5EF4-FFF2-40B4-BE49-F238E27FC236}">
                  <a16:creationId xmlns:a16="http://schemas.microsoft.com/office/drawing/2014/main" id="{7E16BDD2-0FE7-836D-A5B3-47765C488B4B}"/>
                </a:ext>
              </a:extLst>
            </p:cNvPr>
            <p:cNvSpPr txBox="1"/>
            <p:nvPr/>
          </p:nvSpPr>
          <p:spPr>
            <a:xfrm>
              <a:off x="1080403" y="5256769"/>
              <a:ext cx="5200114" cy="954107"/>
            </a:xfrm>
            <a:prstGeom prst="rect">
              <a:avLst/>
            </a:prstGeom>
            <a:noFill/>
          </p:spPr>
          <p:txBody>
            <a:bodyPr wrap="square" rtlCol="0" anchor="t">
              <a:spAutoFit/>
            </a:bodyPr>
            <a:lstStyle/>
            <a:p>
              <a:pPr marL="628650" indent="-398463">
                <a:buFont typeface="+mj-lt"/>
                <a:buAutoNum type="alphaLcParenR"/>
              </a:pPr>
              <a:r>
                <a:rPr lang="en-US" sz="1400" dirty="0">
                  <a:solidFill>
                    <a:schemeClr val="tx1">
                      <a:lumMod val="95000"/>
                      <a:lumOff val="5000"/>
                    </a:schemeClr>
                  </a:solidFill>
                  <a:latin typeface="Trebuchet MS" panose="020B0603020202020204" pitchFamily="34" charset="0"/>
                </a:rPr>
                <a:t>Unprotected sexual intercourse</a:t>
              </a:r>
            </a:p>
            <a:p>
              <a:pPr marL="628650" indent="-398463">
                <a:buFont typeface="+mj-lt"/>
                <a:buAutoNum type="alphaLcParenR"/>
              </a:pPr>
              <a:r>
                <a:rPr lang="en-US" sz="1400" dirty="0">
                  <a:solidFill>
                    <a:schemeClr val="tx1">
                      <a:lumMod val="95000"/>
                      <a:lumOff val="5000"/>
                    </a:schemeClr>
                  </a:solidFill>
                  <a:latin typeface="Trebuchet MS" panose="020B0603020202020204" pitchFamily="34" charset="0"/>
                </a:rPr>
                <a:t>Saliva, sweat, or tears</a:t>
              </a:r>
            </a:p>
            <a:p>
              <a:pPr marL="628650" indent="-398463">
                <a:buFont typeface="+mj-lt"/>
                <a:buAutoNum type="alphaLcParenR"/>
              </a:pPr>
              <a:r>
                <a:rPr lang="en-US" sz="1400" dirty="0">
                  <a:solidFill>
                    <a:schemeClr val="tx1">
                      <a:lumMod val="95000"/>
                      <a:lumOff val="5000"/>
                    </a:schemeClr>
                  </a:solidFill>
                  <a:latin typeface="Trebuchet MS" panose="020B0603020202020204" pitchFamily="34" charset="0"/>
                </a:rPr>
                <a:t>Contaminated needles </a:t>
              </a:r>
            </a:p>
            <a:p>
              <a:pPr marL="628650" indent="-398463">
                <a:buFont typeface="+mj-lt"/>
                <a:buAutoNum type="alphaLcParenR"/>
              </a:pPr>
              <a:r>
                <a:rPr lang="en-US" sz="1400" dirty="0">
                  <a:solidFill>
                    <a:schemeClr val="tx1">
                      <a:lumMod val="95000"/>
                      <a:lumOff val="5000"/>
                    </a:schemeClr>
                  </a:solidFill>
                  <a:latin typeface="Trebuchet MS" panose="020B0603020202020204" pitchFamily="34" charset="0"/>
                </a:rPr>
                <a:t>Sharing food or drink</a:t>
              </a:r>
            </a:p>
          </p:txBody>
        </p:sp>
      </p:grpSp>
      <p:grpSp>
        <p:nvGrpSpPr>
          <p:cNvPr id="5" name="Group 4">
            <a:extLst>
              <a:ext uri="{FF2B5EF4-FFF2-40B4-BE49-F238E27FC236}">
                <a16:creationId xmlns:a16="http://schemas.microsoft.com/office/drawing/2014/main" id="{2A85210D-4022-233E-1942-00DC3665BDF5}"/>
              </a:ext>
            </a:extLst>
          </p:cNvPr>
          <p:cNvGrpSpPr/>
          <p:nvPr/>
        </p:nvGrpSpPr>
        <p:grpSpPr>
          <a:xfrm>
            <a:off x="8520556" y="457200"/>
            <a:ext cx="3900044" cy="6276290"/>
            <a:chOff x="8356859" y="457200"/>
            <a:chExt cx="3900044" cy="6276290"/>
          </a:xfrm>
        </p:grpSpPr>
        <p:sp>
          <p:nvSpPr>
            <p:cNvPr id="8" name="Rectangle 7">
              <a:extLst>
                <a:ext uri="{FF2B5EF4-FFF2-40B4-BE49-F238E27FC236}">
                  <a16:creationId xmlns:a16="http://schemas.microsoft.com/office/drawing/2014/main" id="{98B448A8-F27E-F0BA-FC5E-6ACAC9CB7961}"/>
                </a:ext>
              </a:extLst>
            </p:cNvPr>
            <p:cNvSpPr/>
            <p:nvPr/>
          </p:nvSpPr>
          <p:spPr>
            <a:xfrm>
              <a:off x="10210800" y="457200"/>
              <a:ext cx="762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657D1E5-B977-5317-AAD0-5DE53FF30816}"/>
                </a:ext>
              </a:extLst>
            </p:cNvPr>
            <p:cNvPicPr>
              <a:picLocks noChangeAspect="1"/>
            </p:cNvPicPr>
            <p:nvPr/>
          </p:nvPicPr>
          <p:blipFill>
            <a:blip r:embed="rId3"/>
            <a:stretch>
              <a:fillRect/>
            </a:stretch>
          </p:blipFill>
          <p:spPr>
            <a:xfrm rot="6369508">
              <a:off x="7382310" y="1858897"/>
              <a:ext cx="5849142" cy="3900044"/>
            </a:xfrm>
            <a:prstGeom prst="rect">
              <a:avLst/>
            </a:prstGeom>
          </p:spPr>
        </p:pic>
      </p:grpSp>
    </p:spTree>
    <p:extLst>
      <p:ext uri="{BB962C8B-B14F-4D97-AF65-F5344CB8AC3E}">
        <p14:creationId xmlns:p14="http://schemas.microsoft.com/office/powerpoint/2010/main" val="2867033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BA7F5-1364-F5A9-7B65-F2095E44E114}"/>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EE6E886-D818-8ED6-252B-80C1ADE15D7D}"/>
              </a:ext>
            </a:extLst>
          </p:cNvPr>
          <p:cNvSpPr txBox="1"/>
          <p:nvPr/>
        </p:nvSpPr>
        <p:spPr>
          <a:xfrm>
            <a:off x="838201" y="3905114"/>
            <a:ext cx="9067800" cy="954107"/>
          </a:xfrm>
          <a:prstGeom prst="rect">
            <a:avLst/>
          </a:prstGeom>
          <a:noFill/>
        </p:spPr>
        <p:txBody>
          <a:bodyPr wrap="square" rtlCol="0">
            <a:spAutoFit/>
          </a:bodyPr>
          <a:lstStyle/>
          <a:p>
            <a:pPr marL="342900" indent="-342900">
              <a:buFont typeface="+mj-lt"/>
              <a:buAutoNum type="alphaLcParenR"/>
            </a:pPr>
            <a:r>
              <a:rPr lang="en-US" sz="1400" dirty="0">
                <a:solidFill>
                  <a:schemeClr val="tx1">
                    <a:lumMod val="95000"/>
                    <a:lumOff val="5000"/>
                  </a:schemeClr>
                </a:solidFill>
                <a:latin typeface="Trebuchet MS" panose="020B0603020202020204" pitchFamily="34" charset="0"/>
              </a:rPr>
              <a:t>They are established during the late stage of HIV infection</a:t>
            </a:r>
          </a:p>
          <a:p>
            <a:pPr marL="342900" indent="-342900">
              <a:buFont typeface="+mj-lt"/>
              <a:buAutoNum type="alphaLcParenR"/>
            </a:pPr>
            <a:r>
              <a:rPr lang="en-US" sz="1400" dirty="0">
                <a:solidFill>
                  <a:schemeClr val="tx1">
                    <a:lumMod val="95000"/>
                    <a:lumOff val="5000"/>
                  </a:schemeClr>
                </a:solidFill>
                <a:latin typeface="Trebuchet MS" panose="020B0603020202020204" pitchFamily="34" charset="0"/>
              </a:rPr>
              <a:t>They are composed of cells infected with HIV but not actively producing HIV</a:t>
            </a:r>
          </a:p>
          <a:p>
            <a:pPr marL="342900" indent="-342900">
              <a:buFont typeface="+mj-lt"/>
              <a:buAutoNum type="alphaLcParenR"/>
            </a:pPr>
            <a:r>
              <a:rPr lang="en-US" sz="1400" dirty="0">
                <a:solidFill>
                  <a:schemeClr val="tx1">
                    <a:lumMod val="95000"/>
                    <a:lumOff val="5000"/>
                  </a:schemeClr>
                </a:solidFill>
                <a:latin typeface="Trebuchet MS" panose="020B0603020202020204" pitchFamily="34" charset="0"/>
              </a:rPr>
              <a:t>They can be completely eliminated with ART</a:t>
            </a:r>
          </a:p>
          <a:p>
            <a:pPr marL="342900" indent="-342900">
              <a:buFont typeface="+mj-lt"/>
              <a:buAutoNum type="alphaLcParenR"/>
            </a:pPr>
            <a:r>
              <a:rPr lang="en-US" sz="1400" dirty="0">
                <a:solidFill>
                  <a:schemeClr val="tx1">
                    <a:lumMod val="95000"/>
                    <a:lumOff val="5000"/>
                  </a:schemeClr>
                </a:solidFill>
                <a:latin typeface="Trebuchet MS" panose="020B0603020202020204" pitchFamily="34" charset="0"/>
              </a:rPr>
              <a:t>They are constantly producing HIV</a:t>
            </a:r>
            <a:endParaRPr lang="en-US" dirty="0"/>
          </a:p>
        </p:txBody>
      </p:sp>
      <p:sp>
        <p:nvSpPr>
          <p:cNvPr id="4" name="Slide Number Placeholder 3">
            <a:extLst>
              <a:ext uri="{FF2B5EF4-FFF2-40B4-BE49-F238E27FC236}">
                <a16:creationId xmlns:a16="http://schemas.microsoft.com/office/drawing/2014/main" id="{0B3EF005-B764-E720-39AE-11DD164604B4}"/>
              </a:ext>
            </a:extLst>
          </p:cNvPr>
          <p:cNvSpPr>
            <a:spLocks noGrp="1"/>
          </p:cNvSpPr>
          <p:nvPr>
            <p:ph type="sldNum" sz="quarter" idx="10"/>
          </p:nvPr>
        </p:nvSpPr>
        <p:spPr/>
        <p:txBody>
          <a:bodyPr/>
          <a:lstStyle/>
          <a:p>
            <a:fld id="{70089216-3EB4-48D3-A482-8895DB197100}" type="slidenum">
              <a:rPr lang="en-US" smtClean="0"/>
              <a:pPr/>
              <a:t>24</a:t>
            </a:fld>
            <a:endParaRPr lang="en-US" dirty="0"/>
          </a:p>
        </p:txBody>
      </p:sp>
      <p:sp>
        <p:nvSpPr>
          <p:cNvPr id="38" name="Title 1">
            <a:extLst>
              <a:ext uri="{FF2B5EF4-FFF2-40B4-BE49-F238E27FC236}">
                <a16:creationId xmlns:a16="http://schemas.microsoft.com/office/drawing/2014/main" id="{392C6118-3ED3-6906-A254-12B26BDE14C1}"/>
              </a:ext>
            </a:extLst>
          </p:cNvPr>
          <p:cNvSpPr txBox="1">
            <a:spLocks/>
          </p:cNvSpPr>
          <p:nvPr/>
        </p:nvSpPr>
        <p:spPr>
          <a:xfrm>
            <a:off x="304800" y="641324"/>
            <a:ext cx="5334000" cy="650875"/>
          </a:xfrm>
          <a:prstGeom prst="rect">
            <a:avLst/>
          </a:prstGeom>
        </p:spPr>
        <p:txBody>
          <a:bodyPr lIns="0" tIns="0" rIns="0" bIns="0">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Knowledge Check</a:t>
            </a:r>
          </a:p>
        </p:txBody>
      </p:sp>
      <p:sp>
        <p:nvSpPr>
          <p:cNvPr id="49" name="TextBox 48">
            <a:extLst>
              <a:ext uri="{FF2B5EF4-FFF2-40B4-BE49-F238E27FC236}">
                <a16:creationId xmlns:a16="http://schemas.microsoft.com/office/drawing/2014/main" id="{8C0A5837-6712-3290-D73B-6CEFC4D6CB07}"/>
              </a:ext>
            </a:extLst>
          </p:cNvPr>
          <p:cNvSpPr txBox="1"/>
          <p:nvPr/>
        </p:nvSpPr>
        <p:spPr>
          <a:xfrm>
            <a:off x="609602" y="1417767"/>
            <a:ext cx="6858000" cy="307777"/>
          </a:xfrm>
          <a:prstGeom prst="rect">
            <a:avLst/>
          </a:prstGeom>
          <a:noFill/>
        </p:spPr>
        <p:txBody>
          <a:bodyPr wrap="square" rtlCol="0" anchor="ctr">
            <a:spAutoFit/>
          </a:bodyPr>
          <a:lstStyle/>
          <a:p>
            <a:r>
              <a:rPr lang="en-US" sz="1400" b="1" dirty="0">
                <a:solidFill>
                  <a:srgbClr val="04948E"/>
                </a:solidFill>
                <a:latin typeface="Trebuchet MS" panose="020B0603020202020204" pitchFamily="34" charset="0"/>
              </a:rPr>
              <a:t>4. HIV mainly infects and replicates within which of the following cell types?</a:t>
            </a:r>
          </a:p>
        </p:txBody>
      </p:sp>
      <p:sp>
        <p:nvSpPr>
          <p:cNvPr id="51" name="TextBox 50">
            <a:extLst>
              <a:ext uri="{FF2B5EF4-FFF2-40B4-BE49-F238E27FC236}">
                <a16:creationId xmlns:a16="http://schemas.microsoft.com/office/drawing/2014/main" id="{B45852F5-11CC-D0BF-6807-377B53679508}"/>
              </a:ext>
            </a:extLst>
          </p:cNvPr>
          <p:cNvSpPr txBox="1"/>
          <p:nvPr/>
        </p:nvSpPr>
        <p:spPr>
          <a:xfrm>
            <a:off x="838200" y="1732839"/>
            <a:ext cx="2544389" cy="954107"/>
          </a:xfrm>
          <a:prstGeom prst="rect">
            <a:avLst/>
          </a:prstGeom>
          <a:noFill/>
        </p:spPr>
        <p:txBody>
          <a:bodyPr wrap="square" rtlCol="0" anchor="t">
            <a:spAutoFit/>
          </a:bodyPr>
          <a:lstStyle/>
          <a:p>
            <a:pPr marL="342900" indent="-342900">
              <a:buFont typeface="+mj-lt"/>
              <a:buAutoNum type="alphaLcParenR"/>
            </a:pPr>
            <a:r>
              <a:rPr lang="en-US" sz="1400" dirty="0">
                <a:solidFill>
                  <a:schemeClr val="tx1">
                    <a:lumMod val="95000"/>
                    <a:lumOff val="5000"/>
                  </a:schemeClr>
                </a:solidFill>
                <a:latin typeface="Trebuchet MS" panose="020B0603020202020204" pitchFamily="34" charset="0"/>
              </a:rPr>
              <a:t>B cells</a:t>
            </a:r>
          </a:p>
          <a:p>
            <a:pPr marL="342900" indent="-342900">
              <a:buFont typeface="+mj-lt"/>
              <a:buAutoNum type="alphaLcParenR"/>
            </a:pPr>
            <a:r>
              <a:rPr lang="en-US" sz="1400" dirty="0">
                <a:solidFill>
                  <a:schemeClr val="tx1">
                    <a:lumMod val="95000"/>
                    <a:lumOff val="5000"/>
                  </a:schemeClr>
                </a:solidFill>
                <a:latin typeface="Trebuchet MS" panose="020B0603020202020204" pitchFamily="34" charset="0"/>
              </a:rPr>
              <a:t>Skin cells</a:t>
            </a:r>
          </a:p>
          <a:p>
            <a:pPr marL="342900" indent="-342900">
              <a:buFont typeface="+mj-lt"/>
              <a:buAutoNum type="alphaLcParenR"/>
            </a:pPr>
            <a:r>
              <a:rPr lang="en-US" sz="1400" dirty="0">
                <a:solidFill>
                  <a:schemeClr val="tx1">
                    <a:lumMod val="95000"/>
                    <a:lumOff val="5000"/>
                  </a:schemeClr>
                </a:solidFill>
                <a:latin typeface="Trebuchet MS" panose="020B0603020202020204" pitchFamily="34" charset="0"/>
              </a:rPr>
              <a:t>Red blood cells</a:t>
            </a:r>
          </a:p>
          <a:p>
            <a:pPr marL="342900" indent="-342900">
              <a:buFont typeface="+mj-lt"/>
              <a:buAutoNum type="alphaLcParenR"/>
            </a:pPr>
            <a:r>
              <a:rPr lang="en-US" sz="1400" dirty="0">
                <a:solidFill>
                  <a:schemeClr val="tx1">
                    <a:lumMod val="95000"/>
                    <a:lumOff val="5000"/>
                  </a:schemeClr>
                </a:solidFill>
                <a:latin typeface="Trebuchet MS" panose="020B0603020202020204" pitchFamily="34" charset="0"/>
              </a:rPr>
              <a:t>CD4 cells</a:t>
            </a:r>
          </a:p>
        </p:txBody>
      </p:sp>
      <p:sp>
        <p:nvSpPr>
          <p:cNvPr id="52" name="TextBox 51">
            <a:extLst>
              <a:ext uri="{FF2B5EF4-FFF2-40B4-BE49-F238E27FC236}">
                <a16:creationId xmlns:a16="http://schemas.microsoft.com/office/drawing/2014/main" id="{BE362397-3DB4-7462-163F-3FF367CFE732}"/>
              </a:ext>
            </a:extLst>
          </p:cNvPr>
          <p:cNvSpPr txBox="1"/>
          <p:nvPr/>
        </p:nvSpPr>
        <p:spPr>
          <a:xfrm>
            <a:off x="609601" y="2678033"/>
            <a:ext cx="7671804" cy="523220"/>
          </a:xfrm>
          <a:prstGeom prst="rect">
            <a:avLst/>
          </a:prstGeom>
          <a:noFill/>
        </p:spPr>
        <p:txBody>
          <a:bodyPr wrap="square" rtlCol="0" anchor="ctr">
            <a:spAutoFit/>
          </a:bodyPr>
          <a:lstStyle/>
          <a:p>
            <a:r>
              <a:rPr lang="en-US" sz="1400" b="1" dirty="0">
                <a:solidFill>
                  <a:srgbClr val="04948E"/>
                </a:solidFill>
                <a:latin typeface="Trebuchet MS" panose="020B0603020202020204" pitchFamily="34" charset="0"/>
              </a:rPr>
              <a:t>5. True or False: </a:t>
            </a:r>
            <a:r>
              <a:rPr lang="en-CA" sz="1400" b="1" dirty="0">
                <a:solidFill>
                  <a:srgbClr val="04948E"/>
                </a:solidFill>
                <a:latin typeface="Trebuchet MS" panose="020B0603020202020204" pitchFamily="34" charset="0"/>
              </a:rPr>
              <a:t>Viruses are microscopic infectious agents that requires a living host cell in order to replicate.</a:t>
            </a:r>
            <a:r>
              <a:rPr lang="en-US" sz="1400" b="1" dirty="0">
                <a:solidFill>
                  <a:srgbClr val="04948E"/>
                </a:solidFill>
                <a:latin typeface="Trebuchet MS" panose="020B0603020202020204" pitchFamily="34" charset="0"/>
              </a:rPr>
              <a:t> </a:t>
            </a:r>
          </a:p>
        </p:txBody>
      </p:sp>
      <p:sp>
        <p:nvSpPr>
          <p:cNvPr id="54" name="TextBox 53">
            <a:extLst>
              <a:ext uri="{FF2B5EF4-FFF2-40B4-BE49-F238E27FC236}">
                <a16:creationId xmlns:a16="http://schemas.microsoft.com/office/drawing/2014/main" id="{EC948175-A368-4B92-3D96-4C21B3826BB0}"/>
              </a:ext>
            </a:extLst>
          </p:cNvPr>
          <p:cNvSpPr txBox="1"/>
          <p:nvPr/>
        </p:nvSpPr>
        <p:spPr>
          <a:xfrm>
            <a:off x="843256" y="3137081"/>
            <a:ext cx="7787684" cy="523220"/>
          </a:xfrm>
          <a:prstGeom prst="rect">
            <a:avLst/>
          </a:prstGeom>
          <a:noFill/>
        </p:spPr>
        <p:txBody>
          <a:bodyPr wrap="square" rtlCol="0" anchor="t">
            <a:spAutoFit/>
          </a:bodyPr>
          <a:lstStyle/>
          <a:p>
            <a:pPr marL="342900" indent="-342900">
              <a:buFont typeface="+mj-lt"/>
              <a:buAutoNum type="alphaLcParenR"/>
            </a:pPr>
            <a:r>
              <a:rPr lang="en-US" sz="1400" dirty="0">
                <a:solidFill>
                  <a:schemeClr val="tx1">
                    <a:lumMod val="95000"/>
                    <a:lumOff val="5000"/>
                  </a:schemeClr>
                </a:solidFill>
                <a:latin typeface="Trebuchet MS" panose="020B0603020202020204" pitchFamily="34" charset="0"/>
              </a:rPr>
              <a:t>True</a:t>
            </a:r>
          </a:p>
          <a:p>
            <a:pPr marL="342900" indent="-342900">
              <a:buFont typeface="+mj-lt"/>
              <a:buAutoNum type="alphaLcParenR"/>
            </a:pPr>
            <a:r>
              <a:rPr lang="en-US" sz="1400" dirty="0">
                <a:solidFill>
                  <a:schemeClr val="tx1">
                    <a:lumMod val="95000"/>
                    <a:lumOff val="5000"/>
                  </a:schemeClr>
                </a:solidFill>
                <a:latin typeface="Trebuchet MS" panose="020B0603020202020204" pitchFamily="34" charset="0"/>
              </a:rPr>
              <a:t>False </a:t>
            </a:r>
          </a:p>
        </p:txBody>
      </p:sp>
      <p:sp>
        <p:nvSpPr>
          <p:cNvPr id="55" name="TextBox 54">
            <a:extLst>
              <a:ext uri="{FF2B5EF4-FFF2-40B4-BE49-F238E27FC236}">
                <a16:creationId xmlns:a16="http://schemas.microsoft.com/office/drawing/2014/main" id="{FF43C0F4-F54C-D143-4B53-920369A3BC15}"/>
              </a:ext>
            </a:extLst>
          </p:cNvPr>
          <p:cNvSpPr txBox="1"/>
          <p:nvPr/>
        </p:nvSpPr>
        <p:spPr>
          <a:xfrm>
            <a:off x="609601" y="3730454"/>
            <a:ext cx="7953531" cy="307777"/>
          </a:xfrm>
          <a:prstGeom prst="rect">
            <a:avLst/>
          </a:prstGeom>
          <a:noFill/>
        </p:spPr>
        <p:txBody>
          <a:bodyPr wrap="square" rtlCol="0" anchor="ctr">
            <a:spAutoFit/>
          </a:bodyPr>
          <a:lstStyle/>
          <a:p>
            <a:r>
              <a:rPr lang="en-US" sz="1400" b="1" dirty="0">
                <a:solidFill>
                  <a:srgbClr val="04948E"/>
                </a:solidFill>
                <a:latin typeface="Trebuchet MS" panose="020B0603020202020204" pitchFamily="34" charset="0"/>
              </a:rPr>
              <a:t>6. What is true about latent HIV reservoirs?</a:t>
            </a:r>
          </a:p>
        </p:txBody>
      </p:sp>
      <p:grpSp>
        <p:nvGrpSpPr>
          <p:cNvPr id="67" name="Group 66">
            <a:extLst>
              <a:ext uri="{FF2B5EF4-FFF2-40B4-BE49-F238E27FC236}">
                <a16:creationId xmlns:a16="http://schemas.microsoft.com/office/drawing/2014/main" id="{23A4BA5B-4B05-28F1-39E9-65B3770A5E38}"/>
              </a:ext>
            </a:extLst>
          </p:cNvPr>
          <p:cNvGrpSpPr/>
          <p:nvPr/>
        </p:nvGrpSpPr>
        <p:grpSpPr>
          <a:xfrm>
            <a:off x="609601" y="5027516"/>
            <a:ext cx="7753834" cy="993961"/>
            <a:chOff x="6871602" y="5273853"/>
            <a:chExt cx="4488797" cy="993961"/>
          </a:xfrm>
        </p:grpSpPr>
        <p:sp>
          <p:nvSpPr>
            <p:cNvPr id="64" name="TextBox 63">
              <a:extLst>
                <a:ext uri="{FF2B5EF4-FFF2-40B4-BE49-F238E27FC236}">
                  <a16:creationId xmlns:a16="http://schemas.microsoft.com/office/drawing/2014/main" id="{48924279-96D9-78AB-1B48-CB56EF9961C1}"/>
                </a:ext>
              </a:extLst>
            </p:cNvPr>
            <p:cNvSpPr txBox="1"/>
            <p:nvPr/>
          </p:nvSpPr>
          <p:spPr>
            <a:xfrm>
              <a:off x="6871602" y="5273853"/>
              <a:ext cx="4488797" cy="523220"/>
            </a:xfrm>
            <a:prstGeom prst="rect">
              <a:avLst/>
            </a:prstGeom>
            <a:noFill/>
          </p:spPr>
          <p:txBody>
            <a:bodyPr wrap="square" rtlCol="0" anchor="ctr">
              <a:spAutoFit/>
            </a:bodyPr>
            <a:lstStyle/>
            <a:p>
              <a:pPr marL="288925" indent="-288925"/>
              <a:r>
                <a:rPr lang="en-US" sz="1400" b="1" dirty="0">
                  <a:solidFill>
                    <a:srgbClr val="04948E"/>
                  </a:solidFill>
                  <a:latin typeface="Trebuchet MS" panose="020B0603020202020204" pitchFamily="34" charset="0"/>
                </a:rPr>
                <a:t>7. True or false? The incidence of a disease is the total number of cases of the disease present in a specified population at a given time. </a:t>
              </a:r>
            </a:p>
          </p:txBody>
        </p:sp>
        <p:sp>
          <p:nvSpPr>
            <p:cNvPr id="66" name="TextBox 65">
              <a:extLst>
                <a:ext uri="{FF2B5EF4-FFF2-40B4-BE49-F238E27FC236}">
                  <a16:creationId xmlns:a16="http://schemas.microsoft.com/office/drawing/2014/main" id="{36F36F8A-5D38-543E-535C-2C7A843A1831}"/>
                </a:ext>
              </a:extLst>
            </p:cNvPr>
            <p:cNvSpPr txBox="1"/>
            <p:nvPr/>
          </p:nvSpPr>
          <p:spPr>
            <a:xfrm>
              <a:off x="7003941" y="5744594"/>
              <a:ext cx="1058715" cy="523220"/>
            </a:xfrm>
            <a:prstGeom prst="rect">
              <a:avLst/>
            </a:prstGeom>
            <a:noFill/>
          </p:spPr>
          <p:txBody>
            <a:bodyPr wrap="square" numCol="2" rtlCol="0" anchor="t">
              <a:spAutoFit/>
            </a:bodyPr>
            <a:lstStyle/>
            <a:p>
              <a:pPr marL="342900" indent="-342900">
                <a:buFont typeface="+mj-lt"/>
                <a:buAutoNum type="alphaLcParenR"/>
              </a:pPr>
              <a:r>
                <a:rPr lang="en-US" sz="1400" dirty="0">
                  <a:solidFill>
                    <a:schemeClr val="tx1">
                      <a:lumMod val="95000"/>
                      <a:lumOff val="5000"/>
                    </a:schemeClr>
                  </a:solidFill>
                  <a:latin typeface="Trebuchet MS" panose="020B0603020202020204" pitchFamily="34" charset="0"/>
                </a:rPr>
                <a:t>True</a:t>
              </a:r>
            </a:p>
            <a:p>
              <a:pPr marL="342900" indent="-342900">
                <a:buFont typeface="+mj-lt"/>
                <a:buAutoNum type="alphaLcParenR"/>
              </a:pPr>
              <a:r>
                <a:rPr lang="en-US" sz="1400" dirty="0">
                  <a:solidFill>
                    <a:schemeClr val="tx1">
                      <a:lumMod val="95000"/>
                      <a:lumOff val="5000"/>
                    </a:schemeClr>
                  </a:solidFill>
                  <a:latin typeface="Trebuchet MS" panose="020B0603020202020204" pitchFamily="34" charset="0"/>
                </a:rPr>
                <a:t>False</a:t>
              </a:r>
            </a:p>
          </p:txBody>
        </p:sp>
      </p:grpSp>
      <p:grpSp>
        <p:nvGrpSpPr>
          <p:cNvPr id="2" name="Group 1">
            <a:extLst>
              <a:ext uri="{FF2B5EF4-FFF2-40B4-BE49-F238E27FC236}">
                <a16:creationId xmlns:a16="http://schemas.microsoft.com/office/drawing/2014/main" id="{7519D651-0EE7-E932-B140-C7748A24A691}"/>
              </a:ext>
            </a:extLst>
          </p:cNvPr>
          <p:cNvGrpSpPr/>
          <p:nvPr/>
        </p:nvGrpSpPr>
        <p:grpSpPr>
          <a:xfrm>
            <a:off x="8534400" y="445185"/>
            <a:ext cx="3900044" cy="6276290"/>
            <a:chOff x="8356859" y="457200"/>
            <a:chExt cx="3900044" cy="6276290"/>
          </a:xfrm>
        </p:grpSpPr>
        <p:sp>
          <p:nvSpPr>
            <p:cNvPr id="5" name="Rectangle 4">
              <a:extLst>
                <a:ext uri="{FF2B5EF4-FFF2-40B4-BE49-F238E27FC236}">
                  <a16:creationId xmlns:a16="http://schemas.microsoft.com/office/drawing/2014/main" id="{DC1FBF25-8527-EBCA-94B2-431B8E756FB1}"/>
                </a:ext>
              </a:extLst>
            </p:cNvPr>
            <p:cNvSpPr/>
            <p:nvPr/>
          </p:nvSpPr>
          <p:spPr>
            <a:xfrm>
              <a:off x="10210800" y="457200"/>
              <a:ext cx="762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A53E876-1885-ED41-6E36-69E6DA582B10}"/>
                </a:ext>
              </a:extLst>
            </p:cNvPr>
            <p:cNvPicPr>
              <a:picLocks noChangeAspect="1"/>
            </p:cNvPicPr>
            <p:nvPr/>
          </p:nvPicPr>
          <p:blipFill>
            <a:blip r:embed="rId3"/>
            <a:stretch>
              <a:fillRect/>
            </a:stretch>
          </p:blipFill>
          <p:spPr>
            <a:xfrm rot="6369508">
              <a:off x="7382310" y="1858897"/>
              <a:ext cx="5849142" cy="3900044"/>
            </a:xfrm>
            <a:prstGeom prst="rect">
              <a:avLst/>
            </a:prstGeom>
          </p:spPr>
        </p:pic>
      </p:grpSp>
    </p:spTree>
    <p:extLst>
      <p:ext uri="{BB962C8B-B14F-4D97-AF65-F5344CB8AC3E}">
        <p14:creationId xmlns:p14="http://schemas.microsoft.com/office/powerpoint/2010/main" val="467231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E8775-93DC-EDFE-8D23-13DCC3F401B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0F0826-91E6-26BB-1A90-24A44092E351}"/>
              </a:ext>
            </a:extLst>
          </p:cNvPr>
          <p:cNvSpPr>
            <a:spLocks noGrp="1"/>
          </p:cNvSpPr>
          <p:nvPr>
            <p:ph type="sldNum" sz="quarter" idx="10"/>
          </p:nvPr>
        </p:nvSpPr>
        <p:spPr/>
        <p:txBody>
          <a:bodyPr/>
          <a:lstStyle/>
          <a:p>
            <a:fld id="{70089216-3EB4-48D3-A482-8895DB197100}" type="slidenum">
              <a:rPr lang="en-US" smtClean="0"/>
              <a:pPr/>
              <a:t>25</a:t>
            </a:fld>
            <a:endParaRPr lang="en-US" dirty="0"/>
          </a:p>
        </p:txBody>
      </p:sp>
      <p:sp>
        <p:nvSpPr>
          <p:cNvPr id="38" name="Title 1">
            <a:extLst>
              <a:ext uri="{FF2B5EF4-FFF2-40B4-BE49-F238E27FC236}">
                <a16:creationId xmlns:a16="http://schemas.microsoft.com/office/drawing/2014/main" id="{2E8DA0E5-F96E-FF2F-93E7-4ADEDB0A8A99}"/>
              </a:ext>
            </a:extLst>
          </p:cNvPr>
          <p:cNvSpPr txBox="1">
            <a:spLocks/>
          </p:cNvSpPr>
          <p:nvPr/>
        </p:nvSpPr>
        <p:spPr>
          <a:xfrm>
            <a:off x="304800" y="641324"/>
            <a:ext cx="5334000" cy="650875"/>
          </a:xfrm>
          <a:prstGeom prst="rect">
            <a:avLst/>
          </a:prstGeom>
        </p:spPr>
        <p:txBody>
          <a:bodyPr lIns="0" tIns="0" rIns="0" bIns="0">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Knowledge Check Answers</a:t>
            </a:r>
          </a:p>
        </p:txBody>
      </p:sp>
      <p:sp>
        <p:nvSpPr>
          <p:cNvPr id="5" name="Content Placeholder 4">
            <a:extLst>
              <a:ext uri="{FF2B5EF4-FFF2-40B4-BE49-F238E27FC236}">
                <a16:creationId xmlns:a16="http://schemas.microsoft.com/office/drawing/2014/main" id="{C4519951-17DD-89D5-4011-BDA423ED01E7}"/>
              </a:ext>
            </a:extLst>
          </p:cNvPr>
          <p:cNvSpPr txBox="1">
            <a:spLocks/>
          </p:cNvSpPr>
          <p:nvPr/>
        </p:nvSpPr>
        <p:spPr>
          <a:xfrm>
            <a:off x="472689" y="1295400"/>
            <a:ext cx="3565911" cy="472440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800"/>
              </a:spcBef>
              <a:buFont typeface="Arial" panose="020B0604020202020204" pitchFamily="34" charset="0"/>
              <a:buChar char="•"/>
              <a:defRPr sz="2400" kern="1200">
                <a:solidFill>
                  <a:srgbClr val="56575B"/>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400"/>
              </a:spcBef>
              <a:spcAft>
                <a:spcPts val="1000"/>
              </a:spcAft>
              <a:buClr>
                <a:schemeClr val="tx1">
                  <a:lumMod val="85000"/>
                  <a:lumOff val="15000"/>
                </a:schemeClr>
              </a:buClr>
              <a:buFont typeface="+mj-lt"/>
              <a:buAutoNum type="arabicPeriod"/>
            </a:pPr>
            <a:r>
              <a:rPr lang="pt-BR" sz="1800" b="1" dirty="0">
                <a:solidFill>
                  <a:srgbClr val="04948E"/>
                </a:solidFill>
                <a:latin typeface="Trebuchet MS" panose="020B0603020202020204" pitchFamily="34" charset="0"/>
              </a:rPr>
              <a:t>A </a:t>
            </a:r>
          </a:p>
          <a:p>
            <a:pPr marL="342900" indent="-342900">
              <a:spcBef>
                <a:spcPts val="2400"/>
              </a:spcBef>
              <a:spcAft>
                <a:spcPts val="1000"/>
              </a:spcAft>
              <a:buClr>
                <a:schemeClr val="tx1">
                  <a:lumMod val="85000"/>
                  <a:lumOff val="15000"/>
                </a:schemeClr>
              </a:buClr>
              <a:buFont typeface="+mj-lt"/>
              <a:buAutoNum type="arabicPeriod"/>
            </a:pPr>
            <a:r>
              <a:rPr lang="pt-BR" sz="1800" b="1" dirty="0">
                <a:solidFill>
                  <a:srgbClr val="04948E"/>
                </a:solidFill>
                <a:latin typeface="Trebuchet MS" panose="020B0603020202020204" pitchFamily="34" charset="0"/>
              </a:rPr>
              <a:t>A, C</a:t>
            </a:r>
          </a:p>
          <a:p>
            <a:pPr marL="342900" indent="-342900">
              <a:spcBef>
                <a:spcPts val="2400"/>
              </a:spcBef>
              <a:spcAft>
                <a:spcPts val="1000"/>
              </a:spcAft>
              <a:buClr>
                <a:schemeClr val="tx1">
                  <a:lumMod val="85000"/>
                  <a:lumOff val="15000"/>
                </a:schemeClr>
              </a:buClr>
              <a:buFont typeface="+mj-lt"/>
              <a:buAutoNum type="arabicPeriod"/>
            </a:pPr>
            <a:r>
              <a:rPr lang="pt-BR" sz="1800" b="1" dirty="0">
                <a:solidFill>
                  <a:srgbClr val="04948E"/>
                </a:solidFill>
                <a:latin typeface="Trebuchet MS" panose="020B0603020202020204" pitchFamily="34" charset="0"/>
              </a:rPr>
              <a:t>A, C </a:t>
            </a:r>
          </a:p>
          <a:p>
            <a:pPr marL="342900" indent="-342900">
              <a:spcBef>
                <a:spcPts val="2400"/>
              </a:spcBef>
              <a:spcAft>
                <a:spcPts val="1000"/>
              </a:spcAft>
              <a:buClr>
                <a:schemeClr val="tx1">
                  <a:lumMod val="85000"/>
                  <a:lumOff val="15000"/>
                </a:schemeClr>
              </a:buClr>
              <a:buFont typeface="+mj-lt"/>
              <a:buAutoNum type="arabicPeriod"/>
            </a:pPr>
            <a:r>
              <a:rPr lang="pt-BR" sz="1800" b="1" dirty="0">
                <a:solidFill>
                  <a:srgbClr val="04948E"/>
                </a:solidFill>
                <a:latin typeface="Trebuchet MS" panose="020B0603020202020204" pitchFamily="34" charset="0"/>
              </a:rPr>
              <a:t>D </a:t>
            </a:r>
          </a:p>
          <a:p>
            <a:pPr marL="342900" indent="-342900">
              <a:spcBef>
                <a:spcPts val="2400"/>
              </a:spcBef>
              <a:spcAft>
                <a:spcPts val="1000"/>
              </a:spcAft>
              <a:buClr>
                <a:schemeClr val="tx1">
                  <a:lumMod val="85000"/>
                  <a:lumOff val="15000"/>
                </a:schemeClr>
              </a:buClr>
              <a:buFont typeface="+mj-lt"/>
              <a:buAutoNum type="arabicPeriod"/>
            </a:pPr>
            <a:r>
              <a:rPr lang="pt-BR" sz="1800" b="1" dirty="0">
                <a:solidFill>
                  <a:srgbClr val="04948E"/>
                </a:solidFill>
                <a:latin typeface="Trebuchet MS" panose="020B0603020202020204" pitchFamily="34" charset="0"/>
              </a:rPr>
              <a:t>A</a:t>
            </a:r>
          </a:p>
          <a:p>
            <a:pPr marL="342900" indent="-342900">
              <a:spcBef>
                <a:spcPts val="2400"/>
              </a:spcBef>
              <a:spcAft>
                <a:spcPts val="1000"/>
              </a:spcAft>
              <a:buClr>
                <a:schemeClr val="tx1">
                  <a:lumMod val="85000"/>
                  <a:lumOff val="15000"/>
                </a:schemeClr>
              </a:buClr>
              <a:buFont typeface="+mj-lt"/>
              <a:buAutoNum type="arabicPeriod"/>
            </a:pPr>
            <a:r>
              <a:rPr lang="pt-BR" sz="1800" b="1" dirty="0">
                <a:solidFill>
                  <a:srgbClr val="04948E"/>
                </a:solidFill>
                <a:latin typeface="Trebuchet MS" panose="020B0603020202020204" pitchFamily="34" charset="0"/>
              </a:rPr>
              <a:t>B </a:t>
            </a:r>
          </a:p>
          <a:p>
            <a:pPr marL="342900" indent="-342900">
              <a:spcBef>
                <a:spcPts val="2400"/>
              </a:spcBef>
              <a:spcAft>
                <a:spcPts val="1000"/>
              </a:spcAft>
              <a:buClr>
                <a:schemeClr val="tx1">
                  <a:lumMod val="85000"/>
                  <a:lumOff val="15000"/>
                </a:schemeClr>
              </a:buClr>
              <a:buFont typeface="+mj-lt"/>
              <a:buAutoNum type="arabicPeriod"/>
            </a:pPr>
            <a:r>
              <a:rPr lang="pt-BR" sz="1800" b="1" dirty="0">
                <a:solidFill>
                  <a:srgbClr val="04948E"/>
                </a:solidFill>
                <a:latin typeface="Trebuchet MS" panose="020B0603020202020204" pitchFamily="34" charset="0"/>
              </a:rPr>
              <a:t>B</a:t>
            </a:r>
            <a:endParaRPr lang="en-US" sz="1800" b="1" dirty="0">
              <a:solidFill>
                <a:srgbClr val="04948E"/>
              </a:solidFill>
              <a:latin typeface="Trebuchet MS" panose="020B0603020202020204" pitchFamily="34" charset="0"/>
            </a:endParaRPr>
          </a:p>
        </p:txBody>
      </p:sp>
    </p:spTree>
    <p:extLst>
      <p:ext uri="{BB962C8B-B14F-4D97-AF65-F5344CB8AC3E}">
        <p14:creationId xmlns:p14="http://schemas.microsoft.com/office/powerpoint/2010/main" val="74211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0089216-3EB4-48D3-A482-8895DB197100}" type="slidenum">
              <a:rPr lang="en-US" smtClean="0"/>
              <a:pPr/>
              <a:t>3</a:t>
            </a:fld>
            <a:endParaRPr lang="en-US" dirty="0"/>
          </a:p>
        </p:txBody>
      </p:sp>
      <p:sp>
        <p:nvSpPr>
          <p:cNvPr id="38" name="Title 1">
            <a:extLst>
              <a:ext uri="{FF2B5EF4-FFF2-40B4-BE49-F238E27FC236}">
                <a16:creationId xmlns:a16="http://schemas.microsoft.com/office/drawing/2014/main" id="{FE708362-1F45-EE42-A203-378EF892688C}"/>
              </a:ext>
            </a:extLst>
          </p:cNvPr>
          <p:cNvSpPr txBox="1">
            <a:spLocks/>
          </p:cNvSpPr>
          <p:nvPr/>
        </p:nvSpPr>
        <p:spPr>
          <a:xfrm>
            <a:off x="304800" y="641324"/>
            <a:ext cx="5334000" cy="650875"/>
          </a:xfrm>
          <a:prstGeom prst="rect">
            <a:avLst/>
          </a:prstGeom>
        </p:spPr>
        <p:txBody>
          <a:bodyPr lIns="0" tIns="0" rIns="0" bIns="0" anchor="ctr">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Abbreviations</a:t>
            </a:r>
          </a:p>
        </p:txBody>
      </p:sp>
      <p:sp>
        <p:nvSpPr>
          <p:cNvPr id="17" name="Rounded Rectangle 49">
            <a:extLst>
              <a:ext uri="{FF2B5EF4-FFF2-40B4-BE49-F238E27FC236}">
                <a16:creationId xmlns:a16="http://schemas.microsoft.com/office/drawing/2014/main" id="{2FE9F19B-BCC1-312D-6A02-E9A35B19A432}"/>
              </a:ext>
            </a:extLst>
          </p:cNvPr>
          <p:cNvSpPr/>
          <p:nvPr/>
        </p:nvSpPr>
        <p:spPr>
          <a:xfrm>
            <a:off x="1308962" y="1805547"/>
            <a:ext cx="3916421" cy="563056"/>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43" name="Rounded Rectangle 49">
            <a:extLst>
              <a:ext uri="{FF2B5EF4-FFF2-40B4-BE49-F238E27FC236}">
                <a16:creationId xmlns:a16="http://schemas.microsoft.com/office/drawing/2014/main" id="{AF282C96-5469-ABF0-9D41-E2E94B2EFB46}"/>
              </a:ext>
            </a:extLst>
          </p:cNvPr>
          <p:cNvSpPr/>
          <p:nvPr/>
        </p:nvSpPr>
        <p:spPr>
          <a:xfrm>
            <a:off x="1308962" y="2796147"/>
            <a:ext cx="3916421" cy="563056"/>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69" name="Rounded Rectangle 49">
            <a:extLst>
              <a:ext uri="{FF2B5EF4-FFF2-40B4-BE49-F238E27FC236}">
                <a16:creationId xmlns:a16="http://schemas.microsoft.com/office/drawing/2014/main" id="{6D94C8C9-D42D-634F-7997-DC8248D06410}"/>
              </a:ext>
            </a:extLst>
          </p:cNvPr>
          <p:cNvSpPr/>
          <p:nvPr/>
        </p:nvSpPr>
        <p:spPr>
          <a:xfrm>
            <a:off x="1323619" y="3769241"/>
            <a:ext cx="3916421" cy="563056"/>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83" name="Rounded Rectangle 49">
            <a:extLst>
              <a:ext uri="{FF2B5EF4-FFF2-40B4-BE49-F238E27FC236}">
                <a16:creationId xmlns:a16="http://schemas.microsoft.com/office/drawing/2014/main" id="{05870CBA-F917-56AC-3A9B-0E7EF97E220B}"/>
              </a:ext>
            </a:extLst>
          </p:cNvPr>
          <p:cNvSpPr/>
          <p:nvPr/>
        </p:nvSpPr>
        <p:spPr>
          <a:xfrm>
            <a:off x="1323619" y="4759841"/>
            <a:ext cx="3916421" cy="563056"/>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40" name="Rounded Rectangle 49">
            <a:extLst>
              <a:ext uri="{FF2B5EF4-FFF2-40B4-BE49-F238E27FC236}">
                <a16:creationId xmlns:a16="http://schemas.microsoft.com/office/drawing/2014/main" id="{F074013E-A6D5-631F-4666-F205845A74AA}"/>
              </a:ext>
            </a:extLst>
          </p:cNvPr>
          <p:cNvSpPr/>
          <p:nvPr/>
        </p:nvSpPr>
        <p:spPr>
          <a:xfrm>
            <a:off x="4746070" y="1805547"/>
            <a:ext cx="6108824" cy="563056"/>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44" name="Rounded Rectangle 49">
            <a:extLst>
              <a:ext uri="{FF2B5EF4-FFF2-40B4-BE49-F238E27FC236}">
                <a16:creationId xmlns:a16="http://schemas.microsoft.com/office/drawing/2014/main" id="{50A23C98-CA00-47BE-A7D1-06696B3179BC}"/>
              </a:ext>
            </a:extLst>
          </p:cNvPr>
          <p:cNvSpPr/>
          <p:nvPr/>
        </p:nvSpPr>
        <p:spPr>
          <a:xfrm>
            <a:off x="4746070" y="2796147"/>
            <a:ext cx="6108824" cy="563056"/>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70" name="Rounded Rectangle 49">
            <a:extLst>
              <a:ext uri="{FF2B5EF4-FFF2-40B4-BE49-F238E27FC236}">
                <a16:creationId xmlns:a16="http://schemas.microsoft.com/office/drawing/2014/main" id="{6C5A0FDE-EC45-612B-9158-A5A74DC0062E}"/>
              </a:ext>
            </a:extLst>
          </p:cNvPr>
          <p:cNvSpPr/>
          <p:nvPr/>
        </p:nvSpPr>
        <p:spPr>
          <a:xfrm>
            <a:off x="4760727" y="3769241"/>
            <a:ext cx="6108824" cy="563056"/>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84" name="Rounded Rectangle 49">
            <a:extLst>
              <a:ext uri="{FF2B5EF4-FFF2-40B4-BE49-F238E27FC236}">
                <a16:creationId xmlns:a16="http://schemas.microsoft.com/office/drawing/2014/main" id="{F3DF6EE2-16A5-D549-6B74-F22946212A92}"/>
              </a:ext>
            </a:extLst>
          </p:cNvPr>
          <p:cNvSpPr/>
          <p:nvPr/>
        </p:nvSpPr>
        <p:spPr>
          <a:xfrm>
            <a:off x="4760727" y="4759841"/>
            <a:ext cx="6108824" cy="563056"/>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grpSp>
        <p:nvGrpSpPr>
          <p:cNvPr id="122" name="Group 121">
            <a:extLst>
              <a:ext uri="{FF2B5EF4-FFF2-40B4-BE49-F238E27FC236}">
                <a16:creationId xmlns:a16="http://schemas.microsoft.com/office/drawing/2014/main" id="{30697B2C-77F4-43B6-400E-F012303D8D61}"/>
              </a:ext>
            </a:extLst>
          </p:cNvPr>
          <p:cNvGrpSpPr/>
          <p:nvPr/>
        </p:nvGrpSpPr>
        <p:grpSpPr>
          <a:xfrm>
            <a:off x="2929044" y="1879256"/>
            <a:ext cx="1487617" cy="415636"/>
            <a:chOff x="715303" y="1567451"/>
            <a:chExt cx="1487617" cy="415636"/>
          </a:xfrm>
        </p:grpSpPr>
        <p:grpSp>
          <p:nvGrpSpPr>
            <p:cNvPr id="106" name="Group 105">
              <a:extLst>
                <a:ext uri="{FF2B5EF4-FFF2-40B4-BE49-F238E27FC236}">
                  <a16:creationId xmlns:a16="http://schemas.microsoft.com/office/drawing/2014/main" id="{D5FDA5A4-2A4B-0AF5-41B6-78F26C6B0508}"/>
                </a:ext>
              </a:extLst>
            </p:cNvPr>
            <p:cNvGrpSpPr/>
            <p:nvPr/>
          </p:nvGrpSpPr>
          <p:grpSpPr>
            <a:xfrm>
              <a:off x="715303" y="1567451"/>
              <a:ext cx="453437" cy="415636"/>
              <a:chOff x="715303" y="1567451"/>
              <a:chExt cx="453437" cy="415636"/>
            </a:xfrm>
          </p:grpSpPr>
          <p:sp>
            <p:nvSpPr>
              <p:cNvPr id="8" name="Oval 7">
                <a:extLst>
                  <a:ext uri="{FF2B5EF4-FFF2-40B4-BE49-F238E27FC236}">
                    <a16:creationId xmlns:a16="http://schemas.microsoft.com/office/drawing/2014/main" id="{E147587F-D91A-88A0-5684-467B70D9BD90}"/>
                  </a:ext>
                </a:extLst>
              </p:cNvPr>
              <p:cNvSpPr/>
              <p:nvPr/>
            </p:nvSpPr>
            <p:spPr>
              <a:xfrm>
                <a:off x="736085" y="1567451"/>
                <a:ext cx="415636" cy="415636"/>
              </a:xfrm>
              <a:prstGeom prst="ellipse">
                <a:avLst/>
              </a:prstGeom>
              <a:solidFill>
                <a:schemeClr val="bg1"/>
              </a:solidFill>
              <a:ln>
                <a:noFill/>
              </a:ln>
              <a:effectLst>
                <a:glow rad="50800">
                  <a:schemeClr val="tx1">
                    <a:alpha val="1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20" name="TextBox 19">
                <a:extLst>
                  <a:ext uri="{FF2B5EF4-FFF2-40B4-BE49-F238E27FC236}">
                    <a16:creationId xmlns:a16="http://schemas.microsoft.com/office/drawing/2014/main" id="{65DE62D3-C703-9B6F-8576-56E9B74BCB51}"/>
                  </a:ext>
                </a:extLst>
              </p:cNvPr>
              <p:cNvSpPr txBox="1"/>
              <p:nvPr/>
            </p:nvSpPr>
            <p:spPr>
              <a:xfrm>
                <a:off x="715303" y="1590603"/>
                <a:ext cx="453437" cy="369332"/>
              </a:xfrm>
              <a:prstGeom prst="rect">
                <a:avLst/>
              </a:prstGeom>
              <a:noFill/>
            </p:spPr>
            <p:txBody>
              <a:bodyPr wrap="square" rtlCol="0" anchor="ctr">
                <a:spAutoFit/>
              </a:bodyPr>
              <a:lstStyle/>
              <a:p>
                <a:pPr algn="ctr"/>
                <a:r>
                  <a:rPr lang="en-US" b="1" dirty="0">
                    <a:solidFill>
                      <a:srgbClr val="04948E"/>
                    </a:solidFill>
                    <a:latin typeface="Trebuchet MS" panose="020B0603020202020204" pitchFamily="34" charset="0"/>
                  </a:rPr>
                  <a:t>A</a:t>
                </a:r>
              </a:p>
            </p:txBody>
          </p:sp>
        </p:grpSp>
        <p:grpSp>
          <p:nvGrpSpPr>
            <p:cNvPr id="105" name="Group 104">
              <a:extLst>
                <a:ext uri="{FF2B5EF4-FFF2-40B4-BE49-F238E27FC236}">
                  <a16:creationId xmlns:a16="http://schemas.microsoft.com/office/drawing/2014/main" id="{EF6B8E1D-1304-4218-6C5C-8E58589FE2DE}"/>
                </a:ext>
              </a:extLst>
            </p:cNvPr>
            <p:cNvGrpSpPr/>
            <p:nvPr/>
          </p:nvGrpSpPr>
          <p:grpSpPr>
            <a:xfrm>
              <a:off x="1232376" y="1567451"/>
              <a:ext cx="453437" cy="415636"/>
              <a:chOff x="1232376" y="1567451"/>
              <a:chExt cx="453437" cy="415636"/>
            </a:xfrm>
          </p:grpSpPr>
          <p:sp>
            <p:nvSpPr>
              <p:cNvPr id="11" name="Oval 10">
                <a:extLst>
                  <a:ext uri="{FF2B5EF4-FFF2-40B4-BE49-F238E27FC236}">
                    <a16:creationId xmlns:a16="http://schemas.microsoft.com/office/drawing/2014/main" id="{07B88257-6C49-F6A2-B320-A70D274AB7AB}"/>
                  </a:ext>
                </a:extLst>
              </p:cNvPr>
              <p:cNvSpPr/>
              <p:nvPr/>
            </p:nvSpPr>
            <p:spPr>
              <a:xfrm>
                <a:off x="1251277" y="1567451"/>
                <a:ext cx="415636" cy="415636"/>
              </a:xfrm>
              <a:prstGeom prst="ellipse">
                <a:avLst/>
              </a:prstGeom>
              <a:solidFill>
                <a:schemeClr val="bg1"/>
              </a:solidFill>
              <a:ln>
                <a:noFill/>
              </a:ln>
              <a:effectLst>
                <a:glow rad="50800">
                  <a:schemeClr val="tx1">
                    <a:alpha val="1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23" name="TextBox 22">
                <a:extLst>
                  <a:ext uri="{FF2B5EF4-FFF2-40B4-BE49-F238E27FC236}">
                    <a16:creationId xmlns:a16="http://schemas.microsoft.com/office/drawing/2014/main" id="{2DCF024A-1E50-4268-87E7-5E81B617E811}"/>
                  </a:ext>
                </a:extLst>
              </p:cNvPr>
              <p:cNvSpPr txBox="1"/>
              <p:nvPr/>
            </p:nvSpPr>
            <p:spPr>
              <a:xfrm>
                <a:off x="1232376" y="1590603"/>
                <a:ext cx="453437" cy="369332"/>
              </a:xfrm>
              <a:prstGeom prst="rect">
                <a:avLst/>
              </a:prstGeom>
              <a:noFill/>
            </p:spPr>
            <p:txBody>
              <a:bodyPr wrap="square" rtlCol="0" anchor="ctr">
                <a:spAutoFit/>
              </a:bodyPr>
              <a:lstStyle/>
              <a:p>
                <a:pPr algn="ctr"/>
                <a:r>
                  <a:rPr lang="en-US" b="1" dirty="0">
                    <a:solidFill>
                      <a:srgbClr val="04948E"/>
                    </a:solidFill>
                    <a:latin typeface="Trebuchet MS" panose="020B0603020202020204" pitchFamily="34" charset="0"/>
                  </a:rPr>
                  <a:t>R</a:t>
                </a:r>
              </a:p>
            </p:txBody>
          </p:sp>
        </p:grpSp>
        <p:grpSp>
          <p:nvGrpSpPr>
            <p:cNvPr id="104" name="Group 103">
              <a:extLst>
                <a:ext uri="{FF2B5EF4-FFF2-40B4-BE49-F238E27FC236}">
                  <a16:creationId xmlns:a16="http://schemas.microsoft.com/office/drawing/2014/main" id="{83846BAE-32AA-0EEC-138E-8A0DE1E7EF6D}"/>
                </a:ext>
              </a:extLst>
            </p:cNvPr>
            <p:cNvGrpSpPr/>
            <p:nvPr/>
          </p:nvGrpSpPr>
          <p:grpSpPr>
            <a:xfrm>
              <a:off x="1749483" y="1567451"/>
              <a:ext cx="453437" cy="415636"/>
              <a:chOff x="1749483" y="1567451"/>
              <a:chExt cx="453437" cy="415636"/>
            </a:xfrm>
          </p:grpSpPr>
          <p:sp>
            <p:nvSpPr>
              <p:cNvPr id="12" name="Oval 11">
                <a:extLst>
                  <a:ext uri="{FF2B5EF4-FFF2-40B4-BE49-F238E27FC236}">
                    <a16:creationId xmlns:a16="http://schemas.microsoft.com/office/drawing/2014/main" id="{B94DB42B-12BA-6C48-B930-A9F895CBBEF4}"/>
                  </a:ext>
                </a:extLst>
              </p:cNvPr>
              <p:cNvSpPr/>
              <p:nvPr/>
            </p:nvSpPr>
            <p:spPr>
              <a:xfrm>
                <a:off x="1766469" y="1567451"/>
                <a:ext cx="415636" cy="415636"/>
              </a:xfrm>
              <a:prstGeom prst="ellipse">
                <a:avLst/>
              </a:prstGeom>
              <a:solidFill>
                <a:schemeClr val="bg1"/>
              </a:solidFill>
              <a:ln>
                <a:noFill/>
              </a:ln>
              <a:effectLst>
                <a:glow rad="50800">
                  <a:schemeClr val="tx1">
                    <a:alpha val="1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27" name="TextBox 26">
                <a:extLst>
                  <a:ext uri="{FF2B5EF4-FFF2-40B4-BE49-F238E27FC236}">
                    <a16:creationId xmlns:a16="http://schemas.microsoft.com/office/drawing/2014/main" id="{B6CA3C3D-5EE2-1762-07E4-8F5B694AC1FC}"/>
                  </a:ext>
                </a:extLst>
              </p:cNvPr>
              <p:cNvSpPr txBox="1"/>
              <p:nvPr/>
            </p:nvSpPr>
            <p:spPr>
              <a:xfrm>
                <a:off x="1749483" y="1590603"/>
                <a:ext cx="453437" cy="369332"/>
              </a:xfrm>
              <a:prstGeom prst="rect">
                <a:avLst/>
              </a:prstGeom>
              <a:noFill/>
            </p:spPr>
            <p:txBody>
              <a:bodyPr wrap="square" rtlCol="0" anchor="ctr">
                <a:spAutoFit/>
              </a:bodyPr>
              <a:lstStyle/>
              <a:p>
                <a:pPr algn="ctr"/>
                <a:r>
                  <a:rPr lang="en-US" b="1" dirty="0">
                    <a:solidFill>
                      <a:srgbClr val="04948E"/>
                    </a:solidFill>
                    <a:latin typeface="Trebuchet MS" panose="020B0603020202020204" pitchFamily="34" charset="0"/>
                  </a:rPr>
                  <a:t>T</a:t>
                </a:r>
              </a:p>
            </p:txBody>
          </p:sp>
        </p:grpSp>
      </p:grpSp>
      <p:sp>
        <p:nvSpPr>
          <p:cNvPr id="19" name="TextBox 18">
            <a:extLst>
              <a:ext uri="{FF2B5EF4-FFF2-40B4-BE49-F238E27FC236}">
                <a16:creationId xmlns:a16="http://schemas.microsoft.com/office/drawing/2014/main" id="{012B7187-D6BB-6CAE-FEB6-AF7D5D0D0C9E}"/>
              </a:ext>
            </a:extLst>
          </p:cNvPr>
          <p:cNvSpPr txBox="1"/>
          <p:nvPr/>
        </p:nvSpPr>
        <p:spPr>
          <a:xfrm>
            <a:off x="5576163" y="1902408"/>
            <a:ext cx="2609817" cy="369332"/>
          </a:xfrm>
          <a:prstGeom prst="rect">
            <a:avLst/>
          </a:prstGeom>
          <a:noFill/>
        </p:spPr>
        <p:txBody>
          <a:bodyPr wrap="none" rtlCol="0" anchor="ctr">
            <a:spAutoFit/>
          </a:bodyPr>
          <a:lstStyle/>
          <a:p>
            <a:r>
              <a:rPr lang="en-US" b="1" dirty="0">
                <a:solidFill>
                  <a:srgbClr val="04948E"/>
                </a:solidFill>
                <a:latin typeface="Trebuchet MS" panose="020B0603020202020204" pitchFamily="34" charset="0"/>
              </a:rPr>
              <a:t>Antiretroviral Therapy</a:t>
            </a:r>
          </a:p>
        </p:txBody>
      </p:sp>
      <p:sp>
        <p:nvSpPr>
          <p:cNvPr id="36" name="Oval 35">
            <a:extLst>
              <a:ext uri="{FF2B5EF4-FFF2-40B4-BE49-F238E27FC236}">
                <a16:creationId xmlns:a16="http://schemas.microsoft.com/office/drawing/2014/main" id="{4BA4FD21-57E2-C8D7-AE39-95E1B8729667}"/>
              </a:ext>
            </a:extLst>
          </p:cNvPr>
          <p:cNvSpPr/>
          <p:nvPr/>
        </p:nvSpPr>
        <p:spPr>
          <a:xfrm>
            <a:off x="4618340" y="1683405"/>
            <a:ext cx="807337" cy="807337"/>
          </a:xfrm>
          <a:prstGeom prst="ellipse">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grpSp>
        <p:nvGrpSpPr>
          <p:cNvPr id="121" name="Group 120">
            <a:extLst>
              <a:ext uri="{FF2B5EF4-FFF2-40B4-BE49-F238E27FC236}">
                <a16:creationId xmlns:a16="http://schemas.microsoft.com/office/drawing/2014/main" id="{FD28C9ED-8EA6-3017-628F-37555AE5B846}"/>
              </a:ext>
            </a:extLst>
          </p:cNvPr>
          <p:cNvGrpSpPr/>
          <p:nvPr/>
        </p:nvGrpSpPr>
        <p:grpSpPr>
          <a:xfrm>
            <a:off x="2929044" y="2869856"/>
            <a:ext cx="1487617" cy="415636"/>
            <a:chOff x="715303" y="2558051"/>
            <a:chExt cx="1487617" cy="415636"/>
          </a:xfrm>
        </p:grpSpPr>
        <p:grpSp>
          <p:nvGrpSpPr>
            <p:cNvPr id="101" name="Group 100">
              <a:extLst>
                <a:ext uri="{FF2B5EF4-FFF2-40B4-BE49-F238E27FC236}">
                  <a16:creationId xmlns:a16="http://schemas.microsoft.com/office/drawing/2014/main" id="{F8793A2A-F5C8-11B9-8118-984A60B3C62D}"/>
                </a:ext>
              </a:extLst>
            </p:cNvPr>
            <p:cNvGrpSpPr/>
            <p:nvPr/>
          </p:nvGrpSpPr>
          <p:grpSpPr>
            <a:xfrm>
              <a:off x="715303" y="2558051"/>
              <a:ext cx="453437" cy="415636"/>
              <a:chOff x="715303" y="2558051"/>
              <a:chExt cx="453437" cy="415636"/>
            </a:xfrm>
          </p:grpSpPr>
          <p:sp>
            <p:nvSpPr>
              <p:cNvPr id="45" name="Oval 44">
                <a:extLst>
                  <a:ext uri="{FF2B5EF4-FFF2-40B4-BE49-F238E27FC236}">
                    <a16:creationId xmlns:a16="http://schemas.microsoft.com/office/drawing/2014/main" id="{59ABE341-BF79-B8A6-E618-862D9AE10677}"/>
                  </a:ext>
                </a:extLst>
              </p:cNvPr>
              <p:cNvSpPr/>
              <p:nvPr/>
            </p:nvSpPr>
            <p:spPr>
              <a:xfrm>
                <a:off x="736085" y="2558051"/>
                <a:ext cx="415636" cy="415636"/>
              </a:xfrm>
              <a:prstGeom prst="ellipse">
                <a:avLst/>
              </a:prstGeom>
              <a:solidFill>
                <a:schemeClr val="bg1"/>
              </a:solidFill>
              <a:ln>
                <a:noFill/>
              </a:ln>
              <a:effectLst>
                <a:glow rad="50800">
                  <a:schemeClr val="tx1">
                    <a:alpha val="1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48" name="TextBox 47">
                <a:extLst>
                  <a:ext uri="{FF2B5EF4-FFF2-40B4-BE49-F238E27FC236}">
                    <a16:creationId xmlns:a16="http://schemas.microsoft.com/office/drawing/2014/main" id="{0162F9B3-D150-A2EC-0000-A7B41866C45E}"/>
                  </a:ext>
                </a:extLst>
              </p:cNvPr>
              <p:cNvSpPr txBox="1"/>
              <p:nvPr/>
            </p:nvSpPr>
            <p:spPr>
              <a:xfrm>
                <a:off x="715303" y="2581203"/>
                <a:ext cx="453437" cy="369332"/>
              </a:xfrm>
              <a:prstGeom prst="rect">
                <a:avLst/>
              </a:prstGeom>
              <a:noFill/>
            </p:spPr>
            <p:txBody>
              <a:bodyPr wrap="square" rtlCol="0" anchor="ctr">
                <a:spAutoFit/>
              </a:bodyPr>
              <a:lstStyle/>
              <a:p>
                <a:pPr algn="ctr"/>
                <a:r>
                  <a:rPr lang="en-US" b="1" dirty="0">
                    <a:solidFill>
                      <a:srgbClr val="04948E"/>
                    </a:solidFill>
                    <a:latin typeface="Trebuchet MS" panose="020B0603020202020204" pitchFamily="34" charset="0"/>
                  </a:rPr>
                  <a:t>C</a:t>
                </a:r>
              </a:p>
            </p:txBody>
          </p:sp>
        </p:grpSp>
        <p:grpSp>
          <p:nvGrpSpPr>
            <p:cNvPr id="102" name="Group 101">
              <a:extLst>
                <a:ext uri="{FF2B5EF4-FFF2-40B4-BE49-F238E27FC236}">
                  <a16:creationId xmlns:a16="http://schemas.microsoft.com/office/drawing/2014/main" id="{DDC49A39-0A2A-87D0-B637-11EE185EF3E1}"/>
                </a:ext>
              </a:extLst>
            </p:cNvPr>
            <p:cNvGrpSpPr/>
            <p:nvPr/>
          </p:nvGrpSpPr>
          <p:grpSpPr>
            <a:xfrm>
              <a:off x="1232376" y="2558051"/>
              <a:ext cx="453437" cy="415636"/>
              <a:chOff x="1232376" y="2558051"/>
              <a:chExt cx="453437" cy="415636"/>
            </a:xfrm>
          </p:grpSpPr>
          <p:sp>
            <p:nvSpPr>
              <p:cNvPr id="46" name="Oval 45">
                <a:extLst>
                  <a:ext uri="{FF2B5EF4-FFF2-40B4-BE49-F238E27FC236}">
                    <a16:creationId xmlns:a16="http://schemas.microsoft.com/office/drawing/2014/main" id="{4657B1F9-8778-541B-48D2-C12C2581550A}"/>
                  </a:ext>
                </a:extLst>
              </p:cNvPr>
              <p:cNvSpPr/>
              <p:nvPr/>
            </p:nvSpPr>
            <p:spPr>
              <a:xfrm>
                <a:off x="1251277" y="2558051"/>
                <a:ext cx="415636" cy="415636"/>
              </a:xfrm>
              <a:prstGeom prst="ellipse">
                <a:avLst/>
              </a:prstGeom>
              <a:solidFill>
                <a:schemeClr val="bg1"/>
              </a:solidFill>
              <a:ln>
                <a:noFill/>
              </a:ln>
              <a:effectLst>
                <a:glow rad="50800">
                  <a:schemeClr val="tx1">
                    <a:alpha val="1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49" name="TextBox 48">
                <a:extLst>
                  <a:ext uri="{FF2B5EF4-FFF2-40B4-BE49-F238E27FC236}">
                    <a16:creationId xmlns:a16="http://schemas.microsoft.com/office/drawing/2014/main" id="{ACE64D12-278B-47C8-3D6F-5332A7922FB0}"/>
                  </a:ext>
                </a:extLst>
              </p:cNvPr>
              <p:cNvSpPr txBox="1"/>
              <p:nvPr/>
            </p:nvSpPr>
            <p:spPr>
              <a:xfrm>
                <a:off x="1232376" y="2581203"/>
                <a:ext cx="453437" cy="369332"/>
              </a:xfrm>
              <a:prstGeom prst="rect">
                <a:avLst/>
              </a:prstGeom>
              <a:noFill/>
            </p:spPr>
            <p:txBody>
              <a:bodyPr wrap="square" rtlCol="0" anchor="ctr">
                <a:spAutoFit/>
              </a:bodyPr>
              <a:lstStyle/>
              <a:p>
                <a:pPr algn="ctr"/>
                <a:r>
                  <a:rPr lang="en-US" b="1" dirty="0">
                    <a:solidFill>
                      <a:srgbClr val="04948E"/>
                    </a:solidFill>
                    <a:latin typeface="Trebuchet MS" panose="020B0603020202020204" pitchFamily="34" charset="0"/>
                  </a:rPr>
                  <a:t>D</a:t>
                </a:r>
              </a:p>
            </p:txBody>
          </p:sp>
        </p:grpSp>
        <p:grpSp>
          <p:nvGrpSpPr>
            <p:cNvPr id="103" name="Group 102">
              <a:extLst>
                <a:ext uri="{FF2B5EF4-FFF2-40B4-BE49-F238E27FC236}">
                  <a16:creationId xmlns:a16="http://schemas.microsoft.com/office/drawing/2014/main" id="{F0AFEB79-E2BE-8FE8-9672-FA9DC2331588}"/>
                </a:ext>
              </a:extLst>
            </p:cNvPr>
            <p:cNvGrpSpPr/>
            <p:nvPr/>
          </p:nvGrpSpPr>
          <p:grpSpPr>
            <a:xfrm>
              <a:off x="1749483" y="2558051"/>
              <a:ext cx="453437" cy="415636"/>
              <a:chOff x="1749483" y="2558051"/>
              <a:chExt cx="453437" cy="415636"/>
            </a:xfrm>
          </p:grpSpPr>
          <p:sp>
            <p:nvSpPr>
              <p:cNvPr id="47" name="Oval 46">
                <a:extLst>
                  <a:ext uri="{FF2B5EF4-FFF2-40B4-BE49-F238E27FC236}">
                    <a16:creationId xmlns:a16="http://schemas.microsoft.com/office/drawing/2014/main" id="{C7B57835-D133-F4F4-160C-982DED3E1969}"/>
                  </a:ext>
                </a:extLst>
              </p:cNvPr>
              <p:cNvSpPr/>
              <p:nvPr/>
            </p:nvSpPr>
            <p:spPr>
              <a:xfrm>
                <a:off x="1766469" y="2558051"/>
                <a:ext cx="415636" cy="415636"/>
              </a:xfrm>
              <a:prstGeom prst="ellipse">
                <a:avLst/>
              </a:prstGeom>
              <a:solidFill>
                <a:schemeClr val="bg1"/>
              </a:solidFill>
              <a:ln>
                <a:noFill/>
              </a:ln>
              <a:effectLst>
                <a:glow rad="50800">
                  <a:schemeClr val="tx1">
                    <a:alpha val="1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50" name="TextBox 49">
                <a:extLst>
                  <a:ext uri="{FF2B5EF4-FFF2-40B4-BE49-F238E27FC236}">
                    <a16:creationId xmlns:a16="http://schemas.microsoft.com/office/drawing/2014/main" id="{FC9BD9BB-1901-EC4C-7AD0-EA9A35BAF7C6}"/>
                  </a:ext>
                </a:extLst>
              </p:cNvPr>
              <p:cNvSpPr txBox="1"/>
              <p:nvPr/>
            </p:nvSpPr>
            <p:spPr>
              <a:xfrm>
                <a:off x="1749483" y="2581203"/>
                <a:ext cx="453437" cy="369332"/>
              </a:xfrm>
              <a:prstGeom prst="rect">
                <a:avLst/>
              </a:prstGeom>
              <a:noFill/>
            </p:spPr>
            <p:txBody>
              <a:bodyPr wrap="square" rtlCol="0" anchor="ctr">
                <a:spAutoFit/>
              </a:bodyPr>
              <a:lstStyle/>
              <a:p>
                <a:pPr algn="ctr"/>
                <a:r>
                  <a:rPr lang="en-US" b="1" dirty="0">
                    <a:solidFill>
                      <a:srgbClr val="04948E"/>
                    </a:solidFill>
                    <a:latin typeface="Trebuchet MS" panose="020B0603020202020204" pitchFamily="34" charset="0"/>
                  </a:rPr>
                  <a:t>C</a:t>
                </a:r>
              </a:p>
            </p:txBody>
          </p:sp>
        </p:grpSp>
      </p:grpSp>
      <p:sp>
        <p:nvSpPr>
          <p:cNvPr id="51" name="TextBox 50">
            <a:extLst>
              <a:ext uri="{FF2B5EF4-FFF2-40B4-BE49-F238E27FC236}">
                <a16:creationId xmlns:a16="http://schemas.microsoft.com/office/drawing/2014/main" id="{B7728E48-6A0A-DA8A-5ABD-2F9A9A79379D}"/>
              </a:ext>
            </a:extLst>
          </p:cNvPr>
          <p:cNvSpPr txBox="1"/>
          <p:nvPr/>
        </p:nvSpPr>
        <p:spPr>
          <a:xfrm>
            <a:off x="5576163" y="2893008"/>
            <a:ext cx="4927952" cy="369332"/>
          </a:xfrm>
          <a:prstGeom prst="rect">
            <a:avLst/>
          </a:prstGeom>
          <a:noFill/>
        </p:spPr>
        <p:txBody>
          <a:bodyPr wrap="none" rtlCol="0" anchor="ctr">
            <a:spAutoFit/>
          </a:bodyPr>
          <a:lstStyle/>
          <a:p>
            <a:r>
              <a:rPr lang="en-US" b="1" dirty="0">
                <a:solidFill>
                  <a:srgbClr val="04948E"/>
                </a:solidFill>
                <a:latin typeface="Trebuchet MS" panose="020B0603020202020204" pitchFamily="34" charset="0"/>
              </a:rPr>
              <a:t>Centers for Disease Control and Prevention </a:t>
            </a:r>
          </a:p>
        </p:txBody>
      </p:sp>
      <p:sp>
        <p:nvSpPr>
          <p:cNvPr id="53" name="Oval 52">
            <a:extLst>
              <a:ext uri="{FF2B5EF4-FFF2-40B4-BE49-F238E27FC236}">
                <a16:creationId xmlns:a16="http://schemas.microsoft.com/office/drawing/2014/main" id="{C523D355-0A23-B519-3184-8490404FD5F5}"/>
              </a:ext>
            </a:extLst>
          </p:cNvPr>
          <p:cNvSpPr/>
          <p:nvPr/>
        </p:nvSpPr>
        <p:spPr>
          <a:xfrm>
            <a:off x="4618340" y="2674005"/>
            <a:ext cx="807337" cy="807337"/>
          </a:xfrm>
          <a:prstGeom prst="ellipse">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grpSp>
        <p:nvGrpSpPr>
          <p:cNvPr id="119" name="Group 118">
            <a:extLst>
              <a:ext uri="{FF2B5EF4-FFF2-40B4-BE49-F238E27FC236}">
                <a16:creationId xmlns:a16="http://schemas.microsoft.com/office/drawing/2014/main" id="{9CBA6B2B-0779-B335-7AC5-C8AE721A5EB3}"/>
              </a:ext>
            </a:extLst>
          </p:cNvPr>
          <p:cNvGrpSpPr/>
          <p:nvPr/>
        </p:nvGrpSpPr>
        <p:grpSpPr>
          <a:xfrm>
            <a:off x="2943701" y="3842950"/>
            <a:ext cx="1487617" cy="415636"/>
            <a:chOff x="715303" y="4539251"/>
            <a:chExt cx="1487617" cy="415636"/>
          </a:xfrm>
        </p:grpSpPr>
        <p:grpSp>
          <p:nvGrpSpPr>
            <p:cNvPr id="112" name="Group 111">
              <a:extLst>
                <a:ext uri="{FF2B5EF4-FFF2-40B4-BE49-F238E27FC236}">
                  <a16:creationId xmlns:a16="http://schemas.microsoft.com/office/drawing/2014/main" id="{B4A405CC-36E8-3E96-7D01-396F44BAB5CA}"/>
                </a:ext>
              </a:extLst>
            </p:cNvPr>
            <p:cNvGrpSpPr/>
            <p:nvPr/>
          </p:nvGrpSpPr>
          <p:grpSpPr>
            <a:xfrm>
              <a:off x="715303" y="4539251"/>
              <a:ext cx="453437" cy="415636"/>
              <a:chOff x="715303" y="4539251"/>
              <a:chExt cx="453437" cy="415636"/>
            </a:xfrm>
          </p:grpSpPr>
          <p:sp>
            <p:nvSpPr>
              <p:cNvPr id="71" name="Oval 70">
                <a:extLst>
                  <a:ext uri="{FF2B5EF4-FFF2-40B4-BE49-F238E27FC236}">
                    <a16:creationId xmlns:a16="http://schemas.microsoft.com/office/drawing/2014/main" id="{A71B45AD-4EBB-F4F7-6A14-2B416232DD73}"/>
                  </a:ext>
                </a:extLst>
              </p:cNvPr>
              <p:cNvSpPr/>
              <p:nvPr/>
            </p:nvSpPr>
            <p:spPr>
              <a:xfrm>
                <a:off x="736085" y="4539251"/>
                <a:ext cx="415636" cy="415636"/>
              </a:xfrm>
              <a:prstGeom prst="ellipse">
                <a:avLst/>
              </a:prstGeom>
              <a:solidFill>
                <a:schemeClr val="bg1"/>
              </a:solidFill>
              <a:ln>
                <a:noFill/>
              </a:ln>
              <a:effectLst>
                <a:glow rad="50800">
                  <a:schemeClr val="tx1">
                    <a:alpha val="1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74" name="TextBox 73">
                <a:extLst>
                  <a:ext uri="{FF2B5EF4-FFF2-40B4-BE49-F238E27FC236}">
                    <a16:creationId xmlns:a16="http://schemas.microsoft.com/office/drawing/2014/main" id="{687FC778-E639-041E-9F91-4DCC37120686}"/>
                  </a:ext>
                </a:extLst>
              </p:cNvPr>
              <p:cNvSpPr txBox="1"/>
              <p:nvPr/>
            </p:nvSpPr>
            <p:spPr>
              <a:xfrm>
                <a:off x="715303" y="4562403"/>
                <a:ext cx="453437" cy="369332"/>
              </a:xfrm>
              <a:prstGeom prst="rect">
                <a:avLst/>
              </a:prstGeom>
              <a:noFill/>
            </p:spPr>
            <p:txBody>
              <a:bodyPr wrap="square" rtlCol="0" anchor="ctr">
                <a:spAutoFit/>
              </a:bodyPr>
              <a:lstStyle/>
              <a:p>
                <a:pPr algn="ctr"/>
                <a:r>
                  <a:rPr lang="en-US" b="1" dirty="0">
                    <a:solidFill>
                      <a:srgbClr val="04948E"/>
                    </a:solidFill>
                    <a:latin typeface="Trebuchet MS" panose="020B0603020202020204" pitchFamily="34" charset="0"/>
                  </a:rPr>
                  <a:t>H</a:t>
                </a:r>
              </a:p>
            </p:txBody>
          </p:sp>
        </p:grpSp>
        <p:grpSp>
          <p:nvGrpSpPr>
            <p:cNvPr id="113" name="Group 112">
              <a:extLst>
                <a:ext uri="{FF2B5EF4-FFF2-40B4-BE49-F238E27FC236}">
                  <a16:creationId xmlns:a16="http://schemas.microsoft.com/office/drawing/2014/main" id="{087E0553-8E7C-513B-49A6-304E595594BB}"/>
                </a:ext>
              </a:extLst>
            </p:cNvPr>
            <p:cNvGrpSpPr/>
            <p:nvPr/>
          </p:nvGrpSpPr>
          <p:grpSpPr>
            <a:xfrm>
              <a:off x="1232376" y="4539251"/>
              <a:ext cx="453437" cy="415636"/>
              <a:chOff x="1232376" y="4539251"/>
              <a:chExt cx="453437" cy="415636"/>
            </a:xfrm>
          </p:grpSpPr>
          <p:sp>
            <p:nvSpPr>
              <p:cNvPr id="72" name="Oval 71">
                <a:extLst>
                  <a:ext uri="{FF2B5EF4-FFF2-40B4-BE49-F238E27FC236}">
                    <a16:creationId xmlns:a16="http://schemas.microsoft.com/office/drawing/2014/main" id="{472AA872-EF04-403A-B4E2-503FAB08C55E}"/>
                  </a:ext>
                </a:extLst>
              </p:cNvPr>
              <p:cNvSpPr/>
              <p:nvPr/>
            </p:nvSpPr>
            <p:spPr>
              <a:xfrm>
                <a:off x="1251277" y="4539251"/>
                <a:ext cx="415636" cy="415636"/>
              </a:xfrm>
              <a:prstGeom prst="ellipse">
                <a:avLst/>
              </a:prstGeom>
              <a:solidFill>
                <a:schemeClr val="bg1"/>
              </a:solidFill>
              <a:ln>
                <a:noFill/>
              </a:ln>
              <a:effectLst>
                <a:glow rad="50800">
                  <a:schemeClr val="tx1">
                    <a:alpha val="1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76" name="TextBox 75">
                <a:extLst>
                  <a:ext uri="{FF2B5EF4-FFF2-40B4-BE49-F238E27FC236}">
                    <a16:creationId xmlns:a16="http://schemas.microsoft.com/office/drawing/2014/main" id="{FCCF0BF4-ADBB-5BD0-CA13-4AFEEDE2B6F5}"/>
                  </a:ext>
                </a:extLst>
              </p:cNvPr>
              <p:cNvSpPr txBox="1"/>
              <p:nvPr/>
            </p:nvSpPr>
            <p:spPr>
              <a:xfrm>
                <a:off x="1232376" y="4562403"/>
                <a:ext cx="453437" cy="369332"/>
              </a:xfrm>
              <a:prstGeom prst="rect">
                <a:avLst/>
              </a:prstGeom>
              <a:noFill/>
            </p:spPr>
            <p:txBody>
              <a:bodyPr wrap="square" rtlCol="0" anchor="ctr">
                <a:spAutoFit/>
              </a:bodyPr>
              <a:lstStyle/>
              <a:p>
                <a:pPr algn="ctr"/>
                <a:r>
                  <a:rPr lang="en-US" b="1" dirty="0">
                    <a:solidFill>
                      <a:srgbClr val="04948E"/>
                    </a:solidFill>
                    <a:latin typeface="Trebuchet MS" panose="020B0603020202020204" pitchFamily="34" charset="0"/>
                  </a:rPr>
                  <a:t>I</a:t>
                </a:r>
              </a:p>
            </p:txBody>
          </p:sp>
        </p:grpSp>
        <p:grpSp>
          <p:nvGrpSpPr>
            <p:cNvPr id="114" name="Group 113">
              <a:extLst>
                <a:ext uri="{FF2B5EF4-FFF2-40B4-BE49-F238E27FC236}">
                  <a16:creationId xmlns:a16="http://schemas.microsoft.com/office/drawing/2014/main" id="{B526B351-6112-B69F-B4AE-232DB75B347E}"/>
                </a:ext>
              </a:extLst>
            </p:cNvPr>
            <p:cNvGrpSpPr/>
            <p:nvPr/>
          </p:nvGrpSpPr>
          <p:grpSpPr>
            <a:xfrm>
              <a:off x="1749483" y="4539251"/>
              <a:ext cx="453437" cy="415636"/>
              <a:chOff x="1749483" y="4539251"/>
              <a:chExt cx="453437" cy="415636"/>
            </a:xfrm>
          </p:grpSpPr>
          <p:sp>
            <p:nvSpPr>
              <p:cNvPr id="73" name="Oval 72">
                <a:extLst>
                  <a:ext uri="{FF2B5EF4-FFF2-40B4-BE49-F238E27FC236}">
                    <a16:creationId xmlns:a16="http://schemas.microsoft.com/office/drawing/2014/main" id="{D6074AC8-EF3B-18EE-2BE1-532AF0126559}"/>
                  </a:ext>
                </a:extLst>
              </p:cNvPr>
              <p:cNvSpPr/>
              <p:nvPr/>
            </p:nvSpPr>
            <p:spPr>
              <a:xfrm>
                <a:off x="1766469" y="4539251"/>
                <a:ext cx="415636" cy="415636"/>
              </a:xfrm>
              <a:prstGeom prst="ellipse">
                <a:avLst/>
              </a:prstGeom>
              <a:solidFill>
                <a:schemeClr val="bg1"/>
              </a:solidFill>
              <a:ln>
                <a:noFill/>
              </a:ln>
              <a:effectLst>
                <a:glow rad="50800">
                  <a:schemeClr val="tx1">
                    <a:alpha val="1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77" name="TextBox 76">
                <a:extLst>
                  <a:ext uri="{FF2B5EF4-FFF2-40B4-BE49-F238E27FC236}">
                    <a16:creationId xmlns:a16="http://schemas.microsoft.com/office/drawing/2014/main" id="{E07A4D54-4ACB-5884-9E8B-144C82F5D384}"/>
                  </a:ext>
                </a:extLst>
              </p:cNvPr>
              <p:cNvSpPr txBox="1"/>
              <p:nvPr/>
            </p:nvSpPr>
            <p:spPr>
              <a:xfrm>
                <a:off x="1749483" y="4562403"/>
                <a:ext cx="453437" cy="369332"/>
              </a:xfrm>
              <a:prstGeom prst="rect">
                <a:avLst/>
              </a:prstGeom>
              <a:noFill/>
            </p:spPr>
            <p:txBody>
              <a:bodyPr wrap="square" rtlCol="0" anchor="ctr">
                <a:spAutoFit/>
              </a:bodyPr>
              <a:lstStyle/>
              <a:p>
                <a:pPr algn="ctr"/>
                <a:r>
                  <a:rPr lang="en-US" b="1" dirty="0">
                    <a:solidFill>
                      <a:srgbClr val="04948E"/>
                    </a:solidFill>
                    <a:latin typeface="Trebuchet MS" panose="020B0603020202020204" pitchFamily="34" charset="0"/>
                  </a:rPr>
                  <a:t>V</a:t>
                </a:r>
              </a:p>
            </p:txBody>
          </p:sp>
        </p:grpSp>
      </p:grpSp>
      <p:sp>
        <p:nvSpPr>
          <p:cNvPr id="78" name="TextBox 77">
            <a:extLst>
              <a:ext uri="{FF2B5EF4-FFF2-40B4-BE49-F238E27FC236}">
                <a16:creationId xmlns:a16="http://schemas.microsoft.com/office/drawing/2014/main" id="{7176FB40-7CD5-BB7A-356F-26A024BDABB4}"/>
              </a:ext>
            </a:extLst>
          </p:cNvPr>
          <p:cNvSpPr txBox="1"/>
          <p:nvPr/>
        </p:nvSpPr>
        <p:spPr>
          <a:xfrm>
            <a:off x="5590820" y="3866102"/>
            <a:ext cx="3596690" cy="369332"/>
          </a:xfrm>
          <a:prstGeom prst="rect">
            <a:avLst/>
          </a:prstGeom>
          <a:noFill/>
        </p:spPr>
        <p:txBody>
          <a:bodyPr wrap="none" rtlCol="0" anchor="ctr">
            <a:spAutoFit/>
          </a:bodyPr>
          <a:lstStyle/>
          <a:p>
            <a:r>
              <a:rPr lang="en-US" b="1" dirty="0">
                <a:solidFill>
                  <a:srgbClr val="04948E"/>
                </a:solidFill>
                <a:latin typeface="Trebuchet MS" panose="020B0603020202020204" pitchFamily="34" charset="0"/>
              </a:rPr>
              <a:t>Human immunodeficiency virus</a:t>
            </a:r>
          </a:p>
        </p:txBody>
      </p:sp>
      <p:sp>
        <p:nvSpPr>
          <p:cNvPr id="80" name="Oval 79">
            <a:extLst>
              <a:ext uri="{FF2B5EF4-FFF2-40B4-BE49-F238E27FC236}">
                <a16:creationId xmlns:a16="http://schemas.microsoft.com/office/drawing/2014/main" id="{4A275EED-4D26-3B61-1526-47BC8D799592}"/>
              </a:ext>
            </a:extLst>
          </p:cNvPr>
          <p:cNvSpPr/>
          <p:nvPr/>
        </p:nvSpPr>
        <p:spPr>
          <a:xfrm>
            <a:off x="4632997" y="3647099"/>
            <a:ext cx="807337" cy="807337"/>
          </a:xfrm>
          <a:prstGeom prst="ellipse">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91" name="TextBox 90">
            <a:extLst>
              <a:ext uri="{FF2B5EF4-FFF2-40B4-BE49-F238E27FC236}">
                <a16:creationId xmlns:a16="http://schemas.microsoft.com/office/drawing/2014/main" id="{0B0B428F-F045-437F-475C-7FBFD0689D4E}"/>
              </a:ext>
            </a:extLst>
          </p:cNvPr>
          <p:cNvSpPr txBox="1"/>
          <p:nvPr/>
        </p:nvSpPr>
        <p:spPr>
          <a:xfrm>
            <a:off x="5590820" y="4856702"/>
            <a:ext cx="2946640" cy="369332"/>
          </a:xfrm>
          <a:prstGeom prst="rect">
            <a:avLst/>
          </a:prstGeom>
          <a:noFill/>
        </p:spPr>
        <p:txBody>
          <a:bodyPr wrap="none" rtlCol="0" anchor="ctr">
            <a:spAutoFit/>
          </a:bodyPr>
          <a:lstStyle/>
          <a:p>
            <a:r>
              <a:rPr lang="en-US" b="1" dirty="0">
                <a:solidFill>
                  <a:srgbClr val="04948E"/>
                </a:solidFill>
                <a:latin typeface="Trebuchet MS" panose="020B0603020202020204" pitchFamily="34" charset="0"/>
              </a:rPr>
              <a:t>Pre-exposure prophylaxis</a:t>
            </a:r>
          </a:p>
        </p:txBody>
      </p:sp>
      <p:sp>
        <p:nvSpPr>
          <p:cNvPr id="93" name="Oval 92">
            <a:extLst>
              <a:ext uri="{FF2B5EF4-FFF2-40B4-BE49-F238E27FC236}">
                <a16:creationId xmlns:a16="http://schemas.microsoft.com/office/drawing/2014/main" id="{6DF5C22D-84D0-6720-033A-B6E71195CF8F}"/>
              </a:ext>
            </a:extLst>
          </p:cNvPr>
          <p:cNvSpPr/>
          <p:nvPr/>
        </p:nvSpPr>
        <p:spPr>
          <a:xfrm>
            <a:off x="4632997" y="4637699"/>
            <a:ext cx="807337" cy="807337"/>
          </a:xfrm>
          <a:prstGeom prst="ellipse">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grpSp>
        <p:nvGrpSpPr>
          <p:cNvPr id="117" name="Group 116">
            <a:extLst>
              <a:ext uri="{FF2B5EF4-FFF2-40B4-BE49-F238E27FC236}">
                <a16:creationId xmlns:a16="http://schemas.microsoft.com/office/drawing/2014/main" id="{F26EA51F-850F-8505-3803-9D5D54C5AA1A}"/>
              </a:ext>
            </a:extLst>
          </p:cNvPr>
          <p:cNvGrpSpPr/>
          <p:nvPr/>
        </p:nvGrpSpPr>
        <p:grpSpPr>
          <a:xfrm>
            <a:off x="2395747" y="4833550"/>
            <a:ext cx="453437" cy="415636"/>
            <a:chOff x="718428" y="5529851"/>
            <a:chExt cx="453437" cy="415636"/>
          </a:xfrm>
        </p:grpSpPr>
        <p:sp>
          <p:nvSpPr>
            <p:cNvPr id="85" name="Oval 84">
              <a:extLst>
                <a:ext uri="{FF2B5EF4-FFF2-40B4-BE49-F238E27FC236}">
                  <a16:creationId xmlns:a16="http://schemas.microsoft.com/office/drawing/2014/main" id="{242465A5-56D5-5C6A-BD45-D90A79771805}"/>
                </a:ext>
              </a:extLst>
            </p:cNvPr>
            <p:cNvSpPr/>
            <p:nvPr/>
          </p:nvSpPr>
          <p:spPr>
            <a:xfrm>
              <a:off x="736085" y="5529851"/>
              <a:ext cx="415636" cy="415636"/>
            </a:xfrm>
            <a:prstGeom prst="ellipse">
              <a:avLst/>
            </a:prstGeom>
            <a:solidFill>
              <a:schemeClr val="bg1"/>
            </a:solidFill>
            <a:ln>
              <a:noFill/>
            </a:ln>
            <a:effectLst>
              <a:glow rad="50800">
                <a:schemeClr val="tx1">
                  <a:alpha val="1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88" name="TextBox 87">
              <a:extLst>
                <a:ext uri="{FF2B5EF4-FFF2-40B4-BE49-F238E27FC236}">
                  <a16:creationId xmlns:a16="http://schemas.microsoft.com/office/drawing/2014/main" id="{2EE32C01-381D-BFF6-46F8-8615F1C6F84D}"/>
                </a:ext>
              </a:extLst>
            </p:cNvPr>
            <p:cNvSpPr txBox="1"/>
            <p:nvPr/>
          </p:nvSpPr>
          <p:spPr>
            <a:xfrm>
              <a:off x="718428" y="5576155"/>
              <a:ext cx="453437" cy="369332"/>
            </a:xfrm>
            <a:prstGeom prst="rect">
              <a:avLst/>
            </a:prstGeom>
            <a:noFill/>
          </p:spPr>
          <p:txBody>
            <a:bodyPr wrap="square" rtlCol="0" anchor="ctr">
              <a:spAutoFit/>
            </a:bodyPr>
            <a:lstStyle/>
            <a:p>
              <a:pPr algn="ctr"/>
              <a:r>
                <a:rPr lang="en-US" b="1" dirty="0">
                  <a:solidFill>
                    <a:srgbClr val="04948E"/>
                  </a:solidFill>
                  <a:latin typeface="Trebuchet MS" panose="020B0603020202020204" pitchFamily="34" charset="0"/>
                </a:rPr>
                <a:t>P</a:t>
              </a:r>
            </a:p>
          </p:txBody>
        </p:sp>
      </p:grpSp>
      <p:grpSp>
        <p:nvGrpSpPr>
          <p:cNvPr id="116" name="Group 115">
            <a:extLst>
              <a:ext uri="{FF2B5EF4-FFF2-40B4-BE49-F238E27FC236}">
                <a16:creationId xmlns:a16="http://schemas.microsoft.com/office/drawing/2014/main" id="{70166E1D-0A28-E0C3-FF68-CDDEF36143E4}"/>
              </a:ext>
            </a:extLst>
          </p:cNvPr>
          <p:cNvGrpSpPr/>
          <p:nvPr/>
        </p:nvGrpSpPr>
        <p:grpSpPr>
          <a:xfrm>
            <a:off x="3426802" y="4833550"/>
            <a:ext cx="453437" cy="415636"/>
            <a:chOff x="1749483" y="5529851"/>
            <a:chExt cx="453437" cy="415636"/>
          </a:xfrm>
        </p:grpSpPr>
        <p:sp>
          <p:nvSpPr>
            <p:cNvPr id="87" name="Oval 86">
              <a:extLst>
                <a:ext uri="{FF2B5EF4-FFF2-40B4-BE49-F238E27FC236}">
                  <a16:creationId xmlns:a16="http://schemas.microsoft.com/office/drawing/2014/main" id="{658D795C-EE4D-F392-42E1-B438651A3B3C}"/>
                </a:ext>
              </a:extLst>
            </p:cNvPr>
            <p:cNvSpPr/>
            <p:nvPr/>
          </p:nvSpPr>
          <p:spPr>
            <a:xfrm>
              <a:off x="1766469" y="5529851"/>
              <a:ext cx="415636" cy="415636"/>
            </a:xfrm>
            <a:prstGeom prst="ellipse">
              <a:avLst/>
            </a:prstGeom>
            <a:solidFill>
              <a:schemeClr val="bg1"/>
            </a:solidFill>
            <a:ln>
              <a:noFill/>
            </a:ln>
            <a:effectLst>
              <a:glow rad="50800">
                <a:schemeClr val="tx1">
                  <a:alpha val="1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90" name="TextBox 89">
              <a:extLst>
                <a:ext uri="{FF2B5EF4-FFF2-40B4-BE49-F238E27FC236}">
                  <a16:creationId xmlns:a16="http://schemas.microsoft.com/office/drawing/2014/main" id="{52D146F7-A36F-7AD7-41A8-9846097EF63B}"/>
                </a:ext>
              </a:extLst>
            </p:cNvPr>
            <p:cNvSpPr txBox="1"/>
            <p:nvPr/>
          </p:nvSpPr>
          <p:spPr>
            <a:xfrm>
              <a:off x="1749483" y="5553003"/>
              <a:ext cx="453437" cy="369332"/>
            </a:xfrm>
            <a:prstGeom prst="rect">
              <a:avLst/>
            </a:prstGeom>
            <a:noFill/>
          </p:spPr>
          <p:txBody>
            <a:bodyPr wrap="square" rtlCol="0" anchor="ctr">
              <a:spAutoFit/>
            </a:bodyPr>
            <a:lstStyle/>
            <a:p>
              <a:pPr algn="ctr"/>
              <a:r>
                <a:rPr lang="en-US" b="1" dirty="0">
                  <a:solidFill>
                    <a:srgbClr val="04948E"/>
                  </a:solidFill>
                  <a:latin typeface="Trebuchet MS" panose="020B0603020202020204" pitchFamily="34" charset="0"/>
                </a:rPr>
                <a:t>E</a:t>
              </a:r>
            </a:p>
          </p:txBody>
        </p:sp>
      </p:grpSp>
      <p:grpSp>
        <p:nvGrpSpPr>
          <p:cNvPr id="115" name="Group 114">
            <a:extLst>
              <a:ext uri="{FF2B5EF4-FFF2-40B4-BE49-F238E27FC236}">
                <a16:creationId xmlns:a16="http://schemas.microsoft.com/office/drawing/2014/main" id="{04E6CB58-E098-55C9-5DB6-88767B9740E7}"/>
              </a:ext>
            </a:extLst>
          </p:cNvPr>
          <p:cNvGrpSpPr/>
          <p:nvPr/>
        </p:nvGrpSpPr>
        <p:grpSpPr>
          <a:xfrm>
            <a:off x="3977881" y="4833550"/>
            <a:ext cx="453437" cy="415636"/>
            <a:chOff x="2300562" y="5529851"/>
            <a:chExt cx="453437" cy="415636"/>
          </a:xfrm>
        </p:grpSpPr>
        <p:sp>
          <p:nvSpPr>
            <p:cNvPr id="99" name="Oval 98">
              <a:extLst>
                <a:ext uri="{FF2B5EF4-FFF2-40B4-BE49-F238E27FC236}">
                  <a16:creationId xmlns:a16="http://schemas.microsoft.com/office/drawing/2014/main" id="{374F096F-BB54-7430-1D6A-821D5E10D4EE}"/>
                </a:ext>
              </a:extLst>
            </p:cNvPr>
            <p:cNvSpPr/>
            <p:nvPr/>
          </p:nvSpPr>
          <p:spPr>
            <a:xfrm>
              <a:off x="2317548" y="5529851"/>
              <a:ext cx="415636" cy="415636"/>
            </a:xfrm>
            <a:prstGeom prst="ellipse">
              <a:avLst/>
            </a:prstGeom>
            <a:solidFill>
              <a:schemeClr val="bg1"/>
            </a:solidFill>
            <a:ln>
              <a:noFill/>
            </a:ln>
            <a:effectLst>
              <a:glow rad="50800">
                <a:schemeClr val="tx1">
                  <a:alpha val="1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00" name="TextBox 99">
              <a:extLst>
                <a:ext uri="{FF2B5EF4-FFF2-40B4-BE49-F238E27FC236}">
                  <a16:creationId xmlns:a16="http://schemas.microsoft.com/office/drawing/2014/main" id="{B79BAB3E-CB05-DAD9-B024-8FFDD49CE439}"/>
                </a:ext>
              </a:extLst>
            </p:cNvPr>
            <p:cNvSpPr txBox="1"/>
            <p:nvPr/>
          </p:nvSpPr>
          <p:spPr>
            <a:xfrm>
              <a:off x="2300562" y="5553003"/>
              <a:ext cx="453437" cy="369332"/>
            </a:xfrm>
            <a:prstGeom prst="rect">
              <a:avLst/>
            </a:prstGeom>
            <a:noFill/>
          </p:spPr>
          <p:txBody>
            <a:bodyPr wrap="square" rtlCol="0" anchor="ctr">
              <a:spAutoFit/>
            </a:bodyPr>
            <a:lstStyle/>
            <a:p>
              <a:pPr algn="ctr"/>
              <a:r>
                <a:rPr lang="en-US" b="1" dirty="0">
                  <a:solidFill>
                    <a:srgbClr val="04948E"/>
                  </a:solidFill>
                  <a:latin typeface="Trebuchet MS" panose="020B0603020202020204" pitchFamily="34" charset="0"/>
                </a:rPr>
                <a:t>P</a:t>
              </a:r>
            </a:p>
          </p:txBody>
        </p:sp>
      </p:grpSp>
      <p:grpSp>
        <p:nvGrpSpPr>
          <p:cNvPr id="143" name="Group 142">
            <a:extLst>
              <a:ext uri="{FF2B5EF4-FFF2-40B4-BE49-F238E27FC236}">
                <a16:creationId xmlns:a16="http://schemas.microsoft.com/office/drawing/2014/main" id="{C5ADBBD0-6022-F0A3-39C8-154752AD5E76}"/>
              </a:ext>
            </a:extLst>
          </p:cNvPr>
          <p:cNvGrpSpPr/>
          <p:nvPr/>
        </p:nvGrpSpPr>
        <p:grpSpPr>
          <a:xfrm>
            <a:off x="4746109" y="1885887"/>
            <a:ext cx="432533" cy="465506"/>
            <a:chOff x="4760181" y="1574082"/>
            <a:chExt cx="432533" cy="465506"/>
          </a:xfrm>
        </p:grpSpPr>
        <p:sp>
          <p:nvSpPr>
            <p:cNvPr id="139" name="Freeform: Shape 138">
              <a:extLst>
                <a:ext uri="{FF2B5EF4-FFF2-40B4-BE49-F238E27FC236}">
                  <a16:creationId xmlns:a16="http://schemas.microsoft.com/office/drawing/2014/main" id="{BF2ADB97-BFD4-AFF8-8358-D02EA08D9FF3}"/>
                </a:ext>
              </a:extLst>
            </p:cNvPr>
            <p:cNvSpPr/>
            <p:nvPr/>
          </p:nvSpPr>
          <p:spPr>
            <a:xfrm>
              <a:off x="4760181" y="1650570"/>
              <a:ext cx="223774" cy="200111"/>
            </a:xfrm>
            <a:custGeom>
              <a:avLst/>
              <a:gdLst>
                <a:gd name="connsiteX0" fmla="*/ 80296 w 223774"/>
                <a:gd name="connsiteY0" fmla="*/ 198310 h 200111"/>
                <a:gd name="connsiteX1" fmla="*/ 963 w 223774"/>
                <a:gd name="connsiteY1" fmla="*/ 136305 h 200111"/>
                <a:gd name="connsiteX2" fmla="*/ 44484 w 223774"/>
                <a:gd name="connsiteY2" fmla="*/ 44164 h 200111"/>
                <a:gd name="connsiteX3" fmla="*/ 141603 w 223774"/>
                <a:gd name="connsiteY3" fmla="*/ 1917 h 200111"/>
                <a:gd name="connsiteX4" fmla="*/ 173955 w 223774"/>
                <a:gd name="connsiteY4" fmla="*/ 14786 h 200111"/>
                <a:gd name="connsiteX5" fmla="*/ 218539 w 223774"/>
                <a:gd name="connsiteY5" fmla="*/ 117640 h 200111"/>
                <a:gd name="connsiteX6" fmla="*/ 206733 w 223774"/>
                <a:gd name="connsiteY6" fmla="*/ 149083 h 200111"/>
                <a:gd name="connsiteX7" fmla="*/ 110707 w 223774"/>
                <a:gd name="connsiteY7" fmla="*/ 190358 h 200111"/>
                <a:gd name="connsiteX8" fmla="*/ 80296 w 223774"/>
                <a:gd name="connsiteY8" fmla="*/ 198310 h 20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774" h="200111">
                  <a:moveTo>
                    <a:pt x="80296" y="198310"/>
                  </a:moveTo>
                  <a:cubicBezTo>
                    <a:pt x="41935" y="197187"/>
                    <a:pt x="9582" y="172361"/>
                    <a:pt x="963" y="136305"/>
                  </a:cubicBezTo>
                  <a:cubicBezTo>
                    <a:pt x="-8142" y="98156"/>
                    <a:pt x="8915" y="60644"/>
                    <a:pt x="44484" y="44164"/>
                  </a:cubicBezTo>
                  <a:cubicBezTo>
                    <a:pt x="76533" y="29323"/>
                    <a:pt x="109159" y="15635"/>
                    <a:pt x="141603" y="1917"/>
                  </a:cubicBezTo>
                  <a:cubicBezTo>
                    <a:pt x="159084" y="-5427"/>
                    <a:pt x="166459" y="-2271"/>
                    <a:pt x="173955" y="14786"/>
                  </a:cubicBezTo>
                  <a:cubicBezTo>
                    <a:pt x="189130" y="48989"/>
                    <a:pt x="203940" y="83254"/>
                    <a:pt x="218539" y="117640"/>
                  </a:cubicBezTo>
                  <a:cubicBezTo>
                    <a:pt x="225762" y="134636"/>
                    <a:pt x="223061" y="141920"/>
                    <a:pt x="206733" y="149083"/>
                  </a:cubicBezTo>
                  <a:cubicBezTo>
                    <a:pt x="174866" y="163195"/>
                    <a:pt x="142999" y="177126"/>
                    <a:pt x="110707" y="190358"/>
                  </a:cubicBezTo>
                  <a:cubicBezTo>
                    <a:pt x="101177" y="194334"/>
                    <a:pt x="90494" y="195730"/>
                    <a:pt x="80296" y="198310"/>
                  </a:cubicBezTo>
                  <a:close/>
                </a:path>
              </a:pathLst>
            </a:custGeom>
            <a:solidFill>
              <a:srgbClr val="04948E"/>
            </a:solidFill>
            <a:ln w="2997" cap="flat">
              <a:noFill/>
              <a:prstDash val="solid"/>
              <a:miter/>
            </a:ln>
          </p:spPr>
          <p:txBody>
            <a:bodyPr rtlCol="0" anchor="ctr"/>
            <a:lstStyle/>
            <a:p>
              <a:endParaRPr lang="en-US" dirty="0">
                <a:latin typeface="Trebuchet MS" panose="020B0603020202020204" pitchFamily="34" charset="0"/>
              </a:endParaRPr>
            </a:p>
          </p:txBody>
        </p:sp>
        <p:sp>
          <p:nvSpPr>
            <p:cNvPr id="140" name="Freeform: Shape 139">
              <a:extLst>
                <a:ext uri="{FF2B5EF4-FFF2-40B4-BE49-F238E27FC236}">
                  <a16:creationId xmlns:a16="http://schemas.microsoft.com/office/drawing/2014/main" id="{0B519279-04AD-7415-A8E3-ECCA6981BF56}"/>
                </a:ext>
              </a:extLst>
            </p:cNvPr>
            <p:cNvSpPr/>
            <p:nvPr/>
          </p:nvSpPr>
          <p:spPr>
            <a:xfrm>
              <a:off x="4961381" y="1574082"/>
              <a:ext cx="223415" cy="199577"/>
            </a:xfrm>
            <a:custGeom>
              <a:avLst/>
              <a:gdLst>
                <a:gd name="connsiteX0" fmla="*/ 221956 w 223415"/>
                <a:gd name="connsiteY0" fmla="*/ 84202 h 199577"/>
                <a:gd name="connsiteX1" fmla="*/ 176644 w 223415"/>
                <a:gd name="connsiteY1" fmla="*/ 150971 h 199577"/>
                <a:gd name="connsiteX2" fmla="*/ 76673 w 223415"/>
                <a:gd name="connsiteY2" fmla="*/ 194492 h 199577"/>
                <a:gd name="connsiteX3" fmla="*/ 47780 w 223415"/>
                <a:gd name="connsiteY3" fmla="*/ 182990 h 199577"/>
                <a:gd name="connsiteX4" fmla="*/ 1861 w 223415"/>
                <a:gd name="connsiteY4" fmla="*/ 77434 h 199577"/>
                <a:gd name="connsiteX5" fmla="*/ 13393 w 223415"/>
                <a:gd name="connsiteY5" fmla="*/ 46811 h 199577"/>
                <a:gd name="connsiteX6" fmla="*/ 113547 w 223415"/>
                <a:gd name="connsiteY6" fmla="*/ 3684 h 199577"/>
                <a:gd name="connsiteX7" fmla="*/ 221956 w 223415"/>
                <a:gd name="connsiteY7" fmla="*/ 84202 h 19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415" h="199577">
                  <a:moveTo>
                    <a:pt x="221956" y="84202"/>
                  </a:moveTo>
                  <a:cubicBezTo>
                    <a:pt x="220681" y="112063"/>
                    <a:pt x="206204" y="136980"/>
                    <a:pt x="176644" y="150971"/>
                  </a:cubicBezTo>
                  <a:cubicBezTo>
                    <a:pt x="143806" y="166510"/>
                    <a:pt x="110178" y="180410"/>
                    <a:pt x="76673" y="194492"/>
                  </a:cubicBezTo>
                  <a:cubicBezTo>
                    <a:pt x="61194" y="200987"/>
                    <a:pt x="54548" y="198195"/>
                    <a:pt x="47780" y="182990"/>
                  </a:cubicBezTo>
                  <a:cubicBezTo>
                    <a:pt x="32210" y="147936"/>
                    <a:pt x="16884" y="112761"/>
                    <a:pt x="1861" y="77434"/>
                  </a:cubicBezTo>
                  <a:cubicBezTo>
                    <a:pt x="-4755" y="61956"/>
                    <a:pt x="-1751" y="53549"/>
                    <a:pt x="13393" y="46811"/>
                  </a:cubicBezTo>
                  <a:cubicBezTo>
                    <a:pt x="46566" y="32000"/>
                    <a:pt x="79647" y="16795"/>
                    <a:pt x="113547" y="3684"/>
                  </a:cubicBezTo>
                  <a:cubicBezTo>
                    <a:pt x="166659" y="-16893"/>
                    <a:pt x="222502" y="22713"/>
                    <a:pt x="221956" y="84202"/>
                  </a:cubicBezTo>
                  <a:close/>
                </a:path>
              </a:pathLst>
            </a:custGeom>
            <a:solidFill>
              <a:srgbClr val="04948E"/>
            </a:solidFill>
            <a:ln w="2997" cap="flat">
              <a:noFill/>
              <a:prstDash val="solid"/>
              <a:miter/>
            </a:ln>
          </p:spPr>
          <p:txBody>
            <a:bodyPr rtlCol="0" anchor="ctr"/>
            <a:lstStyle/>
            <a:p>
              <a:endParaRPr lang="en-US" dirty="0">
                <a:latin typeface="Trebuchet MS" panose="020B0603020202020204" pitchFamily="34" charset="0"/>
              </a:endParaRPr>
            </a:p>
          </p:txBody>
        </p:sp>
        <p:sp>
          <p:nvSpPr>
            <p:cNvPr id="141" name="Freeform: Shape 140">
              <a:extLst>
                <a:ext uri="{FF2B5EF4-FFF2-40B4-BE49-F238E27FC236}">
                  <a16:creationId xmlns:a16="http://schemas.microsoft.com/office/drawing/2014/main" id="{87A1D228-A018-D010-CCFD-B6461B72520D}"/>
                </a:ext>
              </a:extLst>
            </p:cNvPr>
            <p:cNvSpPr/>
            <p:nvPr/>
          </p:nvSpPr>
          <p:spPr>
            <a:xfrm>
              <a:off x="4975320" y="1822536"/>
              <a:ext cx="124536" cy="194703"/>
            </a:xfrm>
            <a:custGeom>
              <a:avLst/>
              <a:gdLst>
                <a:gd name="connsiteX0" fmla="*/ -1456 w 124536"/>
                <a:gd name="connsiteY0" fmla="*/ 111049 h 194703"/>
                <a:gd name="connsiteX1" fmla="*/ 101459 w 124536"/>
                <a:gd name="connsiteY1" fmla="*/ -1730 h 194703"/>
                <a:gd name="connsiteX2" fmla="*/ 120944 w 124536"/>
                <a:gd name="connsiteY2" fmla="*/ 23824 h 194703"/>
                <a:gd name="connsiteX3" fmla="*/ 62582 w 124536"/>
                <a:gd name="connsiteY3" fmla="*/ 178062 h 194703"/>
                <a:gd name="connsiteX4" fmla="*/ 31352 w 124536"/>
                <a:gd name="connsiteY4" fmla="*/ 184496 h 194703"/>
                <a:gd name="connsiteX5" fmla="*/ -1456 w 124536"/>
                <a:gd name="connsiteY5" fmla="*/ 111049 h 19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36" h="194703">
                  <a:moveTo>
                    <a:pt x="-1456" y="111049"/>
                  </a:moveTo>
                  <a:cubicBezTo>
                    <a:pt x="-1213" y="49288"/>
                    <a:pt x="44069" y="1457"/>
                    <a:pt x="101459" y="-1730"/>
                  </a:cubicBezTo>
                  <a:cubicBezTo>
                    <a:pt x="119335" y="-2732"/>
                    <a:pt x="127226" y="6829"/>
                    <a:pt x="120944" y="23824"/>
                  </a:cubicBezTo>
                  <a:cubicBezTo>
                    <a:pt x="101854" y="75388"/>
                    <a:pt x="82400" y="126801"/>
                    <a:pt x="62582" y="178062"/>
                  </a:cubicBezTo>
                  <a:cubicBezTo>
                    <a:pt x="55844" y="195482"/>
                    <a:pt x="44736" y="197486"/>
                    <a:pt x="31352" y="184496"/>
                  </a:cubicBezTo>
                  <a:cubicBezTo>
                    <a:pt x="11291" y="165193"/>
                    <a:pt x="-485" y="138850"/>
                    <a:pt x="-1456" y="111049"/>
                  </a:cubicBezTo>
                  <a:close/>
                </a:path>
              </a:pathLst>
            </a:custGeom>
            <a:solidFill>
              <a:srgbClr val="002060"/>
            </a:solidFill>
            <a:ln w="2997" cap="flat">
              <a:noFill/>
              <a:prstDash val="solid"/>
              <a:miter/>
            </a:ln>
          </p:spPr>
          <p:txBody>
            <a:bodyPr rtlCol="0" anchor="ctr"/>
            <a:lstStyle/>
            <a:p>
              <a:endParaRPr lang="en-US" dirty="0">
                <a:latin typeface="Trebuchet MS" panose="020B0603020202020204" pitchFamily="34" charset="0"/>
              </a:endParaRPr>
            </a:p>
          </p:txBody>
        </p:sp>
        <p:sp>
          <p:nvSpPr>
            <p:cNvPr id="142" name="Freeform: Shape 141">
              <a:extLst>
                <a:ext uri="{FF2B5EF4-FFF2-40B4-BE49-F238E27FC236}">
                  <a16:creationId xmlns:a16="http://schemas.microsoft.com/office/drawing/2014/main" id="{CA94F176-F496-3416-57CF-5B0BE150A757}"/>
                </a:ext>
              </a:extLst>
            </p:cNvPr>
            <p:cNvSpPr/>
            <p:nvPr/>
          </p:nvSpPr>
          <p:spPr>
            <a:xfrm>
              <a:off x="5068605" y="1845588"/>
              <a:ext cx="124109" cy="194000"/>
            </a:xfrm>
            <a:custGeom>
              <a:avLst/>
              <a:gdLst>
                <a:gd name="connsiteX0" fmla="*/ 122653 w 124109"/>
                <a:gd name="connsiteY0" fmla="*/ 83870 h 194000"/>
                <a:gd name="connsiteX1" fmla="*/ 20132 w 124109"/>
                <a:gd name="connsiteY1" fmla="*/ 192188 h 194000"/>
                <a:gd name="connsiteX2" fmla="*/ 1255 w 124109"/>
                <a:gd name="connsiteY2" fmla="*/ 165480 h 194000"/>
                <a:gd name="connsiteX3" fmla="*/ 58494 w 124109"/>
                <a:gd name="connsiteY3" fmla="*/ 14187 h 194000"/>
                <a:gd name="connsiteX4" fmla="*/ 91514 w 124109"/>
                <a:gd name="connsiteY4" fmla="*/ 7480 h 194000"/>
                <a:gd name="connsiteX5" fmla="*/ 122653 w 124109"/>
                <a:gd name="connsiteY5" fmla="*/ 83870 h 1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109" h="194000">
                  <a:moveTo>
                    <a:pt x="122653" y="83870"/>
                  </a:moveTo>
                  <a:cubicBezTo>
                    <a:pt x="122653" y="141838"/>
                    <a:pt x="76157" y="191126"/>
                    <a:pt x="20132" y="192188"/>
                  </a:cubicBezTo>
                  <a:cubicBezTo>
                    <a:pt x="678" y="192552"/>
                    <a:pt x="-5665" y="184084"/>
                    <a:pt x="1255" y="165480"/>
                  </a:cubicBezTo>
                  <a:cubicBezTo>
                    <a:pt x="20071" y="114887"/>
                    <a:pt x="39161" y="64476"/>
                    <a:pt x="58494" y="14187"/>
                  </a:cubicBezTo>
                  <a:cubicBezTo>
                    <a:pt x="65717" y="-4690"/>
                    <a:pt x="77219" y="-6754"/>
                    <a:pt x="91514" y="7480"/>
                  </a:cubicBezTo>
                  <a:cubicBezTo>
                    <a:pt x="111575" y="27814"/>
                    <a:pt x="122774" y="55281"/>
                    <a:pt x="122653" y="83870"/>
                  </a:cubicBezTo>
                  <a:close/>
                </a:path>
              </a:pathLst>
            </a:custGeom>
            <a:solidFill>
              <a:srgbClr val="002060"/>
            </a:solidFill>
            <a:ln w="2997" cap="flat">
              <a:noFill/>
              <a:prstDash val="solid"/>
              <a:miter/>
            </a:ln>
          </p:spPr>
          <p:txBody>
            <a:bodyPr rtlCol="0" anchor="ctr"/>
            <a:lstStyle/>
            <a:p>
              <a:endParaRPr lang="en-US" dirty="0">
                <a:latin typeface="Trebuchet MS" panose="020B0603020202020204" pitchFamily="34" charset="0"/>
              </a:endParaRPr>
            </a:p>
          </p:txBody>
        </p:sp>
      </p:grpSp>
      <p:grpSp>
        <p:nvGrpSpPr>
          <p:cNvPr id="151" name="Group 150">
            <a:extLst>
              <a:ext uri="{FF2B5EF4-FFF2-40B4-BE49-F238E27FC236}">
                <a16:creationId xmlns:a16="http://schemas.microsoft.com/office/drawing/2014/main" id="{0D339232-F04B-05F0-28A9-520DDEDF4D9E}"/>
              </a:ext>
            </a:extLst>
          </p:cNvPr>
          <p:cNvGrpSpPr/>
          <p:nvPr/>
        </p:nvGrpSpPr>
        <p:grpSpPr>
          <a:xfrm>
            <a:off x="4772284" y="2829616"/>
            <a:ext cx="467756" cy="466274"/>
            <a:chOff x="4786356" y="2517811"/>
            <a:chExt cx="467756" cy="466274"/>
          </a:xfrm>
        </p:grpSpPr>
        <p:sp>
          <p:nvSpPr>
            <p:cNvPr id="145" name="Freeform: Shape 144">
              <a:extLst>
                <a:ext uri="{FF2B5EF4-FFF2-40B4-BE49-F238E27FC236}">
                  <a16:creationId xmlns:a16="http://schemas.microsoft.com/office/drawing/2014/main" id="{B436B550-4C84-07EB-9841-E369C49252AE}"/>
                </a:ext>
              </a:extLst>
            </p:cNvPr>
            <p:cNvSpPr/>
            <p:nvPr/>
          </p:nvSpPr>
          <p:spPr>
            <a:xfrm>
              <a:off x="4786356" y="2517811"/>
              <a:ext cx="301471" cy="297265"/>
            </a:xfrm>
            <a:custGeom>
              <a:avLst/>
              <a:gdLst>
                <a:gd name="connsiteX0" fmla="*/ 300568 w 301471"/>
                <a:gd name="connsiteY0" fmla="*/ 234808 h 297265"/>
                <a:gd name="connsiteX1" fmla="*/ 269971 w 301471"/>
                <a:gd name="connsiteY1" fmla="*/ 245445 h 297265"/>
                <a:gd name="connsiteX2" fmla="*/ 263714 w 301471"/>
                <a:gd name="connsiteY2" fmla="*/ 252321 h 297265"/>
                <a:gd name="connsiteX3" fmla="*/ 256810 w 301471"/>
                <a:gd name="connsiteY3" fmla="*/ 291225 h 297265"/>
                <a:gd name="connsiteX4" fmla="*/ 251974 w 301471"/>
                <a:gd name="connsiteY4" fmla="*/ 295528 h 297265"/>
                <a:gd name="connsiteX5" fmla="*/ 17033 w 301471"/>
                <a:gd name="connsiteY5" fmla="*/ 295402 h 297265"/>
                <a:gd name="connsiteX6" fmla="*/ 2228 w 301471"/>
                <a:gd name="connsiteY6" fmla="*/ 269292 h 297265"/>
                <a:gd name="connsiteX7" fmla="*/ 142525 w 301471"/>
                <a:gd name="connsiteY7" fmla="*/ 11298 h 297265"/>
                <a:gd name="connsiteX8" fmla="*/ 145136 w 301471"/>
                <a:gd name="connsiteY8" fmla="*/ 6675 h 297265"/>
                <a:gd name="connsiteX9" fmla="*/ 172977 w 301471"/>
                <a:gd name="connsiteY9" fmla="*/ 6327 h 297265"/>
                <a:gd name="connsiteX10" fmla="*/ 196022 w 301471"/>
                <a:gd name="connsiteY10" fmla="*/ 47107 h 297265"/>
                <a:gd name="connsiteX11" fmla="*/ 298092 w 301471"/>
                <a:gd name="connsiteY11" fmla="*/ 230215 h 297265"/>
                <a:gd name="connsiteX12" fmla="*/ 300568 w 301471"/>
                <a:gd name="connsiteY12" fmla="*/ 234808 h 297265"/>
                <a:gd name="connsiteX13" fmla="*/ 112064 w 301471"/>
                <a:gd name="connsiteY13" fmla="*/ 149564 h 297265"/>
                <a:gd name="connsiteX14" fmla="*/ 97017 w 301471"/>
                <a:gd name="connsiteY14" fmla="*/ 182675 h 297265"/>
                <a:gd name="connsiteX15" fmla="*/ 87095 w 301471"/>
                <a:gd name="connsiteY15" fmla="*/ 182675 h 297265"/>
                <a:gd name="connsiteX16" fmla="*/ 84784 w 301471"/>
                <a:gd name="connsiteY16" fmla="*/ 175983 h 297265"/>
                <a:gd name="connsiteX17" fmla="*/ 79610 w 301471"/>
                <a:gd name="connsiteY17" fmla="*/ 175983 h 297265"/>
                <a:gd name="connsiteX18" fmla="*/ 79610 w 301471"/>
                <a:gd name="connsiteY18" fmla="*/ 199956 h 297265"/>
                <a:gd name="connsiteX19" fmla="*/ 82356 w 301471"/>
                <a:gd name="connsiteY19" fmla="*/ 202026 h 297265"/>
                <a:gd name="connsiteX20" fmla="*/ 84938 w 301471"/>
                <a:gd name="connsiteY20" fmla="*/ 199627 h 297265"/>
                <a:gd name="connsiteX21" fmla="*/ 87240 w 301471"/>
                <a:gd name="connsiteY21" fmla="*/ 192858 h 297265"/>
                <a:gd name="connsiteX22" fmla="*/ 96582 w 301471"/>
                <a:gd name="connsiteY22" fmla="*/ 192858 h 297265"/>
                <a:gd name="connsiteX23" fmla="*/ 111193 w 301471"/>
                <a:gd name="connsiteY23" fmla="*/ 232265 h 297265"/>
                <a:gd name="connsiteX24" fmla="*/ 105391 w 301471"/>
                <a:gd name="connsiteY24" fmla="*/ 240088 h 297265"/>
                <a:gd name="connsiteX25" fmla="*/ 98322 w 301471"/>
                <a:gd name="connsiteY25" fmla="*/ 236655 h 297265"/>
                <a:gd name="connsiteX26" fmla="*/ 94860 w 301471"/>
                <a:gd name="connsiteY26" fmla="*/ 240185 h 297265"/>
                <a:gd name="connsiteX27" fmla="*/ 111745 w 301471"/>
                <a:gd name="connsiteY27" fmla="*/ 257292 h 297265"/>
                <a:gd name="connsiteX28" fmla="*/ 115255 w 301471"/>
                <a:gd name="connsiteY28" fmla="*/ 256943 h 297265"/>
                <a:gd name="connsiteX29" fmla="*/ 115535 w 301471"/>
                <a:gd name="connsiteY29" fmla="*/ 253394 h 297265"/>
                <a:gd name="connsiteX30" fmla="*/ 112547 w 301471"/>
                <a:gd name="connsiteY30" fmla="*/ 247466 h 297265"/>
                <a:gd name="connsiteX31" fmla="*/ 118988 w 301471"/>
                <a:gd name="connsiteY31" fmla="*/ 240040 h 297265"/>
                <a:gd name="connsiteX32" fmla="*/ 156035 w 301471"/>
                <a:gd name="connsiteY32" fmla="*/ 255609 h 297265"/>
                <a:gd name="connsiteX33" fmla="*/ 156035 w 301471"/>
                <a:gd name="connsiteY33" fmla="*/ 265182 h 297265"/>
                <a:gd name="connsiteX34" fmla="*/ 149101 w 301471"/>
                <a:gd name="connsiteY34" fmla="*/ 267590 h 297265"/>
                <a:gd name="connsiteX35" fmla="*/ 148995 w 301471"/>
                <a:gd name="connsiteY35" fmla="*/ 272658 h 297265"/>
                <a:gd name="connsiteX36" fmla="*/ 173403 w 301471"/>
                <a:gd name="connsiteY36" fmla="*/ 272551 h 297265"/>
                <a:gd name="connsiteX37" fmla="*/ 173403 w 301471"/>
                <a:gd name="connsiteY37" fmla="*/ 267716 h 297265"/>
                <a:gd name="connsiteX38" fmla="*/ 166314 w 301471"/>
                <a:gd name="connsiteY38" fmla="*/ 265192 h 297265"/>
                <a:gd name="connsiteX39" fmla="*/ 166314 w 301471"/>
                <a:gd name="connsiteY39" fmla="*/ 255522 h 297265"/>
                <a:gd name="connsiteX40" fmla="*/ 202917 w 301471"/>
                <a:gd name="connsiteY40" fmla="*/ 240475 h 297265"/>
                <a:gd name="connsiteX41" fmla="*/ 206949 w 301471"/>
                <a:gd name="connsiteY41" fmla="*/ 252669 h 297265"/>
                <a:gd name="connsiteX42" fmla="*/ 206562 w 301471"/>
                <a:gd name="connsiteY42" fmla="*/ 254062 h 297265"/>
                <a:gd name="connsiteX43" fmla="*/ 210305 w 301471"/>
                <a:gd name="connsiteY43" fmla="*/ 257369 h 297265"/>
                <a:gd name="connsiteX44" fmla="*/ 227276 w 301471"/>
                <a:gd name="connsiteY44" fmla="*/ 240397 h 297265"/>
                <a:gd name="connsiteX45" fmla="*/ 226754 w 301471"/>
                <a:gd name="connsiteY45" fmla="*/ 236984 h 297265"/>
                <a:gd name="connsiteX46" fmla="*/ 223718 w 301471"/>
                <a:gd name="connsiteY46" fmla="*/ 236781 h 297265"/>
                <a:gd name="connsiteX47" fmla="*/ 217297 w 301471"/>
                <a:gd name="connsiteY47" fmla="*/ 239904 h 297265"/>
                <a:gd name="connsiteX48" fmla="*/ 210527 w 301471"/>
                <a:gd name="connsiteY48" fmla="*/ 233019 h 297265"/>
                <a:gd name="connsiteX49" fmla="*/ 225033 w 301471"/>
                <a:gd name="connsiteY49" fmla="*/ 198854 h 297265"/>
                <a:gd name="connsiteX50" fmla="*/ 231870 w 301471"/>
                <a:gd name="connsiteY50" fmla="*/ 192645 h 297265"/>
                <a:gd name="connsiteX51" fmla="*/ 235061 w 301471"/>
                <a:gd name="connsiteY51" fmla="*/ 192964 h 297265"/>
                <a:gd name="connsiteX52" fmla="*/ 237759 w 301471"/>
                <a:gd name="connsiteY52" fmla="*/ 200362 h 297265"/>
                <a:gd name="connsiteX53" fmla="*/ 242517 w 301471"/>
                <a:gd name="connsiteY53" fmla="*/ 200488 h 297265"/>
                <a:gd name="connsiteX54" fmla="*/ 242517 w 301471"/>
                <a:gd name="connsiteY54" fmla="*/ 175596 h 297265"/>
                <a:gd name="connsiteX55" fmla="*/ 237537 w 301471"/>
                <a:gd name="connsiteY55" fmla="*/ 176003 h 297265"/>
                <a:gd name="connsiteX56" fmla="*/ 235119 w 301471"/>
                <a:gd name="connsiteY56" fmla="*/ 182772 h 297265"/>
                <a:gd name="connsiteX57" fmla="*/ 225120 w 301471"/>
                <a:gd name="connsiteY57" fmla="*/ 182772 h 297265"/>
                <a:gd name="connsiteX58" fmla="*/ 210527 w 301471"/>
                <a:gd name="connsiteY58" fmla="*/ 149893 h 297265"/>
                <a:gd name="connsiteX59" fmla="*/ 217461 w 301471"/>
                <a:gd name="connsiteY59" fmla="*/ 142737 h 297265"/>
                <a:gd name="connsiteX60" fmla="*/ 221610 w 301471"/>
                <a:gd name="connsiteY60" fmla="*/ 145058 h 297265"/>
                <a:gd name="connsiteX61" fmla="*/ 227054 w 301471"/>
                <a:gd name="connsiteY61" fmla="*/ 145696 h 297265"/>
                <a:gd name="connsiteX62" fmla="*/ 226512 w 301471"/>
                <a:gd name="connsiteY62" fmla="*/ 140416 h 297265"/>
                <a:gd name="connsiteX63" fmla="*/ 212751 w 301471"/>
                <a:gd name="connsiteY63" fmla="*/ 126481 h 297265"/>
                <a:gd name="connsiteX64" fmla="*/ 207056 w 301471"/>
                <a:gd name="connsiteY64" fmla="*/ 125408 h 297265"/>
                <a:gd name="connsiteX65" fmla="*/ 207781 w 301471"/>
                <a:gd name="connsiteY65" fmla="*/ 131210 h 297265"/>
                <a:gd name="connsiteX66" fmla="*/ 206485 w 301471"/>
                <a:gd name="connsiteY66" fmla="*/ 139226 h 297265"/>
                <a:gd name="connsiteX67" fmla="*/ 203062 w 301471"/>
                <a:gd name="connsiteY67" fmla="*/ 142379 h 297265"/>
                <a:gd name="connsiteX68" fmla="*/ 166227 w 301471"/>
                <a:gd name="connsiteY68" fmla="*/ 127090 h 297265"/>
                <a:gd name="connsiteX69" fmla="*/ 166227 w 301471"/>
                <a:gd name="connsiteY69" fmla="*/ 117507 h 297265"/>
                <a:gd name="connsiteX70" fmla="*/ 173190 w 301471"/>
                <a:gd name="connsiteY70" fmla="*/ 115109 h 297265"/>
                <a:gd name="connsiteX71" fmla="*/ 173287 w 301471"/>
                <a:gd name="connsiteY71" fmla="*/ 110022 h 297265"/>
                <a:gd name="connsiteX72" fmla="*/ 148908 w 301471"/>
                <a:gd name="connsiteY72" fmla="*/ 110090 h 297265"/>
                <a:gd name="connsiteX73" fmla="*/ 148908 w 301471"/>
                <a:gd name="connsiteY73" fmla="*/ 114925 h 297265"/>
                <a:gd name="connsiteX74" fmla="*/ 156132 w 301471"/>
                <a:gd name="connsiteY74" fmla="*/ 117555 h 297265"/>
                <a:gd name="connsiteX75" fmla="*/ 156132 w 301471"/>
                <a:gd name="connsiteY75" fmla="*/ 127100 h 297265"/>
                <a:gd name="connsiteX76" fmla="*/ 120351 w 301471"/>
                <a:gd name="connsiteY76" fmla="*/ 141499 h 297265"/>
                <a:gd name="connsiteX77" fmla="*/ 112315 w 301471"/>
                <a:gd name="connsiteY77" fmla="*/ 135832 h 297265"/>
                <a:gd name="connsiteX78" fmla="*/ 115777 w 301471"/>
                <a:gd name="connsiteY78" fmla="*/ 128531 h 297265"/>
                <a:gd name="connsiteX79" fmla="*/ 112151 w 301471"/>
                <a:gd name="connsiteY79" fmla="*/ 125233 h 297265"/>
                <a:gd name="connsiteX80" fmla="*/ 95131 w 301471"/>
                <a:gd name="connsiteY80" fmla="*/ 142195 h 297265"/>
                <a:gd name="connsiteX81" fmla="*/ 98641 w 301471"/>
                <a:gd name="connsiteY81" fmla="*/ 145938 h 297265"/>
                <a:gd name="connsiteX82" fmla="*/ 105517 w 301471"/>
                <a:gd name="connsiteY82" fmla="*/ 142630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01471" h="297265">
                  <a:moveTo>
                    <a:pt x="300568" y="234808"/>
                  </a:moveTo>
                  <a:cubicBezTo>
                    <a:pt x="290230" y="238434"/>
                    <a:pt x="280183" y="242187"/>
                    <a:pt x="269971" y="245445"/>
                  </a:cubicBezTo>
                  <a:cubicBezTo>
                    <a:pt x="266248" y="246635"/>
                    <a:pt x="264362" y="248637"/>
                    <a:pt x="263714" y="252321"/>
                  </a:cubicBezTo>
                  <a:cubicBezTo>
                    <a:pt x="261422" y="265289"/>
                    <a:pt x="258879" y="278228"/>
                    <a:pt x="256810" y="291225"/>
                  </a:cubicBezTo>
                  <a:cubicBezTo>
                    <a:pt x="256287" y="294397"/>
                    <a:pt x="255282" y="295528"/>
                    <a:pt x="251974" y="295528"/>
                  </a:cubicBezTo>
                  <a:cubicBezTo>
                    <a:pt x="173664" y="295451"/>
                    <a:pt x="95353" y="295412"/>
                    <a:pt x="17033" y="295402"/>
                  </a:cubicBezTo>
                  <a:cubicBezTo>
                    <a:pt x="1309" y="295402"/>
                    <a:pt x="-5354" y="283189"/>
                    <a:pt x="2228" y="269292"/>
                  </a:cubicBezTo>
                  <a:cubicBezTo>
                    <a:pt x="49001" y="183294"/>
                    <a:pt x="95769" y="97296"/>
                    <a:pt x="142525" y="11298"/>
                  </a:cubicBezTo>
                  <a:cubicBezTo>
                    <a:pt x="143367" y="9741"/>
                    <a:pt x="144198" y="8164"/>
                    <a:pt x="145136" y="6675"/>
                  </a:cubicBezTo>
                  <a:cubicBezTo>
                    <a:pt x="152060" y="-4252"/>
                    <a:pt x="166256" y="-4707"/>
                    <a:pt x="172977" y="6327"/>
                  </a:cubicBezTo>
                  <a:cubicBezTo>
                    <a:pt x="181100" y="19662"/>
                    <a:pt x="188450" y="33472"/>
                    <a:pt x="196022" y="47107"/>
                  </a:cubicBezTo>
                  <a:cubicBezTo>
                    <a:pt x="230061" y="108136"/>
                    <a:pt x="264082" y="169166"/>
                    <a:pt x="298092" y="230215"/>
                  </a:cubicBezTo>
                  <a:cubicBezTo>
                    <a:pt x="298895" y="231559"/>
                    <a:pt x="299611" y="232990"/>
                    <a:pt x="300568" y="234808"/>
                  </a:cubicBezTo>
                  <a:close/>
                  <a:moveTo>
                    <a:pt x="112064" y="149564"/>
                  </a:moveTo>
                  <a:cubicBezTo>
                    <a:pt x="103728" y="159234"/>
                    <a:pt x="99144" y="170587"/>
                    <a:pt x="97017" y="182675"/>
                  </a:cubicBezTo>
                  <a:lnTo>
                    <a:pt x="87095" y="182675"/>
                  </a:lnTo>
                  <a:cubicBezTo>
                    <a:pt x="86479" y="180393"/>
                    <a:pt x="85707" y="178159"/>
                    <a:pt x="84784" y="175983"/>
                  </a:cubicBezTo>
                  <a:cubicBezTo>
                    <a:pt x="83217" y="172899"/>
                    <a:pt x="80916" y="172831"/>
                    <a:pt x="79610" y="175983"/>
                  </a:cubicBezTo>
                  <a:cubicBezTo>
                    <a:pt x="76400" y="183652"/>
                    <a:pt x="76400" y="192287"/>
                    <a:pt x="79610" y="199956"/>
                  </a:cubicBezTo>
                  <a:cubicBezTo>
                    <a:pt x="79987" y="200923"/>
                    <a:pt x="81476" y="202103"/>
                    <a:pt x="82356" y="202026"/>
                  </a:cubicBezTo>
                  <a:cubicBezTo>
                    <a:pt x="83236" y="201948"/>
                    <a:pt x="84465" y="200662"/>
                    <a:pt x="84938" y="199627"/>
                  </a:cubicBezTo>
                  <a:cubicBezTo>
                    <a:pt x="85824" y="197413"/>
                    <a:pt x="86593" y="195150"/>
                    <a:pt x="87240" y="192858"/>
                  </a:cubicBezTo>
                  <a:lnTo>
                    <a:pt x="96582" y="192858"/>
                  </a:lnTo>
                  <a:cubicBezTo>
                    <a:pt x="96920" y="207257"/>
                    <a:pt x="102055" y="221134"/>
                    <a:pt x="111193" y="232265"/>
                  </a:cubicBezTo>
                  <a:lnTo>
                    <a:pt x="105391" y="240088"/>
                  </a:lnTo>
                  <a:cubicBezTo>
                    <a:pt x="102635" y="238715"/>
                    <a:pt x="100556" y="237361"/>
                    <a:pt x="98322" y="236655"/>
                  </a:cubicBezTo>
                  <a:cubicBezTo>
                    <a:pt x="95315" y="235688"/>
                    <a:pt x="93632" y="237293"/>
                    <a:pt x="94860" y="240185"/>
                  </a:cubicBezTo>
                  <a:cubicBezTo>
                    <a:pt x="98080" y="247844"/>
                    <a:pt x="104124" y="253975"/>
                    <a:pt x="111745" y="257292"/>
                  </a:cubicBezTo>
                  <a:cubicBezTo>
                    <a:pt x="112712" y="257736"/>
                    <a:pt x="114646" y="257611"/>
                    <a:pt x="115255" y="256943"/>
                  </a:cubicBezTo>
                  <a:cubicBezTo>
                    <a:pt x="115864" y="256276"/>
                    <a:pt x="115932" y="254448"/>
                    <a:pt x="115535" y="253394"/>
                  </a:cubicBezTo>
                  <a:cubicBezTo>
                    <a:pt x="114665" y="251354"/>
                    <a:pt x="113669" y="249381"/>
                    <a:pt x="112547" y="247466"/>
                  </a:cubicBezTo>
                  <a:lnTo>
                    <a:pt x="118988" y="240040"/>
                  </a:lnTo>
                  <a:cubicBezTo>
                    <a:pt x="129451" y="248907"/>
                    <a:pt x="142380" y="254342"/>
                    <a:pt x="156035" y="255609"/>
                  </a:cubicBezTo>
                  <a:lnTo>
                    <a:pt x="156035" y="265182"/>
                  </a:lnTo>
                  <a:cubicBezTo>
                    <a:pt x="153675" y="265840"/>
                    <a:pt x="151364" y="266652"/>
                    <a:pt x="149101" y="267590"/>
                  </a:cubicBezTo>
                  <a:cubicBezTo>
                    <a:pt x="145949" y="269109"/>
                    <a:pt x="145823" y="271372"/>
                    <a:pt x="148995" y="272658"/>
                  </a:cubicBezTo>
                  <a:cubicBezTo>
                    <a:pt x="156809" y="275946"/>
                    <a:pt x="165618" y="275907"/>
                    <a:pt x="173403" y="272551"/>
                  </a:cubicBezTo>
                  <a:cubicBezTo>
                    <a:pt x="176178" y="271381"/>
                    <a:pt x="176468" y="269186"/>
                    <a:pt x="173403" y="267716"/>
                  </a:cubicBezTo>
                  <a:cubicBezTo>
                    <a:pt x="171121" y="266662"/>
                    <a:pt x="168655" y="266005"/>
                    <a:pt x="166314" y="265192"/>
                  </a:cubicBezTo>
                  <a:lnTo>
                    <a:pt x="166314" y="255522"/>
                  </a:lnTo>
                  <a:cubicBezTo>
                    <a:pt x="180346" y="254400"/>
                    <a:pt x="192328" y="248898"/>
                    <a:pt x="202917" y="240475"/>
                  </a:cubicBezTo>
                  <a:cubicBezTo>
                    <a:pt x="209580" y="245658"/>
                    <a:pt x="209580" y="245658"/>
                    <a:pt x="206949" y="252669"/>
                  </a:cubicBezTo>
                  <a:cubicBezTo>
                    <a:pt x="206785" y="253124"/>
                    <a:pt x="206659" y="253588"/>
                    <a:pt x="206562" y="254062"/>
                  </a:cubicBezTo>
                  <a:cubicBezTo>
                    <a:pt x="205895" y="257320"/>
                    <a:pt x="207529" y="258549"/>
                    <a:pt x="210305" y="257369"/>
                  </a:cubicBezTo>
                  <a:cubicBezTo>
                    <a:pt x="217974" y="254158"/>
                    <a:pt x="224066" y="248066"/>
                    <a:pt x="227276" y="240397"/>
                  </a:cubicBezTo>
                  <a:cubicBezTo>
                    <a:pt x="227625" y="239237"/>
                    <a:pt x="227431" y="237989"/>
                    <a:pt x="226754" y="236984"/>
                  </a:cubicBezTo>
                  <a:cubicBezTo>
                    <a:pt x="226329" y="236433"/>
                    <a:pt x="224617" y="236433"/>
                    <a:pt x="223718" y="236781"/>
                  </a:cubicBezTo>
                  <a:cubicBezTo>
                    <a:pt x="221494" y="237641"/>
                    <a:pt x="219405" y="238850"/>
                    <a:pt x="217297" y="239904"/>
                  </a:cubicBezTo>
                  <a:cubicBezTo>
                    <a:pt x="215024" y="237603"/>
                    <a:pt x="212829" y="235369"/>
                    <a:pt x="210527" y="233019"/>
                  </a:cubicBezTo>
                  <a:cubicBezTo>
                    <a:pt x="218573" y="222962"/>
                    <a:pt x="224066" y="211744"/>
                    <a:pt x="225033" y="198854"/>
                  </a:cubicBezTo>
                  <a:cubicBezTo>
                    <a:pt x="225391" y="193902"/>
                    <a:pt x="226870" y="191765"/>
                    <a:pt x="231870" y="192645"/>
                  </a:cubicBezTo>
                  <a:cubicBezTo>
                    <a:pt x="232953" y="192839"/>
                    <a:pt x="234065" y="192868"/>
                    <a:pt x="235061" y="192964"/>
                  </a:cubicBezTo>
                  <a:cubicBezTo>
                    <a:pt x="235806" y="195479"/>
                    <a:pt x="236705" y="197954"/>
                    <a:pt x="237759" y="200362"/>
                  </a:cubicBezTo>
                  <a:cubicBezTo>
                    <a:pt x="239055" y="202935"/>
                    <a:pt x="240873" y="202906"/>
                    <a:pt x="242517" y="200488"/>
                  </a:cubicBezTo>
                  <a:cubicBezTo>
                    <a:pt x="245650" y="195875"/>
                    <a:pt x="245650" y="180180"/>
                    <a:pt x="242517" y="175596"/>
                  </a:cubicBezTo>
                  <a:cubicBezTo>
                    <a:pt x="240641" y="172889"/>
                    <a:pt x="238842" y="173179"/>
                    <a:pt x="237537" y="176003"/>
                  </a:cubicBezTo>
                  <a:cubicBezTo>
                    <a:pt x="236570" y="178140"/>
                    <a:pt x="235922" y="180451"/>
                    <a:pt x="235119" y="182772"/>
                  </a:cubicBezTo>
                  <a:lnTo>
                    <a:pt x="225120" y="182772"/>
                  </a:lnTo>
                  <a:cubicBezTo>
                    <a:pt x="223312" y="170694"/>
                    <a:pt x="218264" y="159341"/>
                    <a:pt x="210527" y="149893"/>
                  </a:cubicBezTo>
                  <a:lnTo>
                    <a:pt x="217461" y="142737"/>
                  </a:lnTo>
                  <a:cubicBezTo>
                    <a:pt x="218747" y="143665"/>
                    <a:pt x="220140" y="144448"/>
                    <a:pt x="221610" y="145058"/>
                  </a:cubicBezTo>
                  <a:cubicBezTo>
                    <a:pt x="223399" y="145425"/>
                    <a:pt x="225226" y="145638"/>
                    <a:pt x="227054" y="145696"/>
                  </a:cubicBezTo>
                  <a:cubicBezTo>
                    <a:pt x="226909" y="143897"/>
                    <a:pt x="227460" y="141489"/>
                    <a:pt x="226512" y="140416"/>
                  </a:cubicBezTo>
                  <a:cubicBezTo>
                    <a:pt x="222190" y="135513"/>
                    <a:pt x="217596" y="130862"/>
                    <a:pt x="212751" y="126481"/>
                  </a:cubicBezTo>
                  <a:cubicBezTo>
                    <a:pt x="211523" y="125379"/>
                    <a:pt x="208990" y="125727"/>
                    <a:pt x="207056" y="125408"/>
                  </a:cubicBezTo>
                  <a:cubicBezTo>
                    <a:pt x="207249" y="127342"/>
                    <a:pt x="206785" y="129798"/>
                    <a:pt x="207781" y="131210"/>
                  </a:cubicBezTo>
                  <a:cubicBezTo>
                    <a:pt x="210228" y="134614"/>
                    <a:pt x="209551" y="136935"/>
                    <a:pt x="206485" y="139226"/>
                  </a:cubicBezTo>
                  <a:cubicBezTo>
                    <a:pt x="205286" y="140222"/>
                    <a:pt x="204145" y="141267"/>
                    <a:pt x="203062" y="142379"/>
                  </a:cubicBezTo>
                  <a:cubicBezTo>
                    <a:pt x="192279" y="133627"/>
                    <a:pt x="180075" y="128289"/>
                    <a:pt x="166227" y="127090"/>
                  </a:cubicBezTo>
                  <a:lnTo>
                    <a:pt x="166227" y="117507"/>
                  </a:lnTo>
                  <a:cubicBezTo>
                    <a:pt x="168597" y="116849"/>
                    <a:pt x="170918" y="116056"/>
                    <a:pt x="173190" y="115109"/>
                  </a:cubicBezTo>
                  <a:cubicBezTo>
                    <a:pt x="176352" y="113552"/>
                    <a:pt x="176468" y="111347"/>
                    <a:pt x="173287" y="110022"/>
                  </a:cubicBezTo>
                  <a:cubicBezTo>
                    <a:pt x="165512" y="106637"/>
                    <a:pt x="156663" y="106657"/>
                    <a:pt x="148908" y="110090"/>
                  </a:cubicBezTo>
                  <a:cubicBezTo>
                    <a:pt x="146074" y="111308"/>
                    <a:pt x="145871" y="113484"/>
                    <a:pt x="148908" y="114925"/>
                  </a:cubicBezTo>
                  <a:cubicBezTo>
                    <a:pt x="151267" y="115940"/>
                    <a:pt x="153675" y="116811"/>
                    <a:pt x="156132" y="117555"/>
                  </a:cubicBezTo>
                  <a:lnTo>
                    <a:pt x="156132" y="127100"/>
                  </a:lnTo>
                  <a:cubicBezTo>
                    <a:pt x="143019" y="128164"/>
                    <a:pt x="130544" y="133192"/>
                    <a:pt x="120351" y="141499"/>
                  </a:cubicBezTo>
                  <a:lnTo>
                    <a:pt x="112315" y="135832"/>
                  </a:lnTo>
                  <a:cubicBezTo>
                    <a:pt x="113756" y="132863"/>
                    <a:pt x="115139" y="130804"/>
                    <a:pt x="115777" y="128531"/>
                  </a:cubicBezTo>
                  <a:cubicBezTo>
                    <a:pt x="116609" y="125572"/>
                    <a:pt x="115149" y="123899"/>
                    <a:pt x="112151" y="125233"/>
                  </a:cubicBezTo>
                  <a:cubicBezTo>
                    <a:pt x="104482" y="128454"/>
                    <a:pt x="98380" y="134536"/>
                    <a:pt x="95131" y="142195"/>
                  </a:cubicBezTo>
                  <a:cubicBezTo>
                    <a:pt x="93806" y="145328"/>
                    <a:pt x="95402" y="146972"/>
                    <a:pt x="98641" y="145938"/>
                  </a:cubicBezTo>
                  <a:cubicBezTo>
                    <a:pt x="100885" y="145222"/>
                    <a:pt x="102945" y="143897"/>
                    <a:pt x="105517" y="142630"/>
                  </a:cubicBezTo>
                  <a:close/>
                </a:path>
              </a:pathLst>
            </a:custGeom>
            <a:solidFill>
              <a:srgbClr val="04948E"/>
            </a:solidFill>
            <a:ln w="964" cap="flat">
              <a:noFill/>
              <a:prstDash val="solid"/>
              <a:miter/>
            </a:ln>
          </p:spPr>
          <p:txBody>
            <a:bodyPr rtlCol="0" anchor="ctr"/>
            <a:lstStyle/>
            <a:p>
              <a:endParaRPr lang="en-US" dirty="0">
                <a:latin typeface="Trebuchet MS" panose="020B0603020202020204" pitchFamily="34" charset="0"/>
              </a:endParaRPr>
            </a:p>
          </p:txBody>
        </p:sp>
        <p:sp>
          <p:nvSpPr>
            <p:cNvPr id="146" name="Freeform: Shape 145">
              <a:extLst>
                <a:ext uri="{FF2B5EF4-FFF2-40B4-BE49-F238E27FC236}">
                  <a16:creationId xmlns:a16="http://schemas.microsoft.com/office/drawing/2014/main" id="{F04FCA5A-6824-8230-EFF7-E4981CE75E67}"/>
                </a:ext>
              </a:extLst>
            </p:cNvPr>
            <p:cNvSpPr/>
            <p:nvPr/>
          </p:nvSpPr>
          <p:spPr>
            <a:xfrm>
              <a:off x="5049944" y="2739713"/>
              <a:ext cx="204168" cy="244372"/>
            </a:xfrm>
            <a:custGeom>
              <a:avLst/>
              <a:gdLst>
                <a:gd name="connsiteX0" fmla="*/ -899 w 204168"/>
                <a:gd name="connsiteY0" fmla="*/ 89495 h 244372"/>
                <a:gd name="connsiteX1" fmla="*/ 6383 w 204168"/>
                <a:gd name="connsiteY1" fmla="*/ 34152 h 244372"/>
                <a:gd name="connsiteX2" fmla="*/ 10783 w 204168"/>
                <a:gd name="connsiteY2" fmla="*/ 29384 h 244372"/>
                <a:gd name="connsiteX3" fmla="*/ 98184 w 204168"/>
                <a:gd name="connsiteY3" fmla="*/ -1280 h 244372"/>
                <a:gd name="connsiteX4" fmla="*/ 104102 w 204168"/>
                <a:gd name="connsiteY4" fmla="*/ -1280 h 244372"/>
                <a:gd name="connsiteX5" fmla="*/ 191493 w 204168"/>
                <a:gd name="connsiteY5" fmla="*/ 29384 h 244372"/>
                <a:gd name="connsiteX6" fmla="*/ 195680 w 204168"/>
                <a:gd name="connsiteY6" fmla="*/ 33736 h 244372"/>
                <a:gd name="connsiteX7" fmla="*/ 185942 w 204168"/>
                <a:gd name="connsiteY7" fmla="*/ 165137 h 244372"/>
                <a:gd name="connsiteX8" fmla="*/ 103976 w 204168"/>
                <a:gd name="connsiteY8" fmla="*/ 242209 h 244372"/>
                <a:gd name="connsiteX9" fmla="*/ 97207 w 204168"/>
                <a:gd name="connsiteY9" fmla="*/ 241861 h 244372"/>
                <a:gd name="connsiteX10" fmla="*/ 7853 w 204168"/>
                <a:gd name="connsiteY10" fmla="*/ 144016 h 244372"/>
                <a:gd name="connsiteX11" fmla="*/ -899 w 204168"/>
                <a:gd name="connsiteY11" fmla="*/ 89495 h 244372"/>
                <a:gd name="connsiteX12" fmla="*/ 77286 w 204168"/>
                <a:gd name="connsiteY12" fmla="*/ 150080 h 244372"/>
                <a:gd name="connsiteX13" fmla="*/ 63583 w 204168"/>
                <a:gd name="connsiteY13" fmla="*/ 134482 h 244372"/>
                <a:gd name="connsiteX14" fmla="*/ 44784 w 204168"/>
                <a:gd name="connsiteY14" fmla="*/ 113043 h 244372"/>
                <a:gd name="connsiteX15" fmla="*/ 34417 w 204168"/>
                <a:gd name="connsiteY15" fmla="*/ 110141 h 244372"/>
                <a:gd name="connsiteX16" fmla="*/ 28615 w 204168"/>
                <a:gd name="connsiteY16" fmla="*/ 117462 h 244372"/>
                <a:gd name="connsiteX17" fmla="*/ 32386 w 204168"/>
                <a:gd name="connsiteY17" fmla="*/ 126794 h 244372"/>
                <a:gd name="connsiteX18" fmla="*/ 64405 w 204168"/>
                <a:gd name="connsiteY18" fmla="*/ 163657 h 244372"/>
                <a:gd name="connsiteX19" fmla="*/ 89848 w 204168"/>
                <a:gd name="connsiteY19" fmla="*/ 163976 h 244372"/>
                <a:gd name="connsiteX20" fmla="*/ 146187 w 204168"/>
                <a:gd name="connsiteY20" fmla="*/ 102173 h 244372"/>
                <a:gd name="connsiteX21" fmla="*/ 165276 w 204168"/>
                <a:gd name="connsiteY21" fmla="*/ 80985 h 244372"/>
                <a:gd name="connsiteX22" fmla="*/ 160132 w 204168"/>
                <a:gd name="connsiteY22" fmla="*/ 65851 h 244372"/>
                <a:gd name="connsiteX23" fmla="*/ 150578 w 204168"/>
                <a:gd name="connsiteY23" fmla="*/ 69951 h 244372"/>
                <a:gd name="connsiteX24" fmla="*/ 131237 w 204168"/>
                <a:gd name="connsiteY24" fmla="*/ 90897 h 2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68" h="244372">
                  <a:moveTo>
                    <a:pt x="-899" y="89495"/>
                  </a:moveTo>
                  <a:cubicBezTo>
                    <a:pt x="-947" y="68733"/>
                    <a:pt x="1412" y="51239"/>
                    <a:pt x="6383" y="34152"/>
                  </a:cubicBezTo>
                  <a:cubicBezTo>
                    <a:pt x="7128" y="32024"/>
                    <a:pt x="8723" y="30303"/>
                    <a:pt x="10783" y="29384"/>
                  </a:cubicBezTo>
                  <a:cubicBezTo>
                    <a:pt x="39862" y="18998"/>
                    <a:pt x="68999" y="8777"/>
                    <a:pt x="98184" y="-1280"/>
                  </a:cubicBezTo>
                  <a:cubicBezTo>
                    <a:pt x="100108" y="-1889"/>
                    <a:pt x="102177" y="-1889"/>
                    <a:pt x="104102" y="-1280"/>
                  </a:cubicBezTo>
                  <a:cubicBezTo>
                    <a:pt x="133277" y="8825"/>
                    <a:pt x="162414" y="19047"/>
                    <a:pt x="191493" y="29384"/>
                  </a:cubicBezTo>
                  <a:cubicBezTo>
                    <a:pt x="193437" y="30187"/>
                    <a:pt x="194945" y="31763"/>
                    <a:pt x="195680" y="33736"/>
                  </a:cubicBezTo>
                  <a:cubicBezTo>
                    <a:pt x="208010" y="78664"/>
                    <a:pt x="205679" y="122703"/>
                    <a:pt x="185942" y="165137"/>
                  </a:cubicBezTo>
                  <a:cubicBezTo>
                    <a:pt x="168971" y="201613"/>
                    <a:pt x="141584" y="227500"/>
                    <a:pt x="103976" y="242209"/>
                  </a:cubicBezTo>
                  <a:cubicBezTo>
                    <a:pt x="101752" y="242876"/>
                    <a:pt x="99354" y="242760"/>
                    <a:pt x="97207" y="241861"/>
                  </a:cubicBezTo>
                  <a:cubicBezTo>
                    <a:pt x="51882" y="223487"/>
                    <a:pt x="23016" y="189980"/>
                    <a:pt x="7853" y="144016"/>
                  </a:cubicBezTo>
                  <a:cubicBezTo>
                    <a:pt x="2196" y="126813"/>
                    <a:pt x="-1054" y="105219"/>
                    <a:pt x="-899" y="89495"/>
                  </a:cubicBezTo>
                  <a:close/>
                  <a:moveTo>
                    <a:pt x="77286" y="150080"/>
                  </a:moveTo>
                  <a:lnTo>
                    <a:pt x="63583" y="134482"/>
                  </a:lnTo>
                  <a:cubicBezTo>
                    <a:pt x="57317" y="127345"/>
                    <a:pt x="51050" y="120198"/>
                    <a:pt x="44784" y="113043"/>
                  </a:cubicBezTo>
                  <a:cubicBezTo>
                    <a:pt x="41950" y="109832"/>
                    <a:pt x="38092" y="108207"/>
                    <a:pt x="34417" y="110141"/>
                  </a:cubicBezTo>
                  <a:cubicBezTo>
                    <a:pt x="31797" y="111544"/>
                    <a:pt x="28818" y="114793"/>
                    <a:pt x="28615" y="117462"/>
                  </a:cubicBezTo>
                  <a:cubicBezTo>
                    <a:pt x="28335" y="120469"/>
                    <a:pt x="30278" y="124289"/>
                    <a:pt x="32386" y="126794"/>
                  </a:cubicBezTo>
                  <a:cubicBezTo>
                    <a:pt x="42860" y="139259"/>
                    <a:pt x="53661" y="151385"/>
                    <a:pt x="64405" y="163657"/>
                  </a:cubicBezTo>
                  <a:cubicBezTo>
                    <a:pt x="73205" y="173772"/>
                    <a:pt x="80748" y="173927"/>
                    <a:pt x="89848" y="163976"/>
                  </a:cubicBezTo>
                  <a:cubicBezTo>
                    <a:pt x="108657" y="143407"/>
                    <a:pt x="127436" y="122809"/>
                    <a:pt x="146187" y="102173"/>
                  </a:cubicBezTo>
                  <a:cubicBezTo>
                    <a:pt x="152589" y="95152"/>
                    <a:pt x="159136" y="88238"/>
                    <a:pt x="165276" y="80985"/>
                  </a:cubicBezTo>
                  <a:cubicBezTo>
                    <a:pt x="170276" y="75077"/>
                    <a:pt x="167452" y="66480"/>
                    <a:pt x="160132" y="65851"/>
                  </a:cubicBezTo>
                  <a:cubicBezTo>
                    <a:pt x="157028" y="65610"/>
                    <a:pt x="152947" y="67650"/>
                    <a:pt x="150578" y="69951"/>
                  </a:cubicBezTo>
                  <a:cubicBezTo>
                    <a:pt x="143808" y="76576"/>
                    <a:pt x="137639" y="83867"/>
                    <a:pt x="131237" y="90897"/>
                  </a:cubicBezTo>
                  <a:close/>
                </a:path>
              </a:pathLst>
            </a:custGeom>
            <a:solidFill>
              <a:srgbClr val="002060"/>
            </a:solidFill>
            <a:ln w="964" cap="flat">
              <a:noFill/>
              <a:prstDash val="solid"/>
              <a:miter/>
            </a:ln>
          </p:spPr>
          <p:txBody>
            <a:bodyPr rtlCol="0" anchor="ctr"/>
            <a:lstStyle/>
            <a:p>
              <a:endParaRPr lang="en-US" dirty="0">
                <a:latin typeface="Trebuchet MS" panose="020B0603020202020204" pitchFamily="34" charset="0"/>
              </a:endParaRPr>
            </a:p>
          </p:txBody>
        </p:sp>
        <p:sp>
          <p:nvSpPr>
            <p:cNvPr id="147" name="Freeform: Shape 146">
              <a:extLst>
                <a:ext uri="{FF2B5EF4-FFF2-40B4-BE49-F238E27FC236}">
                  <a16:creationId xmlns:a16="http://schemas.microsoft.com/office/drawing/2014/main" id="{9308618F-6CF7-FB43-6B53-43E45212EAE5}"/>
                </a:ext>
              </a:extLst>
            </p:cNvPr>
            <p:cNvSpPr/>
            <p:nvPr/>
          </p:nvSpPr>
          <p:spPr>
            <a:xfrm>
              <a:off x="4937116" y="2674275"/>
              <a:ext cx="19843" cy="19844"/>
            </a:xfrm>
            <a:custGeom>
              <a:avLst/>
              <a:gdLst>
                <a:gd name="connsiteX0" fmla="*/ 9115 w 19843"/>
                <a:gd name="connsiteY0" fmla="*/ 18107 h 19844"/>
                <a:gd name="connsiteX1" fmla="*/ -904 w 19843"/>
                <a:gd name="connsiteY1" fmla="*/ 8282 h 19844"/>
                <a:gd name="connsiteX2" fmla="*/ 8921 w 19843"/>
                <a:gd name="connsiteY2" fmla="*/ -1737 h 19844"/>
                <a:gd name="connsiteX3" fmla="*/ 18940 w 19843"/>
                <a:gd name="connsiteY3" fmla="*/ 8088 h 19844"/>
                <a:gd name="connsiteX4" fmla="*/ 18940 w 19843"/>
                <a:gd name="connsiteY4" fmla="*/ 8185 h 19844"/>
                <a:gd name="connsiteX5" fmla="*/ 9115 w 19843"/>
                <a:gd name="connsiteY5" fmla="*/ 18107 h 1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43" h="19844">
                  <a:moveTo>
                    <a:pt x="9115" y="18107"/>
                  </a:moveTo>
                  <a:cubicBezTo>
                    <a:pt x="3632" y="18165"/>
                    <a:pt x="-846" y="13765"/>
                    <a:pt x="-904" y="8282"/>
                  </a:cubicBezTo>
                  <a:cubicBezTo>
                    <a:pt x="-952" y="2799"/>
                    <a:pt x="3438" y="-1679"/>
                    <a:pt x="8921" y="-1737"/>
                  </a:cubicBezTo>
                  <a:cubicBezTo>
                    <a:pt x="14405" y="-1785"/>
                    <a:pt x="18882" y="2605"/>
                    <a:pt x="18940" y="8088"/>
                  </a:cubicBezTo>
                  <a:cubicBezTo>
                    <a:pt x="18940" y="8117"/>
                    <a:pt x="18940" y="8156"/>
                    <a:pt x="18940" y="8185"/>
                  </a:cubicBezTo>
                  <a:cubicBezTo>
                    <a:pt x="18843" y="13591"/>
                    <a:pt x="14511" y="17962"/>
                    <a:pt x="9115" y="18107"/>
                  </a:cubicBezTo>
                  <a:close/>
                </a:path>
              </a:pathLst>
            </a:custGeom>
            <a:solidFill>
              <a:srgbClr val="04948E"/>
            </a:solidFill>
            <a:ln w="964" cap="flat">
              <a:noFill/>
              <a:prstDash val="solid"/>
              <a:miter/>
            </a:ln>
          </p:spPr>
          <p:txBody>
            <a:bodyPr rtlCol="0" anchor="ctr"/>
            <a:lstStyle/>
            <a:p>
              <a:endParaRPr lang="en-US" dirty="0">
                <a:latin typeface="Trebuchet MS" panose="020B0603020202020204" pitchFamily="34" charset="0"/>
              </a:endParaRPr>
            </a:p>
          </p:txBody>
        </p:sp>
        <p:sp>
          <p:nvSpPr>
            <p:cNvPr id="148" name="Freeform: Shape 147">
              <a:extLst>
                <a:ext uri="{FF2B5EF4-FFF2-40B4-BE49-F238E27FC236}">
                  <a16:creationId xmlns:a16="http://schemas.microsoft.com/office/drawing/2014/main" id="{BCEFE366-AD73-C23B-1666-E78D5764A348}"/>
                </a:ext>
              </a:extLst>
            </p:cNvPr>
            <p:cNvSpPr/>
            <p:nvPr/>
          </p:nvSpPr>
          <p:spPr>
            <a:xfrm>
              <a:off x="4939185" y="2737404"/>
              <a:ext cx="16981" cy="16962"/>
            </a:xfrm>
            <a:custGeom>
              <a:avLst/>
              <a:gdLst>
                <a:gd name="connsiteX0" fmla="*/ 7693 w 16981"/>
                <a:gd name="connsiteY0" fmla="*/ -1737 h 16962"/>
                <a:gd name="connsiteX1" fmla="*/ 16077 w 16981"/>
                <a:gd name="connsiteY1" fmla="*/ 6840 h 16962"/>
                <a:gd name="connsiteX2" fmla="*/ 7500 w 16981"/>
                <a:gd name="connsiteY2" fmla="*/ 15225 h 16962"/>
                <a:gd name="connsiteX3" fmla="*/ -904 w 16981"/>
                <a:gd name="connsiteY3" fmla="*/ 6927 h 16962"/>
                <a:gd name="connsiteX4" fmla="*/ 7693 w 16981"/>
                <a:gd name="connsiteY4" fmla="*/ -1737 h 1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1" h="16962">
                  <a:moveTo>
                    <a:pt x="7693" y="-1737"/>
                  </a:moveTo>
                  <a:cubicBezTo>
                    <a:pt x="12373" y="-1679"/>
                    <a:pt x="16135" y="2160"/>
                    <a:pt x="16077" y="6840"/>
                  </a:cubicBezTo>
                  <a:cubicBezTo>
                    <a:pt x="16019" y="11521"/>
                    <a:pt x="12180" y="15283"/>
                    <a:pt x="7500" y="15225"/>
                  </a:cubicBezTo>
                  <a:cubicBezTo>
                    <a:pt x="2945" y="15128"/>
                    <a:pt x="-749" y="11482"/>
                    <a:pt x="-904" y="6927"/>
                  </a:cubicBezTo>
                  <a:cubicBezTo>
                    <a:pt x="-856" y="2189"/>
                    <a:pt x="2954" y="-1650"/>
                    <a:pt x="7693" y="-1737"/>
                  </a:cubicBezTo>
                  <a:close/>
                </a:path>
              </a:pathLst>
            </a:custGeom>
            <a:solidFill>
              <a:srgbClr val="04948E"/>
            </a:solidFill>
            <a:ln w="964" cap="flat">
              <a:noFill/>
              <a:prstDash val="solid"/>
              <a:miter/>
            </a:ln>
          </p:spPr>
          <p:txBody>
            <a:bodyPr rtlCol="0" anchor="ctr"/>
            <a:lstStyle/>
            <a:p>
              <a:endParaRPr lang="en-US" dirty="0">
                <a:latin typeface="Trebuchet MS" panose="020B0603020202020204" pitchFamily="34" charset="0"/>
              </a:endParaRPr>
            </a:p>
          </p:txBody>
        </p:sp>
        <p:sp>
          <p:nvSpPr>
            <p:cNvPr id="149" name="Freeform: Shape 148">
              <a:extLst>
                <a:ext uri="{FF2B5EF4-FFF2-40B4-BE49-F238E27FC236}">
                  <a16:creationId xmlns:a16="http://schemas.microsoft.com/office/drawing/2014/main" id="{846DCEEF-031F-8453-CC8B-8CABE0BCA582}"/>
                </a:ext>
              </a:extLst>
            </p:cNvPr>
            <p:cNvSpPr/>
            <p:nvPr/>
          </p:nvSpPr>
          <p:spPr>
            <a:xfrm>
              <a:off x="4975061" y="2712463"/>
              <a:ext cx="16947" cy="16944"/>
            </a:xfrm>
            <a:custGeom>
              <a:avLst/>
              <a:gdLst>
                <a:gd name="connsiteX0" fmla="*/ 16039 w 16947"/>
                <a:gd name="connsiteY0" fmla="*/ 6677 h 16944"/>
                <a:gd name="connsiteX1" fmla="*/ 8052 w 16947"/>
                <a:gd name="connsiteY1" fmla="*/ 15197 h 16944"/>
                <a:gd name="connsiteX2" fmla="*/ 7994 w 16947"/>
                <a:gd name="connsiteY2" fmla="*/ 15197 h 16944"/>
                <a:gd name="connsiteX3" fmla="*/ -893 w 16947"/>
                <a:gd name="connsiteY3" fmla="*/ 7161 h 16944"/>
                <a:gd name="connsiteX4" fmla="*/ 7143 w 16947"/>
                <a:gd name="connsiteY4" fmla="*/ -1727 h 16944"/>
                <a:gd name="connsiteX5" fmla="*/ 16030 w 16947"/>
                <a:gd name="connsiteY5" fmla="*/ 6310 h 16944"/>
                <a:gd name="connsiteX6" fmla="*/ 16039 w 16947"/>
                <a:gd name="connsiteY6" fmla="*/ 6677 h 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7" h="16944">
                  <a:moveTo>
                    <a:pt x="16039" y="6677"/>
                  </a:moveTo>
                  <a:cubicBezTo>
                    <a:pt x="16184" y="11232"/>
                    <a:pt x="12606" y="15051"/>
                    <a:pt x="8052" y="15197"/>
                  </a:cubicBezTo>
                  <a:cubicBezTo>
                    <a:pt x="8032" y="15197"/>
                    <a:pt x="8013" y="15197"/>
                    <a:pt x="7994" y="15197"/>
                  </a:cubicBezTo>
                  <a:cubicBezTo>
                    <a:pt x="3323" y="15429"/>
                    <a:pt x="-661" y="11831"/>
                    <a:pt x="-893" y="7161"/>
                  </a:cubicBezTo>
                  <a:cubicBezTo>
                    <a:pt x="-1126" y="2490"/>
                    <a:pt x="2472" y="-1494"/>
                    <a:pt x="7143" y="-1727"/>
                  </a:cubicBezTo>
                  <a:cubicBezTo>
                    <a:pt x="11813" y="-1959"/>
                    <a:pt x="15798" y="1639"/>
                    <a:pt x="16030" y="6310"/>
                  </a:cubicBezTo>
                  <a:cubicBezTo>
                    <a:pt x="16039" y="6435"/>
                    <a:pt x="16039" y="6551"/>
                    <a:pt x="16039" y="6677"/>
                  </a:cubicBezTo>
                  <a:close/>
                </a:path>
              </a:pathLst>
            </a:custGeom>
            <a:solidFill>
              <a:srgbClr val="04948E"/>
            </a:solidFill>
            <a:ln w="964" cap="flat">
              <a:noFill/>
              <a:prstDash val="solid"/>
              <a:miter/>
            </a:ln>
          </p:spPr>
          <p:txBody>
            <a:bodyPr rtlCol="0" anchor="ctr"/>
            <a:lstStyle/>
            <a:p>
              <a:endParaRPr lang="en-US" dirty="0">
                <a:latin typeface="Trebuchet MS" panose="020B0603020202020204" pitchFamily="34" charset="0"/>
              </a:endParaRPr>
            </a:p>
          </p:txBody>
        </p:sp>
        <p:sp>
          <p:nvSpPr>
            <p:cNvPr id="150" name="Freeform: Shape 149">
              <a:extLst>
                <a:ext uri="{FF2B5EF4-FFF2-40B4-BE49-F238E27FC236}">
                  <a16:creationId xmlns:a16="http://schemas.microsoft.com/office/drawing/2014/main" id="{CC5EFA74-74AF-C22B-4EDC-24DC97C15570}"/>
                </a:ext>
              </a:extLst>
            </p:cNvPr>
            <p:cNvSpPr/>
            <p:nvPr/>
          </p:nvSpPr>
          <p:spPr>
            <a:xfrm>
              <a:off x="4905813" y="2704305"/>
              <a:ext cx="13219" cy="13255"/>
            </a:xfrm>
            <a:custGeom>
              <a:avLst/>
              <a:gdLst>
                <a:gd name="connsiteX0" fmla="*/ 12315 w 13219"/>
                <a:gd name="connsiteY0" fmla="*/ 4749 h 13255"/>
                <a:gd name="connsiteX1" fmla="*/ 5633 w 13219"/>
                <a:gd name="connsiteY1" fmla="*/ 11518 h 13255"/>
                <a:gd name="connsiteX2" fmla="*/ -904 w 13219"/>
                <a:gd name="connsiteY2" fmla="*/ 4981 h 13255"/>
                <a:gd name="connsiteX3" fmla="*/ -904 w 13219"/>
                <a:gd name="connsiteY3" fmla="*/ 4749 h 13255"/>
                <a:gd name="connsiteX4" fmla="*/ 5391 w 13219"/>
                <a:gd name="connsiteY4" fmla="*/ -1730 h 13255"/>
                <a:gd name="connsiteX5" fmla="*/ 12315 w 13219"/>
                <a:gd name="connsiteY5" fmla="*/ 4604 h 13255"/>
                <a:gd name="connsiteX6" fmla="*/ 12315 w 13219"/>
                <a:gd name="connsiteY6" fmla="*/ 4749 h 1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19" h="13255">
                  <a:moveTo>
                    <a:pt x="12315" y="4749"/>
                  </a:moveTo>
                  <a:cubicBezTo>
                    <a:pt x="12209" y="8404"/>
                    <a:pt x="9288" y="11363"/>
                    <a:pt x="5633" y="11518"/>
                  </a:cubicBezTo>
                  <a:cubicBezTo>
                    <a:pt x="2026" y="11518"/>
                    <a:pt x="-904" y="8597"/>
                    <a:pt x="-904" y="4981"/>
                  </a:cubicBezTo>
                  <a:cubicBezTo>
                    <a:pt x="-904" y="4903"/>
                    <a:pt x="-904" y="4826"/>
                    <a:pt x="-904" y="4749"/>
                  </a:cubicBezTo>
                  <a:cubicBezTo>
                    <a:pt x="-740" y="774"/>
                    <a:pt x="1504" y="-1431"/>
                    <a:pt x="5391" y="-1730"/>
                  </a:cubicBezTo>
                  <a:cubicBezTo>
                    <a:pt x="9056" y="-1895"/>
                    <a:pt x="12151" y="948"/>
                    <a:pt x="12315" y="4604"/>
                  </a:cubicBezTo>
                  <a:cubicBezTo>
                    <a:pt x="12315" y="4652"/>
                    <a:pt x="12315" y="4700"/>
                    <a:pt x="12315" y="4749"/>
                  </a:cubicBezTo>
                  <a:close/>
                </a:path>
              </a:pathLst>
            </a:custGeom>
            <a:solidFill>
              <a:srgbClr val="04948E"/>
            </a:solidFill>
            <a:ln w="964" cap="flat">
              <a:noFill/>
              <a:prstDash val="solid"/>
              <a:miter/>
            </a:ln>
          </p:spPr>
          <p:txBody>
            <a:bodyPr rtlCol="0" anchor="ctr"/>
            <a:lstStyle/>
            <a:p>
              <a:endParaRPr lang="en-US" dirty="0">
                <a:latin typeface="Trebuchet MS" panose="020B0603020202020204" pitchFamily="34" charset="0"/>
              </a:endParaRPr>
            </a:p>
          </p:txBody>
        </p:sp>
      </p:grpSp>
      <p:grpSp>
        <p:nvGrpSpPr>
          <p:cNvPr id="191" name="Group 190">
            <a:extLst>
              <a:ext uri="{FF2B5EF4-FFF2-40B4-BE49-F238E27FC236}">
                <a16:creationId xmlns:a16="http://schemas.microsoft.com/office/drawing/2014/main" id="{C5CF277F-3839-29A5-EF92-7B198C3BB401}"/>
              </a:ext>
            </a:extLst>
          </p:cNvPr>
          <p:cNvGrpSpPr/>
          <p:nvPr/>
        </p:nvGrpSpPr>
        <p:grpSpPr>
          <a:xfrm>
            <a:off x="4746655" y="3774831"/>
            <a:ext cx="583735" cy="583594"/>
            <a:chOff x="4746070" y="4471132"/>
            <a:chExt cx="583735" cy="583594"/>
          </a:xfrm>
          <a:solidFill>
            <a:srgbClr val="002060"/>
          </a:solidFill>
        </p:grpSpPr>
        <p:sp>
          <p:nvSpPr>
            <p:cNvPr id="182" name="Freeform: Shape 181">
              <a:extLst>
                <a:ext uri="{FF2B5EF4-FFF2-40B4-BE49-F238E27FC236}">
                  <a16:creationId xmlns:a16="http://schemas.microsoft.com/office/drawing/2014/main" id="{25EA884B-CC14-FD0D-A5E8-F6D238E0B982}"/>
                </a:ext>
              </a:extLst>
            </p:cNvPr>
            <p:cNvSpPr/>
            <p:nvPr/>
          </p:nvSpPr>
          <p:spPr>
            <a:xfrm>
              <a:off x="4834386" y="4559323"/>
              <a:ext cx="407254" cy="407110"/>
            </a:xfrm>
            <a:custGeom>
              <a:avLst/>
              <a:gdLst>
                <a:gd name="connsiteX0" fmla="*/ 338018 w 407254"/>
                <a:gd name="connsiteY0" fmla="*/ 354147 h 407110"/>
                <a:gd name="connsiteX1" fmla="*/ 218841 w 407254"/>
                <a:gd name="connsiteY1" fmla="*/ 403466 h 407110"/>
                <a:gd name="connsiteX2" fmla="*/ 218793 w 407254"/>
                <a:gd name="connsiteY2" fmla="*/ 374455 h 407110"/>
                <a:gd name="connsiteX3" fmla="*/ 209674 w 407254"/>
                <a:gd name="connsiteY3" fmla="*/ 361419 h 407110"/>
                <a:gd name="connsiteX4" fmla="*/ 194201 w 407254"/>
                <a:gd name="connsiteY4" fmla="*/ 364504 h 407110"/>
                <a:gd name="connsiteX5" fmla="*/ 189734 w 407254"/>
                <a:gd name="connsiteY5" fmla="*/ 375141 h 407110"/>
                <a:gd name="connsiteX6" fmla="*/ 189521 w 407254"/>
                <a:gd name="connsiteY6" fmla="*/ 403398 h 407110"/>
                <a:gd name="connsiteX7" fmla="*/ 70228 w 407254"/>
                <a:gd name="connsiteY7" fmla="*/ 353934 h 407110"/>
                <a:gd name="connsiteX8" fmla="*/ 90826 w 407254"/>
                <a:gd name="connsiteY8" fmla="*/ 333946 h 407110"/>
                <a:gd name="connsiteX9" fmla="*/ 93727 w 407254"/>
                <a:gd name="connsiteY9" fmla="*/ 317506 h 407110"/>
                <a:gd name="connsiteX10" fmla="*/ 79280 w 407254"/>
                <a:gd name="connsiteY10" fmla="*/ 309219 h 407110"/>
                <a:gd name="connsiteX11" fmla="*/ 69281 w 407254"/>
                <a:gd name="connsiteY11" fmla="*/ 314267 h 407110"/>
                <a:gd name="connsiteX12" fmla="*/ 50182 w 407254"/>
                <a:gd name="connsiteY12" fmla="*/ 333849 h 407110"/>
                <a:gd name="connsiteX13" fmla="*/ 621 w 407254"/>
                <a:gd name="connsiteY13" fmla="*/ 214556 h 407110"/>
                <a:gd name="connsiteX14" fmla="*/ 26983 w 407254"/>
                <a:gd name="connsiteY14" fmla="*/ 214556 h 407110"/>
                <a:gd name="connsiteX15" fmla="*/ 34081 w 407254"/>
                <a:gd name="connsiteY15" fmla="*/ 213589 h 407110"/>
                <a:gd name="connsiteX16" fmla="*/ 43751 w 407254"/>
                <a:gd name="connsiteY16" fmla="*/ 197594 h 407110"/>
                <a:gd name="connsiteX17" fmla="*/ 29690 w 407254"/>
                <a:gd name="connsiteY17" fmla="*/ 185236 h 407110"/>
                <a:gd name="connsiteX18" fmla="*/ 679 w 407254"/>
                <a:gd name="connsiteY18" fmla="*/ 185236 h 407110"/>
                <a:gd name="connsiteX19" fmla="*/ 50124 w 407254"/>
                <a:gd name="connsiteY19" fmla="*/ 66059 h 407110"/>
                <a:gd name="connsiteX20" fmla="*/ 70373 w 407254"/>
                <a:gd name="connsiteY20" fmla="*/ 86753 h 407110"/>
                <a:gd name="connsiteX21" fmla="*/ 87354 w 407254"/>
                <a:gd name="connsiteY21" fmla="*/ 89122 h 407110"/>
                <a:gd name="connsiteX22" fmla="*/ 94926 w 407254"/>
                <a:gd name="connsiteY22" fmla="*/ 74704 h 407110"/>
                <a:gd name="connsiteX23" fmla="*/ 90091 w 407254"/>
                <a:gd name="connsiteY23" fmla="*/ 65101 h 407110"/>
                <a:gd name="connsiteX24" fmla="*/ 70509 w 407254"/>
                <a:gd name="connsiteY24" fmla="*/ 45761 h 407110"/>
                <a:gd name="connsiteX25" fmla="*/ 189608 w 407254"/>
                <a:gd name="connsiteY25" fmla="*/ -3645 h 407110"/>
                <a:gd name="connsiteX26" fmla="*/ 189608 w 407254"/>
                <a:gd name="connsiteY26" fmla="*/ 24834 h 407110"/>
                <a:gd name="connsiteX27" fmla="*/ 204044 w 407254"/>
                <a:gd name="connsiteY27" fmla="*/ 39523 h 407110"/>
                <a:gd name="connsiteX28" fmla="*/ 204336 w 407254"/>
                <a:gd name="connsiteY28" fmla="*/ 39523 h 407110"/>
                <a:gd name="connsiteX29" fmla="*/ 218928 w 407254"/>
                <a:gd name="connsiteY29" fmla="*/ 24708 h 407110"/>
                <a:gd name="connsiteX30" fmla="*/ 218986 w 407254"/>
                <a:gd name="connsiteY30" fmla="*/ 12137 h 407110"/>
                <a:gd name="connsiteX31" fmla="*/ 218986 w 407254"/>
                <a:gd name="connsiteY31" fmla="*/ -3606 h 407110"/>
                <a:gd name="connsiteX32" fmla="*/ 338231 w 407254"/>
                <a:gd name="connsiteY32" fmla="*/ 45867 h 407110"/>
                <a:gd name="connsiteX33" fmla="*/ 318890 w 407254"/>
                <a:gd name="connsiteY33" fmla="*/ 64502 h 407110"/>
                <a:gd name="connsiteX34" fmla="*/ 317478 w 407254"/>
                <a:gd name="connsiteY34" fmla="*/ 86357 h 407110"/>
                <a:gd name="connsiteX35" fmla="*/ 339720 w 407254"/>
                <a:gd name="connsiteY35" fmla="*/ 85303 h 407110"/>
                <a:gd name="connsiteX36" fmla="*/ 358471 w 407254"/>
                <a:gd name="connsiteY36" fmla="*/ 66194 h 407110"/>
                <a:gd name="connsiteX37" fmla="*/ 407876 w 407254"/>
                <a:gd name="connsiteY37" fmla="*/ 185274 h 407110"/>
                <a:gd name="connsiteX38" fmla="*/ 379136 w 407254"/>
                <a:gd name="connsiteY38" fmla="*/ 185274 h 407110"/>
                <a:gd name="connsiteX39" fmla="*/ 364669 w 407254"/>
                <a:gd name="connsiteY39" fmla="*/ 199819 h 407110"/>
                <a:gd name="connsiteX40" fmla="*/ 364698 w 407254"/>
                <a:gd name="connsiteY40" fmla="*/ 200699 h 407110"/>
                <a:gd name="connsiteX41" fmla="*/ 378769 w 407254"/>
                <a:gd name="connsiteY41" fmla="*/ 214546 h 407110"/>
                <a:gd name="connsiteX42" fmla="*/ 402451 w 407254"/>
                <a:gd name="connsiteY42" fmla="*/ 214643 h 407110"/>
                <a:gd name="connsiteX43" fmla="*/ 407838 w 407254"/>
                <a:gd name="connsiteY43" fmla="*/ 214643 h 407110"/>
                <a:gd name="connsiteX44" fmla="*/ 358413 w 407254"/>
                <a:gd name="connsiteY44" fmla="*/ 333849 h 407110"/>
                <a:gd name="connsiteX45" fmla="*/ 338163 w 407254"/>
                <a:gd name="connsiteY45" fmla="*/ 313116 h 407110"/>
                <a:gd name="connsiteX46" fmla="*/ 321569 w 407254"/>
                <a:gd name="connsiteY46" fmla="*/ 310582 h 407110"/>
                <a:gd name="connsiteX47" fmla="*/ 313504 w 407254"/>
                <a:gd name="connsiteY47" fmla="*/ 324701 h 407110"/>
                <a:gd name="connsiteX48" fmla="*/ 318407 w 407254"/>
                <a:gd name="connsiteY48" fmla="*/ 334748 h 407110"/>
                <a:gd name="connsiteX49" fmla="*/ 338018 w 407254"/>
                <a:gd name="connsiteY49" fmla="*/ 354147 h 407110"/>
                <a:gd name="connsiteX50" fmla="*/ 145869 w 407254"/>
                <a:gd name="connsiteY50" fmla="*/ 214895 h 407110"/>
                <a:gd name="connsiteX51" fmla="*/ 145869 w 407254"/>
                <a:gd name="connsiteY51" fmla="*/ 236488 h 407110"/>
                <a:gd name="connsiteX52" fmla="*/ 151971 w 407254"/>
                <a:gd name="connsiteY52" fmla="*/ 248441 h 407110"/>
                <a:gd name="connsiteX53" fmla="*/ 167067 w 407254"/>
                <a:gd name="connsiteY53" fmla="*/ 249485 h 407110"/>
                <a:gd name="connsiteX54" fmla="*/ 175151 w 407254"/>
                <a:gd name="connsiteY54" fmla="*/ 236179 h 407110"/>
                <a:gd name="connsiteX55" fmla="*/ 175238 w 407254"/>
                <a:gd name="connsiteY55" fmla="*/ 201869 h 407110"/>
                <a:gd name="connsiteX56" fmla="*/ 175238 w 407254"/>
                <a:gd name="connsiteY56" fmla="*/ 164154 h 407110"/>
                <a:gd name="connsiteX57" fmla="*/ 162976 w 407254"/>
                <a:gd name="connsiteY57" fmla="*/ 148962 h 407110"/>
                <a:gd name="connsiteX58" fmla="*/ 147030 w 407254"/>
                <a:gd name="connsiteY58" fmla="*/ 157811 h 407110"/>
                <a:gd name="connsiteX59" fmla="*/ 145860 w 407254"/>
                <a:gd name="connsiteY59" fmla="*/ 167297 h 407110"/>
                <a:gd name="connsiteX60" fmla="*/ 145811 w 407254"/>
                <a:gd name="connsiteY60" fmla="*/ 184975 h 407110"/>
                <a:gd name="connsiteX61" fmla="*/ 116926 w 407254"/>
                <a:gd name="connsiteY61" fmla="*/ 184975 h 407110"/>
                <a:gd name="connsiteX62" fmla="*/ 116858 w 407254"/>
                <a:gd name="connsiteY62" fmla="*/ 166998 h 407110"/>
                <a:gd name="connsiteX63" fmla="*/ 115185 w 407254"/>
                <a:gd name="connsiteY63" fmla="*/ 157124 h 407110"/>
                <a:gd name="connsiteX64" fmla="*/ 99268 w 407254"/>
                <a:gd name="connsiteY64" fmla="*/ 149020 h 407110"/>
                <a:gd name="connsiteX65" fmla="*/ 87248 w 407254"/>
                <a:gd name="connsiteY65" fmla="*/ 164909 h 407110"/>
                <a:gd name="connsiteX66" fmla="*/ 87296 w 407254"/>
                <a:gd name="connsiteY66" fmla="*/ 234535 h 407110"/>
                <a:gd name="connsiteX67" fmla="*/ 88002 w 407254"/>
                <a:gd name="connsiteY67" fmla="*/ 240250 h 407110"/>
                <a:gd name="connsiteX68" fmla="*/ 102672 w 407254"/>
                <a:gd name="connsiteY68" fmla="*/ 251129 h 407110"/>
                <a:gd name="connsiteX69" fmla="*/ 116307 w 407254"/>
                <a:gd name="connsiteY69" fmla="*/ 239583 h 407110"/>
                <a:gd name="connsiteX70" fmla="*/ 116907 w 407254"/>
                <a:gd name="connsiteY70" fmla="*/ 231905 h 407110"/>
                <a:gd name="connsiteX71" fmla="*/ 116907 w 407254"/>
                <a:gd name="connsiteY71" fmla="*/ 214904 h 407110"/>
                <a:gd name="connsiteX72" fmla="*/ 284493 w 407254"/>
                <a:gd name="connsiteY72" fmla="*/ 196589 h 407110"/>
                <a:gd name="connsiteX73" fmla="*/ 281457 w 407254"/>
                <a:gd name="connsiteY73" fmla="*/ 189326 h 407110"/>
                <a:gd name="connsiteX74" fmla="*/ 269175 w 407254"/>
                <a:gd name="connsiteY74" fmla="*/ 158913 h 407110"/>
                <a:gd name="connsiteX75" fmla="*/ 250144 w 407254"/>
                <a:gd name="connsiteY75" fmla="*/ 149630 h 407110"/>
                <a:gd name="connsiteX76" fmla="*/ 241886 w 407254"/>
                <a:gd name="connsiteY76" fmla="*/ 169521 h 407110"/>
                <a:gd name="connsiteX77" fmla="*/ 270694 w 407254"/>
                <a:gd name="connsiteY77" fmla="*/ 241623 h 407110"/>
                <a:gd name="connsiteX78" fmla="*/ 284512 w 407254"/>
                <a:gd name="connsiteY78" fmla="*/ 251071 h 407110"/>
                <a:gd name="connsiteX79" fmla="*/ 298051 w 407254"/>
                <a:gd name="connsiteY79" fmla="*/ 241923 h 407110"/>
                <a:gd name="connsiteX80" fmla="*/ 304540 w 407254"/>
                <a:gd name="connsiteY80" fmla="*/ 225822 h 407110"/>
                <a:gd name="connsiteX81" fmla="*/ 326917 w 407254"/>
                <a:gd name="connsiteY81" fmla="*/ 169850 h 407110"/>
                <a:gd name="connsiteX82" fmla="*/ 320757 w 407254"/>
                <a:gd name="connsiteY82" fmla="*/ 150626 h 407110"/>
                <a:gd name="connsiteX83" fmla="*/ 299550 w 407254"/>
                <a:gd name="connsiteY83" fmla="*/ 158990 h 407110"/>
                <a:gd name="connsiteX84" fmla="*/ 284493 w 407254"/>
                <a:gd name="connsiteY84" fmla="*/ 196560 h 407110"/>
                <a:gd name="connsiteX85" fmla="*/ 226278 w 407254"/>
                <a:gd name="connsiteY85" fmla="*/ 200147 h 407110"/>
                <a:gd name="connsiteX86" fmla="*/ 226229 w 407254"/>
                <a:gd name="connsiteY86" fmla="*/ 200147 h 407110"/>
                <a:gd name="connsiteX87" fmla="*/ 226229 w 407254"/>
                <a:gd name="connsiteY87" fmla="*/ 164909 h 407110"/>
                <a:gd name="connsiteX88" fmla="*/ 219982 w 407254"/>
                <a:gd name="connsiteY88" fmla="*/ 151525 h 407110"/>
                <a:gd name="connsiteX89" fmla="*/ 204945 w 407254"/>
                <a:gd name="connsiteY89" fmla="*/ 150336 h 407110"/>
                <a:gd name="connsiteX90" fmla="*/ 196629 w 407254"/>
                <a:gd name="connsiteY90" fmla="*/ 164976 h 407110"/>
                <a:gd name="connsiteX91" fmla="*/ 196629 w 407254"/>
                <a:gd name="connsiteY91" fmla="*/ 234961 h 407110"/>
                <a:gd name="connsiteX92" fmla="*/ 198805 w 407254"/>
                <a:gd name="connsiteY92" fmla="*/ 243664 h 407110"/>
                <a:gd name="connsiteX93" fmla="*/ 214790 w 407254"/>
                <a:gd name="connsiteY93" fmla="*/ 250733 h 407110"/>
                <a:gd name="connsiteX94" fmla="*/ 226200 w 407254"/>
                <a:gd name="connsiteY94" fmla="*/ 235347 h 407110"/>
                <a:gd name="connsiteX95" fmla="*/ 226278 w 407254"/>
                <a:gd name="connsiteY95" fmla="*/ 200118 h 4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7254" h="407110">
                  <a:moveTo>
                    <a:pt x="338018" y="354147"/>
                  </a:moveTo>
                  <a:cubicBezTo>
                    <a:pt x="303137" y="383487"/>
                    <a:pt x="264060" y="399955"/>
                    <a:pt x="218841" y="403466"/>
                  </a:cubicBezTo>
                  <a:cubicBezTo>
                    <a:pt x="218841" y="393370"/>
                    <a:pt x="218986" y="383902"/>
                    <a:pt x="218793" y="374455"/>
                  </a:cubicBezTo>
                  <a:cubicBezTo>
                    <a:pt x="218667" y="368227"/>
                    <a:pt x="215418" y="363817"/>
                    <a:pt x="209674" y="361419"/>
                  </a:cubicBezTo>
                  <a:cubicBezTo>
                    <a:pt x="203930" y="359021"/>
                    <a:pt x="198195" y="359862"/>
                    <a:pt x="194201" y="364504"/>
                  </a:cubicBezTo>
                  <a:cubicBezTo>
                    <a:pt x="191672" y="367521"/>
                    <a:pt x="190114" y="371225"/>
                    <a:pt x="189734" y="375141"/>
                  </a:cubicBezTo>
                  <a:cubicBezTo>
                    <a:pt x="189105" y="384260"/>
                    <a:pt x="189521" y="393457"/>
                    <a:pt x="189521" y="403398"/>
                  </a:cubicBezTo>
                  <a:cubicBezTo>
                    <a:pt x="144399" y="399927"/>
                    <a:pt x="105225" y="383496"/>
                    <a:pt x="70228" y="353934"/>
                  </a:cubicBezTo>
                  <a:cubicBezTo>
                    <a:pt x="77288" y="347107"/>
                    <a:pt x="84182" y="340647"/>
                    <a:pt x="90826" y="333946"/>
                  </a:cubicBezTo>
                  <a:cubicBezTo>
                    <a:pt x="95302" y="329701"/>
                    <a:pt x="96479" y="323028"/>
                    <a:pt x="93727" y="317506"/>
                  </a:cubicBezTo>
                  <a:cubicBezTo>
                    <a:pt x="91126" y="311898"/>
                    <a:pt x="85420" y="308107"/>
                    <a:pt x="79280" y="309219"/>
                  </a:cubicBezTo>
                  <a:cubicBezTo>
                    <a:pt x="75552" y="309964"/>
                    <a:pt x="72097" y="311714"/>
                    <a:pt x="69281" y="314267"/>
                  </a:cubicBezTo>
                  <a:cubicBezTo>
                    <a:pt x="62705" y="320349"/>
                    <a:pt x="56709" y="327080"/>
                    <a:pt x="50182" y="333849"/>
                  </a:cubicBezTo>
                  <a:cubicBezTo>
                    <a:pt x="20639" y="299036"/>
                    <a:pt x="4296" y="259891"/>
                    <a:pt x="621" y="214556"/>
                  </a:cubicBezTo>
                  <a:cubicBezTo>
                    <a:pt x="9711" y="214556"/>
                    <a:pt x="18347" y="214614"/>
                    <a:pt x="26983" y="214556"/>
                  </a:cubicBezTo>
                  <a:cubicBezTo>
                    <a:pt x="29384" y="214595"/>
                    <a:pt x="31778" y="214276"/>
                    <a:pt x="34081" y="213589"/>
                  </a:cubicBezTo>
                  <a:cubicBezTo>
                    <a:pt x="40768" y="211326"/>
                    <a:pt x="44849" y="204567"/>
                    <a:pt x="43751" y="197594"/>
                  </a:cubicBezTo>
                  <a:cubicBezTo>
                    <a:pt x="42600" y="190651"/>
                    <a:pt x="36721" y="185487"/>
                    <a:pt x="29690" y="185236"/>
                  </a:cubicBezTo>
                  <a:cubicBezTo>
                    <a:pt x="20223" y="185081"/>
                    <a:pt x="10756" y="185236"/>
                    <a:pt x="679" y="185236"/>
                  </a:cubicBezTo>
                  <a:cubicBezTo>
                    <a:pt x="4286" y="139979"/>
                    <a:pt x="20658" y="100736"/>
                    <a:pt x="50124" y="66059"/>
                  </a:cubicBezTo>
                  <a:cubicBezTo>
                    <a:pt x="57077" y="73195"/>
                    <a:pt x="63575" y="80119"/>
                    <a:pt x="70373" y="86753"/>
                  </a:cubicBezTo>
                  <a:cubicBezTo>
                    <a:pt x="74873" y="91240"/>
                    <a:pt x="81799" y="92207"/>
                    <a:pt x="87354" y="89122"/>
                  </a:cubicBezTo>
                  <a:cubicBezTo>
                    <a:pt x="92576" y="86376"/>
                    <a:pt x="96058" y="80583"/>
                    <a:pt x="94926" y="74704"/>
                  </a:cubicBezTo>
                  <a:cubicBezTo>
                    <a:pt x="94183" y="71136"/>
                    <a:pt x="92516" y="67828"/>
                    <a:pt x="90091" y="65101"/>
                  </a:cubicBezTo>
                  <a:cubicBezTo>
                    <a:pt x="83999" y="58477"/>
                    <a:pt x="77317" y="52385"/>
                    <a:pt x="70509" y="45761"/>
                  </a:cubicBezTo>
                  <a:cubicBezTo>
                    <a:pt x="105099" y="16353"/>
                    <a:pt x="144341" y="-18"/>
                    <a:pt x="189608" y="-3645"/>
                  </a:cubicBezTo>
                  <a:cubicBezTo>
                    <a:pt x="189608" y="6229"/>
                    <a:pt x="189521" y="15531"/>
                    <a:pt x="189608" y="24834"/>
                  </a:cubicBezTo>
                  <a:cubicBezTo>
                    <a:pt x="189538" y="32880"/>
                    <a:pt x="196001" y="39456"/>
                    <a:pt x="204044" y="39523"/>
                  </a:cubicBezTo>
                  <a:cubicBezTo>
                    <a:pt x="204142" y="39523"/>
                    <a:pt x="204238" y="39523"/>
                    <a:pt x="204336" y="39523"/>
                  </a:cubicBezTo>
                  <a:cubicBezTo>
                    <a:pt x="212536" y="39465"/>
                    <a:pt x="218764" y="33170"/>
                    <a:pt x="218928" y="24708"/>
                  </a:cubicBezTo>
                  <a:cubicBezTo>
                    <a:pt x="219015" y="20521"/>
                    <a:pt x="218986" y="16324"/>
                    <a:pt x="218986" y="12137"/>
                  </a:cubicBezTo>
                  <a:cubicBezTo>
                    <a:pt x="218986" y="7167"/>
                    <a:pt x="218986" y="2196"/>
                    <a:pt x="218986" y="-3606"/>
                  </a:cubicBezTo>
                  <a:cubicBezTo>
                    <a:pt x="264127" y="-106"/>
                    <a:pt x="303311" y="16315"/>
                    <a:pt x="338231" y="45867"/>
                  </a:cubicBezTo>
                  <a:cubicBezTo>
                    <a:pt x="331597" y="52259"/>
                    <a:pt x="325205" y="58322"/>
                    <a:pt x="318890" y="64502"/>
                  </a:cubicBezTo>
                  <a:cubicBezTo>
                    <a:pt x="311995" y="71271"/>
                    <a:pt x="311473" y="80265"/>
                    <a:pt x="317478" y="86357"/>
                  </a:cubicBezTo>
                  <a:cubicBezTo>
                    <a:pt x="323735" y="92710"/>
                    <a:pt x="332670" y="92333"/>
                    <a:pt x="339720" y="85303"/>
                  </a:cubicBezTo>
                  <a:cubicBezTo>
                    <a:pt x="345861" y="79143"/>
                    <a:pt x="351914" y="72886"/>
                    <a:pt x="358471" y="66194"/>
                  </a:cubicBezTo>
                  <a:cubicBezTo>
                    <a:pt x="387859" y="100688"/>
                    <a:pt x="404192" y="139911"/>
                    <a:pt x="407876" y="185274"/>
                  </a:cubicBezTo>
                  <a:cubicBezTo>
                    <a:pt x="398022" y="185274"/>
                    <a:pt x="388536" y="185187"/>
                    <a:pt x="379136" y="185274"/>
                  </a:cubicBezTo>
                  <a:cubicBezTo>
                    <a:pt x="371125" y="185294"/>
                    <a:pt x="364648" y="191811"/>
                    <a:pt x="364669" y="199819"/>
                  </a:cubicBezTo>
                  <a:cubicBezTo>
                    <a:pt x="364670" y="200109"/>
                    <a:pt x="364680" y="200408"/>
                    <a:pt x="364698" y="200699"/>
                  </a:cubicBezTo>
                  <a:cubicBezTo>
                    <a:pt x="365002" y="208299"/>
                    <a:pt x="371160" y="214363"/>
                    <a:pt x="378769" y="214546"/>
                  </a:cubicBezTo>
                  <a:cubicBezTo>
                    <a:pt x="386660" y="214778"/>
                    <a:pt x="394560" y="214633"/>
                    <a:pt x="402451" y="214643"/>
                  </a:cubicBezTo>
                  <a:cubicBezTo>
                    <a:pt x="404028" y="214643"/>
                    <a:pt x="405604" y="214643"/>
                    <a:pt x="407838" y="214643"/>
                  </a:cubicBezTo>
                  <a:cubicBezTo>
                    <a:pt x="404298" y="259929"/>
                    <a:pt x="387781" y="299104"/>
                    <a:pt x="358413" y="333849"/>
                  </a:cubicBezTo>
                  <a:cubicBezTo>
                    <a:pt x="351450" y="326693"/>
                    <a:pt x="344952" y="319759"/>
                    <a:pt x="338163" y="313116"/>
                  </a:cubicBezTo>
                  <a:cubicBezTo>
                    <a:pt x="333842" y="308610"/>
                    <a:pt x="327037" y="307575"/>
                    <a:pt x="321569" y="310582"/>
                  </a:cubicBezTo>
                  <a:cubicBezTo>
                    <a:pt x="315873" y="313483"/>
                    <a:pt x="312624" y="318396"/>
                    <a:pt x="313504" y="324701"/>
                  </a:cubicBezTo>
                  <a:cubicBezTo>
                    <a:pt x="314153" y="328443"/>
                    <a:pt x="315853" y="331934"/>
                    <a:pt x="318407" y="334748"/>
                  </a:cubicBezTo>
                  <a:cubicBezTo>
                    <a:pt x="324460" y="341382"/>
                    <a:pt x="331172" y="347446"/>
                    <a:pt x="338018" y="354147"/>
                  </a:cubicBezTo>
                  <a:close/>
                  <a:moveTo>
                    <a:pt x="145869" y="214895"/>
                  </a:moveTo>
                  <a:cubicBezTo>
                    <a:pt x="145869" y="222379"/>
                    <a:pt x="145869" y="229400"/>
                    <a:pt x="145869" y="236488"/>
                  </a:cubicBezTo>
                  <a:cubicBezTo>
                    <a:pt x="145869" y="241507"/>
                    <a:pt x="147803" y="245608"/>
                    <a:pt x="151971" y="248441"/>
                  </a:cubicBezTo>
                  <a:cubicBezTo>
                    <a:pt x="156375" y="251690"/>
                    <a:pt x="162258" y="252096"/>
                    <a:pt x="167067" y="249485"/>
                  </a:cubicBezTo>
                  <a:cubicBezTo>
                    <a:pt x="172492" y="246758"/>
                    <a:pt x="175054" y="242058"/>
                    <a:pt x="175151" y="236179"/>
                  </a:cubicBezTo>
                  <a:cubicBezTo>
                    <a:pt x="175325" y="224749"/>
                    <a:pt x="175228" y="213309"/>
                    <a:pt x="175238" y="201869"/>
                  </a:cubicBezTo>
                  <a:cubicBezTo>
                    <a:pt x="175238" y="189297"/>
                    <a:pt x="175354" y="176726"/>
                    <a:pt x="175238" y="164154"/>
                  </a:cubicBezTo>
                  <a:cubicBezTo>
                    <a:pt x="175151" y="156215"/>
                    <a:pt x="170180" y="150277"/>
                    <a:pt x="162976" y="148962"/>
                  </a:cubicBezTo>
                  <a:cubicBezTo>
                    <a:pt x="156284" y="147734"/>
                    <a:pt x="149302" y="151341"/>
                    <a:pt x="147030" y="157811"/>
                  </a:cubicBezTo>
                  <a:cubicBezTo>
                    <a:pt x="145995" y="160712"/>
                    <a:pt x="145956" y="164116"/>
                    <a:pt x="145860" y="167297"/>
                  </a:cubicBezTo>
                  <a:cubicBezTo>
                    <a:pt x="145686" y="173186"/>
                    <a:pt x="145811" y="179085"/>
                    <a:pt x="145811" y="184975"/>
                  </a:cubicBezTo>
                  <a:lnTo>
                    <a:pt x="116926" y="184975"/>
                  </a:lnTo>
                  <a:cubicBezTo>
                    <a:pt x="116926" y="178815"/>
                    <a:pt x="117110" y="172896"/>
                    <a:pt x="116858" y="166998"/>
                  </a:cubicBezTo>
                  <a:cubicBezTo>
                    <a:pt x="116713" y="163681"/>
                    <a:pt x="116433" y="160141"/>
                    <a:pt x="115185" y="157124"/>
                  </a:cubicBezTo>
                  <a:cubicBezTo>
                    <a:pt x="112494" y="150974"/>
                    <a:pt x="105828" y="147579"/>
                    <a:pt x="99268" y="149020"/>
                  </a:cubicBezTo>
                  <a:cubicBezTo>
                    <a:pt x="91899" y="150539"/>
                    <a:pt x="87277" y="156447"/>
                    <a:pt x="87248" y="164909"/>
                  </a:cubicBezTo>
                  <a:cubicBezTo>
                    <a:pt x="87183" y="188118"/>
                    <a:pt x="87200" y="211326"/>
                    <a:pt x="87296" y="234535"/>
                  </a:cubicBezTo>
                  <a:cubicBezTo>
                    <a:pt x="87304" y="236459"/>
                    <a:pt x="87541" y="238384"/>
                    <a:pt x="88002" y="240250"/>
                  </a:cubicBezTo>
                  <a:cubicBezTo>
                    <a:pt x="89653" y="246923"/>
                    <a:pt x="95806" y="251487"/>
                    <a:pt x="102672" y="251129"/>
                  </a:cubicBezTo>
                  <a:cubicBezTo>
                    <a:pt x="109362" y="250955"/>
                    <a:pt x="115031" y="246149"/>
                    <a:pt x="116307" y="239583"/>
                  </a:cubicBezTo>
                  <a:cubicBezTo>
                    <a:pt x="116721" y="237049"/>
                    <a:pt x="116921" y="234477"/>
                    <a:pt x="116907" y="231905"/>
                  </a:cubicBezTo>
                  <a:cubicBezTo>
                    <a:pt x="116994" y="226325"/>
                    <a:pt x="116907" y="220745"/>
                    <a:pt x="116907" y="214904"/>
                  </a:cubicBezTo>
                  <a:close/>
                  <a:moveTo>
                    <a:pt x="284493" y="196589"/>
                  </a:moveTo>
                  <a:cubicBezTo>
                    <a:pt x="283139" y="193368"/>
                    <a:pt x="282269" y="191357"/>
                    <a:pt x="281457" y="189326"/>
                  </a:cubicBezTo>
                  <a:cubicBezTo>
                    <a:pt x="277366" y="179182"/>
                    <a:pt x="273363" y="169019"/>
                    <a:pt x="269175" y="158913"/>
                  </a:cubicBezTo>
                  <a:cubicBezTo>
                    <a:pt x="265704" y="150510"/>
                    <a:pt x="257813" y="146758"/>
                    <a:pt x="250144" y="149630"/>
                  </a:cubicBezTo>
                  <a:cubicBezTo>
                    <a:pt x="242185" y="152618"/>
                    <a:pt x="238540" y="160992"/>
                    <a:pt x="241886" y="169521"/>
                  </a:cubicBezTo>
                  <a:cubicBezTo>
                    <a:pt x="251392" y="193591"/>
                    <a:pt x="261062" y="217602"/>
                    <a:pt x="270694" y="241623"/>
                  </a:cubicBezTo>
                  <a:cubicBezTo>
                    <a:pt x="273179" y="247812"/>
                    <a:pt x="277937" y="251042"/>
                    <a:pt x="284512" y="251071"/>
                  </a:cubicBezTo>
                  <a:cubicBezTo>
                    <a:pt x="291088" y="251100"/>
                    <a:pt x="295527" y="247812"/>
                    <a:pt x="298051" y="241923"/>
                  </a:cubicBezTo>
                  <a:cubicBezTo>
                    <a:pt x="300333" y="236614"/>
                    <a:pt x="302393" y="231199"/>
                    <a:pt x="304540" y="225822"/>
                  </a:cubicBezTo>
                  <a:cubicBezTo>
                    <a:pt x="312015" y="207168"/>
                    <a:pt x="319529" y="188533"/>
                    <a:pt x="326917" y="169850"/>
                  </a:cubicBezTo>
                  <a:cubicBezTo>
                    <a:pt x="330069" y="161872"/>
                    <a:pt x="327526" y="154300"/>
                    <a:pt x="320757" y="150626"/>
                  </a:cubicBezTo>
                  <a:cubicBezTo>
                    <a:pt x="312460" y="146139"/>
                    <a:pt x="303350" y="149659"/>
                    <a:pt x="299550" y="158990"/>
                  </a:cubicBezTo>
                  <a:cubicBezTo>
                    <a:pt x="294686" y="171011"/>
                    <a:pt x="289850" y="183118"/>
                    <a:pt x="284493" y="196560"/>
                  </a:cubicBezTo>
                  <a:close/>
                  <a:moveTo>
                    <a:pt x="226278" y="200147"/>
                  </a:moveTo>
                  <a:lnTo>
                    <a:pt x="226229" y="200147"/>
                  </a:lnTo>
                  <a:cubicBezTo>
                    <a:pt x="226229" y="188398"/>
                    <a:pt x="226229" y="176648"/>
                    <a:pt x="226229" y="164909"/>
                  </a:cubicBezTo>
                  <a:cubicBezTo>
                    <a:pt x="226229" y="159435"/>
                    <a:pt x="224644" y="154736"/>
                    <a:pt x="219982" y="151525"/>
                  </a:cubicBezTo>
                  <a:cubicBezTo>
                    <a:pt x="215321" y="148314"/>
                    <a:pt x="210186" y="147657"/>
                    <a:pt x="204945" y="150336"/>
                  </a:cubicBezTo>
                  <a:cubicBezTo>
                    <a:pt x="198930" y="153362"/>
                    <a:pt x="196629" y="158546"/>
                    <a:pt x="196629" y="164976"/>
                  </a:cubicBezTo>
                  <a:cubicBezTo>
                    <a:pt x="196629" y="188301"/>
                    <a:pt x="196513" y="211636"/>
                    <a:pt x="196629" y="234961"/>
                  </a:cubicBezTo>
                  <a:cubicBezTo>
                    <a:pt x="196686" y="237987"/>
                    <a:pt x="197429" y="240966"/>
                    <a:pt x="198805" y="243664"/>
                  </a:cubicBezTo>
                  <a:cubicBezTo>
                    <a:pt x="201869" y="249418"/>
                    <a:pt x="208469" y="252338"/>
                    <a:pt x="214790" y="250733"/>
                  </a:cubicBezTo>
                  <a:cubicBezTo>
                    <a:pt x="221771" y="248973"/>
                    <a:pt x="226142" y="243238"/>
                    <a:pt x="226200" y="235347"/>
                  </a:cubicBezTo>
                  <a:cubicBezTo>
                    <a:pt x="226346" y="223608"/>
                    <a:pt x="226278" y="211858"/>
                    <a:pt x="226278" y="200118"/>
                  </a:cubicBezTo>
                  <a:close/>
                </a:path>
              </a:pathLst>
            </a:custGeom>
            <a:solidFill>
              <a:srgbClr val="04948E"/>
            </a:solidFill>
            <a:ln w="962" cap="flat">
              <a:noFill/>
              <a:prstDash val="solid"/>
              <a:miter/>
            </a:ln>
          </p:spPr>
          <p:txBody>
            <a:bodyPr rtlCol="0" anchor="ctr"/>
            <a:lstStyle/>
            <a:p>
              <a:endParaRPr lang="en-US" dirty="0">
                <a:latin typeface="Trebuchet MS" panose="020B0603020202020204" pitchFamily="34" charset="0"/>
              </a:endParaRPr>
            </a:p>
          </p:txBody>
        </p:sp>
        <p:sp>
          <p:nvSpPr>
            <p:cNvPr id="183" name="Freeform: Shape 182">
              <a:extLst>
                <a:ext uri="{FF2B5EF4-FFF2-40B4-BE49-F238E27FC236}">
                  <a16:creationId xmlns:a16="http://schemas.microsoft.com/office/drawing/2014/main" id="{A686BD67-0FBB-97D6-00C4-5F76F7D07AA8}"/>
                </a:ext>
              </a:extLst>
            </p:cNvPr>
            <p:cNvSpPr/>
            <p:nvPr/>
          </p:nvSpPr>
          <p:spPr>
            <a:xfrm>
              <a:off x="4994439" y="4471132"/>
              <a:ext cx="87062" cy="72767"/>
            </a:xfrm>
            <a:custGeom>
              <a:avLst/>
              <a:gdLst>
                <a:gd name="connsiteX0" fmla="*/ 29710 w 87062"/>
                <a:gd name="connsiteY0" fmla="*/ 25296 h 72767"/>
                <a:gd name="connsiteX1" fmla="*/ 16094 w 87062"/>
                <a:gd name="connsiteY1" fmla="*/ 25296 h 72767"/>
                <a:gd name="connsiteX2" fmla="*/ 622 w 87062"/>
                <a:gd name="connsiteY2" fmla="*/ 11032 h 72767"/>
                <a:gd name="connsiteX3" fmla="*/ 16307 w 87062"/>
                <a:gd name="connsiteY3" fmla="*/ -3580 h 72767"/>
                <a:gd name="connsiteX4" fmla="*/ 71863 w 87062"/>
                <a:gd name="connsiteY4" fmla="*/ -3580 h 72767"/>
                <a:gd name="connsiteX5" fmla="*/ 87683 w 87062"/>
                <a:gd name="connsiteY5" fmla="*/ 10926 h 72767"/>
                <a:gd name="connsiteX6" fmla="*/ 72317 w 87062"/>
                <a:gd name="connsiteY6" fmla="*/ 25344 h 72767"/>
                <a:gd name="connsiteX7" fmla="*/ 58595 w 87062"/>
                <a:gd name="connsiteY7" fmla="*/ 25344 h 72767"/>
                <a:gd name="connsiteX8" fmla="*/ 58595 w 87062"/>
                <a:gd name="connsiteY8" fmla="*/ 45410 h 72767"/>
                <a:gd name="connsiteX9" fmla="*/ 58595 w 87062"/>
                <a:gd name="connsiteY9" fmla="*/ 54114 h 72767"/>
                <a:gd name="connsiteX10" fmla="*/ 44206 w 87062"/>
                <a:gd name="connsiteY10" fmla="*/ 69122 h 72767"/>
                <a:gd name="connsiteX11" fmla="*/ 29700 w 87062"/>
                <a:gd name="connsiteY11" fmla="*/ 54239 h 72767"/>
                <a:gd name="connsiteX12" fmla="*/ 29710 w 87062"/>
                <a:gd name="connsiteY12" fmla="*/ 25296 h 7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62" h="72767">
                  <a:moveTo>
                    <a:pt x="29710" y="25296"/>
                  </a:moveTo>
                  <a:cubicBezTo>
                    <a:pt x="24730" y="25296"/>
                    <a:pt x="20407" y="25364"/>
                    <a:pt x="16094" y="25296"/>
                  </a:cubicBezTo>
                  <a:cubicBezTo>
                    <a:pt x="6840" y="25112"/>
                    <a:pt x="622" y="19368"/>
                    <a:pt x="622" y="11032"/>
                  </a:cubicBezTo>
                  <a:cubicBezTo>
                    <a:pt x="564" y="2464"/>
                    <a:pt x="6878" y="-3541"/>
                    <a:pt x="16307" y="-3580"/>
                  </a:cubicBezTo>
                  <a:cubicBezTo>
                    <a:pt x="34823" y="-3667"/>
                    <a:pt x="53341" y="-3667"/>
                    <a:pt x="71863" y="-3580"/>
                  </a:cubicBezTo>
                  <a:cubicBezTo>
                    <a:pt x="81388" y="-3531"/>
                    <a:pt x="87674" y="2358"/>
                    <a:pt x="87683" y="10926"/>
                  </a:cubicBezTo>
                  <a:cubicBezTo>
                    <a:pt x="87683" y="19310"/>
                    <a:pt x="81640" y="25045"/>
                    <a:pt x="72317" y="25344"/>
                  </a:cubicBezTo>
                  <a:cubicBezTo>
                    <a:pt x="68004" y="25480"/>
                    <a:pt x="63682" y="25344"/>
                    <a:pt x="58595" y="25344"/>
                  </a:cubicBezTo>
                  <a:lnTo>
                    <a:pt x="58595" y="45410"/>
                  </a:lnTo>
                  <a:cubicBezTo>
                    <a:pt x="58595" y="48311"/>
                    <a:pt x="58663" y="51212"/>
                    <a:pt x="58595" y="54114"/>
                  </a:cubicBezTo>
                  <a:cubicBezTo>
                    <a:pt x="58450" y="62720"/>
                    <a:pt x="52377" y="69044"/>
                    <a:pt x="44206" y="69122"/>
                  </a:cubicBezTo>
                  <a:cubicBezTo>
                    <a:pt x="36034" y="69199"/>
                    <a:pt x="29816" y="62768"/>
                    <a:pt x="29700" y="54239"/>
                  </a:cubicBezTo>
                  <a:cubicBezTo>
                    <a:pt x="29652" y="44840"/>
                    <a:pt x="29710" y="35546"/>
                    <a:pt x="29710" y="25296"/>
                  </a:cubicBezTo>
                  <a:close/>
                </a:path>
              </a:pathLst>
            </a:custGeom>
            <a:grpFill/>
            <a:ln w="962" cap="flat">
              <a:noFill/>
              <a:prstDash val="solid"/>
              <a:miter/>
            </a:ln>
          </p:spPr>
          <p:txBody>
            <a:bodyPr rtlCol="0" anchor="ctr"/>
            <a:lstStyle/>
            <a:p>
              <a:endParaRPr lang="en-US" dirty="0">
                <a:latin typeface="Trebuchet MS" panose="020B0603020202020204" pitchFamily="34" charset="0"/>
              </a:endParaRPr>
            </a:p>
          </p:txBody>
        </p:sp>
        <p:sp>
          <p:nvSpPr>
            <p:cNvPr id="184" name="Freeform: Shape 183">
              <a:extLst>
                <a:ext uri="{FF2B5EF4-FFF2-40B4-BE49-F238E27FC236}">
                  <a16:creationId xmlns:a16="http://schemas.microsoft.com/office/drawing/2014/main" id="{E68A1756-DE80-A285-4C56-CF5C89A754A3}"/>
                </a:ext>
              </a:extLst>
            </p:cNvPr>
            <p:cNvSpPr/>
            <p:nvPr/>
          </p:nvSpPr>
          <p:spPr>
            <a:xfrm>
              <a:off x="4746070" y="4719347"/>
              <a:ext cx="72864" cy="87256"/>
            </a:xfrm>
            <a:custGeom>
              <a:avLst/>
              <a:gdLst>
                <a:gd name="connsiteX0" fmla="*/ 29678 w 72864"/>
                <a:gd name="connsiteY0" fmla="*/ 25473 h 87256"/>
                <a:gd name="connsiteX1" fmla="*/ 58119 w 72864"/>
                <a:gd name="connsiteY1" fmla="*/ 25473 h 87256"/>
                <a:gd name="connsiteX2" fmla="*/ 73485 w 72864"/>
                <a:gd name="connsiteY2" fmla="*/ 39978 h 87256"/>
                <a:gd name="connsiteX3" fmla="*/ 58012 w 72864"/>
                <a:gd name="connsiteY3" fmla="*/ 54368 h 87256"/>
                <a:gd name="connsiteX4" fmla="*/ 29562 w 72864"/>
                <a:gd name="connsiteY4" fmla="*/ 54368 h 87256"/>
                <a:gd name="connsiteX5" fmla="*/ 29485 w 72864"/>
                <a:gd name="connsiteY5" fmla="*/ 70459 h 87256"/>
                <a:gd name="connsiteX6" fmla="*/ 19989 w 72864"/>
                <a:gd name="connsiteY6" fmla="*/ 82624 h 87256"/>
                <a:gd name="connsiteX7" fmla="*/ 5783 w 72864"/>
                <a:gd name="connsiteY7" fmla="*/ 79617 h 87256"/>
                <a:gd name="connsiteX8" fmla="*/ 948 w 72864"/>
                <a:gd name="connsiteY8" fmla="*/ 68564 h 87256"/>
                <a:gd name="connsiteX9" fmla="*/ 803 w 72864"/>
                <a:gd name="connsiteY9" fmla="*/ 11074 h 87256"/>
                <a:gd name="connsiteX10" fmla="*/ 15386 w 72864"/>
                <a:gd name="connsiteY10" fmla="*/ -3645 h 87256"/>
                <a:gd name="connsiteX11" fmla="*/ 29640 w 72864"/>
                <a:gd name="connsiteY11" fmla="*/ 11393 h 87256"/>
                <a:gd name="connsiteX12" fmla="*/ 29678 w 72864"/>
                <a:gd name="connsiteY12" fmla="*/ 25473 h 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864" h="87256">
                  <a:moveTo>
                    <a:pt x="29678" y="25473"/>
                  </a:moveTo>
                  <a:cubicBezTo>
                    <a:pt x="39784" y="25473"/>
                    <a:pt x="48951" y="25473"/>
                    <a:pt x="58119" y="25473"/>
                  </a:cubicBezTo>
                  <a:cubicBezTo>
                    <a:pt x="67044" y="25521"/>
                    <a:pt x="73591" y="31700"/>
                    <a:pt x="73485" y="39978"/>
                  </a:cubicBezTo>
                  <a:cubicBezTo>
                    <a:pt x="73378" y="48256"/>
                    <a:pt x="66996" y="54310"/>
                    <a:pt x="58012" y="54368"/>
                  </a:cubicBezTo>
                  <a:cubicBezTo>
                    <a:pt x="48845" y="54416"/>
                    <a:pt x="39639" y="54368"/>
                    <a:pt x="29562" y="54368"/>
                  </a:cubicBezTo>
                  <a:cubicBezTo>
                    <a:pt x="29562" y="59957"/>
                    <a:pt x="29843" y="65237"/>
                    <a:pt x="29485" y="70459"/>
                  </a:cubicBezTo>
                  <a:cubicBezTo>
                    <a:pt x="29079" y="76474"/>
                    <a:pt x="25684" y="80613"/>
                    <a:pt x="19989" y="82624"/>
                  </a:cubicBezTo>
                  <a:cubicBezTo>
                    <a:pt x="14680" y="84500"/>
                    <a:pt x="9351" y="83814"/>
                    <a:pt x="5783" y="79617"/>
                  </a:cubicBezTo>
                  <a:cubicBezTo>
                    <a:pt x="3259" y="76658"/>
                    <a:pt x="1083" y="72335"/>
                    <a:pt x="948" y="68564"/>
                  </a:cubicBezTo>
                  <a:cubicBezTo>
                    <a:pt x="474" y="49416"/>
                    <a:pt x="600" y="30240"/>
                    <a:pt x="803" y="11074"/>
                  </a:cubicBezTo>
                  <a:cubicBezTo>
                    <a:pt x="890" y="2370"/>
                    <a:pt x="7175" y="-3693"/>
                    <a:pt x="15386" y="-3645"/>
                  </a:cubicBezTo>
                  <a:cubicBezTo>
                    <a:pt x="23596" y="-3596"/>
                    <a:pt x="29388" y="2486"/>
                    <a:pt x="29640" y="11393"/>
                  </a:cubicBezTo>
                  <a:cubicBezTo>
                    <a:pt x="29785" y="15851"/>
                    <a:pt x="29678" y="20328"/>
                    <a:pt x="29678" y="25473"/>
                  </a:cubicBezTo>
                  <a:close/>
                </a:path>
              </a:pathLst>
            </a:custGeom>
            <a:grpFill/>
            <a:ln w="962" cap="flat">
              <a:noFill/>
              <a:prstDash val="solid"/>
              <a:miter/>
            </a:ln>
          </p:spPr>
          <p:txBody>
            <a:bodyPr rtlCol="0" anchor="ctr"/>
            <a:lstStyle/>
            <a:p>
              <a:endParaRPr lang="en-US" dirty="0">
                <a:latin typeface="Trebuchet MS" panose="020B0603020202020204" pitchFamily="34" charset="0"/>
              </a:endParaRPr>
            </a:p>
          </p:txBody>
        </p:sp>
        <p:sp>
          <p:nvSpPr>
            <p:cNvPr id="185" name="Freeform: Shape 184">
              <a:extLst>
                <a:ext uri="{FF2B5EF4-FFF2-40B4-BE49-F238E27FC236}">
                  <a16:creationId xmlns:a16="http://schemas.microsoft.com/office/drawing/2014/main" id="{D76F3659-2941-C1D8-3583-08E980966B4F}"/>
                </a:ext>
              </a:extLst>
            </p:cNvPr>
            <p:cNvSpPr/>
            <p:nvPr/>
          </p:nvSpPr>
          <p:spPr>
            <a:xfrm>
              <a:off x="5257031" y="4719350"/>
              <a:ext cx="72774" cy="87065"/>
            </a:xfrm>
            <a:custGeom>
              <a:avLst/>
              <a:gdLst>
                <a:gd name="connsiteX0" fmla="*/ 44443 w 72774"/>
                <a:gd name="connsiteY0" fmla="*/ 25170 h 87065"/>
                <a:gd name="connsiteX1" fmla="*/ 44443 w 72774"/>
                <a:gd name="connsiteY1" fmla="*/ 11516 h 87065"/>
                <a:gd name="connsiteX2" fmla="*/ 57982 w 72774"/>
                <a:gd name="connsiteY2" fmla="*/ -3638 h 87065"/>
                <a:gd name="connsiteX3" fmla="*/ 73135 w 72774"/>
                <a:gd name="connsiteY3" fmla="*/ 10413 h 87065"/>
                <a:gd name="connsiteX4" fmla="*/ 73135 w 72774"/>
                <a:gd name="connsiteY4" fmla="*/ 69305 h 87065"/>
                <a:gd name="connsiteX5" fmla="*/ 58059 w 72774"/>
                <a:gd name="connsiteY5" fmla="*/ 83405 h 87065"/>
                <a:gd name="connsiteX6" fmla="*/ 44443 w 72774"/>
                <a:gd name="connsiteY6" fmla="*/ 68319 h 87065"/>
                <a:gd name="connsiteX7" fmla="*/ 44443 w 72774"/>
                <a:gd name="connsiteY7" fmla="*/ 54336 h 87065"/>
                <a:gd name="connsiteX8" fmla="*/ 15104 w 72774"/>
                <a:gd name="connsiteY8" fmla="*/ 54336 h 87065"/>
                <a:gd name="connsiteX9" fmla="*/ 623 w 72774"/>
                <a:gd name="connsiteY9" fmla="*/ 40256 h 87065"/>
                <a:gd name="connsiteX10" fmla="*/ 1033 w 72774"/>
                <a:gd name="connsiteY10" fmla="*/ 36649 h 87065"/>
                <a:gd name="connsiteX11" fmla="*/ 14949 w 72774"/>
                <a:gd name="connsiteY11" fmla="*/ 25518 h 87065"/>
                <a:gd name="connsiteX12" fmla="*/ 39125 w 72774"/>
                <a:gd name="connsiteY12" fmla="*/ 25441 h 87065"/>
                <a:gd name="connsiteX13" fmla="*/ 44443 w 72774"/>
                <a:gd name="connsiteY13" fmla="*/ 25170 h 8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774" h="87065">
                  <a:moveTo>
                    <a:pt x="44443" y="25170"/>
                  </a:moveTo>
                  <a:cubicBezTo>
                    <a:pt x="44443" y="20422"/>
                    <a:pt x="44443" y="15964"/>
                    <a:pt x="44443" y="11516"/>
                  </a:cubicBezTo>
                  <a:cubicBezTo>
                    <a:pt x="44501" y="2861"/>
                    <a:pt x="50120" y="-3415"/>
                    <a:pt x="57982" y="-3638"/>
                  </a:cubicBezTo>
                  <a:cubicBezTo>
                    <a:pt x="66443" y="-3870"/>
                    <a:pt x="72971" y="1623"/>
                    <a:pt x="73135" y="10413"/>
                  </a:cubicBezTo>
                  <a:cubicBezTo>
                    <a:pt x="73483" y="30034"/>
                    <a:pt x="73483" y="49665"/>
                    <a:pt x="73135" y="69305"/>
                  </a:cubicBezTo>
                  <a:cubicBezTo>
                    <a:pt x="72980" y="78105"/>
                    <a:pt x="66366" y="83762"/>
                    <a:pt x="58059" y="83405"/>
                  </a:cubicBezTo>
                  <a:cubicBezTo>
                    <a:pt x="50071" y="83076"/>
                    <a:pt x="44579" y="77022"/>
                    <a:pt x="44443" y="68319"/>
                  </a:cubicBezTo>
                  <a:cubicBezTo>
                    <a:pt x="44376" y="63861"/>
                    <a:pt x="44443" y="59393"/>
                    <a:pt x="44443" y="54336"/>
                  </a:cubicBezTo>
                  <a:cubicBezTo>
                    <a:pt x="34309" y="54336"/>
                    <a:pt x="24706" y="54433"/>
                    <a:pt x="15104" y="54336"/>
                  </a:cubicBezTo>
                  <a:cubicBezTo>
                    <a:pt x="7216" y="54442"/>
                    <a:pt x="733" y="48137"/>
                    <a:pt x="623" y="40256"/>
                  </a:cubicBezTo>
                  <a:cubicBezTo>
                    <a:pt x="606" y="39037"/>
                    <a:pt x="744" y="37828"/>
                    <a:pt x="1033" y="36649"/>
                  </a:cubicBezTo>
                  <a:cubicBezTo>
                    <a:pt x="2439" y="30102"/>
                    <a:pt x="8255" y="25450"/>
                    <a:pt x="14949" y="25518"/>
                  </a:cubicBezTo>
                  <a:cubicBezTo>
                    <a:pt x="22995" y="25393"/>
                    <a:pt x="31040" y="25518"/>
                    <a:pt x="39125" y="25441"/>
                  </a:cubicBezTo>
                  <a:cubicBezTo>
                    <a:pt x="40633" y="25412"/>
                    <a:pt x="42238" y="25276"/>
                    <a:pt x="44443" y="25170"/>
                  </a:cubicBezTo>
                  <a:close/>
                </a:path>
              </a:pathLst>
            </a:custGeom>
            <a:grpFill/>
            <a:ln w="962" cap="flat">
              <a:noFill/>
              <a:prstDash val="solid"/>
              <a:miter/>
            </a:ln>
          </p:spPr>
          <p:txBody>
            <a:bodyPr rtlCol="0" anchor="ctr"/>
            <a:lstStyle/>
            <a:p>
              <a:endParaRPr lang="en-US" dirty="0">
                <a:latin typeface="Trebuchet MS" panose="020B0603020202020204" pitchFamily="34" charset="0"/>
              </a:endParaRPr>
            </a:p>
          </p:txBody>
        </p:sp>
        <p:sp>
          <p:nvSpPr>
            <p:cNvPr id="186" name="Freeform: Shape 185">
              <a:extLst>
                <a:ext uri="{FF2B5EF4-FFF2-40B4-BE49-F238E27FC236}">
                  <a16:creationId xmlns:a16="http://schemas.microsoft.com/office/drawing/2014/main" id="{E78B33E5-62C0-9589-7FE0-03C484C75290}"/>
                </a:ext>
              </a:extLst>
            </p:cNvPr>
            <p:cNvSpPr/>
            <p:nvPr/>
          </p:nvSpPr>
          <p:spPr>
            <a:xfrm>
              <a:off x="4994215" y="4981998"/>
              <a:ext cx="87267" cy="72728"/>
            </a:xfrm>
            <a:custGeom>
              <a:avLst/>
              <a:gdLst>
                <a:gd name="connsiteX0" fmla="*/ 29934 w 87267"/>
                <a:gd name="connsiteY0" fmla="*/ 40137 h 72728"/>
                <a:gd name="connsiteX1" fmla="*/ 29934 w 87267"/>
                <a:gd name="connsiteY1" fmla="*/ 11832 h 72728"/>
                <a:gd name="connsiteX2" fmla="*/ 44691 w 87267"/>
                <a:gd name="connsiteY2" fmla="*/ -3640 h 72728"/>
                <a:gd name="connsiteX3" fmla="*/ 58800 w 87267"/>
                <a:gd name="connsiteY3" fmla="*/ 12055 h 72728"/>
                <a:gd name="connsiteX4" fmla="*/ 58800 w 87267"/>
                <a:gd name="connsiteY4" fmla="*/ 40176 h 72728"/>
                <a:gd name="connsiteX5" fmla="*/ 72068 w 87267"/>
                <a:gd name="connsiteY5" fmla="*/ 40176 h 72728"/>
                <a:gd name="connsiteX6" fmla="*/ 87889 w 87267"/>
                <a:gd name="connsiteY6" fmla="*/ 54546 h 72728"/>
                <a:gd name="connsiteX7" fmla="*/ 72068 w 87267"/>
                <a:gd name="connsiteY7" fmla="*/ 68984 h 72728"/>
                <a:gd name="connsiteX8" fmla="*/ 16541 w 87267"/>
                <a:gd name="connsiteY8" fmla="*/ 68984 h 72728"/>
                <a:gd name="connsiteX9" fmla="*/ 2335 w 87267"/>
                <a:gd name="connsiteY9" fmla="*/ 47970 h 72728"/>
                <a:gd name="connsiteX10" fmla="*/ 15255 w 87267"/>
                <a:gd name="connsiteY10" fmla="*/ 40234 h 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267" h="72728">
                  <a:moveTo>
                    <a:pt x="29934" y="40137"/>
                  </a:moveTo>
                  <a:cubicBezTo>
                    <a:pt x="29934" y="30138"/>
                    <a:pt x="29876" y="20980"/>
                    <a:pt x="29934" y="11832"/>
                  </a:cubicBezTo>
                  <a:cubicBezTo>
                    <a:pt x="30012" y="2491"/>
                    <a:pt x="36094" y="-3843"/>
                    <a:pt x="44691" y="-3640"/>
                  </a:cubicBezTo>
                  <a:cubicBezTo>
                    <a:pt x="52959" y="-3485"/>
                    <a:pt x="58791" y="2984"/>
                    <a:pt x="58800" y="12055"/>
                  </a:cubicBezTo>
                  <a:cubicBezTo>
                    <a:pt x="58810" y="21125"/>
                    <a:pt x="58800" y="30342"/>
                    <a:pt x="58800" y="40176"/>
                  </a:cubicBezTo>
                  <a:cubicBezTo>
                    <a:pt x="63500" y="40176"/>
                    <a:pt x="67784" y="40176"/>
                    <a:pt x="72068" y="40176"/>
                  </a:cubicBezTo>
                  <a:cubicBezTo>
                    <a:pt x="81680" y="40263"/>
                    <a:pt x="87830" y="45862"/>
                    <a:pt x="87889" y="54546"/>
                  </a:cubicBezTo>
                  <a:cubicBezTo>
                    <a:pt x="87947" y="63066"/>
                    <a:pt x="81680" y="68926"/>
                    <a:pt x="72068" y="68984"/>
                  </a:cubicBezTo>
                  <a:cubicBezTo>
                    <a:pt x="53559" y="69081"/>
                    <a:pt x="35050" y="69148"/>
                    <a:pt x="16541" y="68984"/>
                  </a:cubicBezTo>
                  <a:cubicBezTo>
                    <a:pt x="4385" y="68878"/>
                    <a:pt x="-2887" y="57969"/>
                    <a:pt x="2335" y="47970"/>
                  </a:cubicBezTo>
                  <a:cubicBezTo>
                    <a:pt x="4710" y="43039"/>
                    <a:pt x="9789" y="40002"/>
                    <a:pt x="15255" y="40234"/>
                  </a:cubicBezTo>
                  <a:close/>
                </a:path>
              </a:pathLst>
            </a:custGeom>
            <a:grpFill/>
            <a:ln w="962" cap="flat">
              <a:noFill/>
              <a:prstDash val="solid"/>
              <a:miter/>
            </a:ln>
          </p:spPr>
          <p:txBody>
            <a:bodyPr rtlCol="0" anchor="ctr"/>
            <a:lstStyle/>
            <a:p>
              <a:endParaRPr lang="en-US" dirty="0">
                <a:latin typeface="Trebuchet MS" panose="020B0603020202020204" pitchFamily="34" charset="0"/>
              </a:endParaRPr>
            </a:p>
          </p:txBody>
        </p:sp>
        <p:sp>
          <p:nvSpPr>
            <p:cNvPr id="187" name="Freeform: Shape 186">
              <a:extLst>
                <a:ext uri="{FF2B5EF4-FFF2-40B4-BE49-F238E27FC236}">
                  <a16:creationId xmlns:a16="http://schemas.microsoft.com/office/drawing/2014/main" id="{5D2545D5-B20E-5EAA-897F-CA29A5FE753B}"/>
                </a:ext>
              </a:extLst>
            </p:cNvPr>
            <p:cNvSpPr/>
            <p:nvPr/>
          </p:nvSpPr>
          <p:spPr>
            <a:xfrm>
              <a:off x="4806823" y="4531738"/>
              <a:ext cx="80459" cy="80531"/>
            </a:xfrm>
            <a:custGeom>
              <a:avLst/>
              <a:gdLst>
                <a:gd name="connsiteX0" fmla="*/ 36249 w 80459"/>
                <a:gd name="connsiteY0" fmla="*/ 50195 h 80531"/>
                <a:gd name="connsiteX1" fmla="*/ 25815 w 80459"/>
                <a:gd name="connsiteY1" fmla="*/ 61655 h 80531"/>
                <a:gd name="connsiteX2" fmla="*/ 5140 w 80459"/>
                <a:gd name="connsiteY2" fmla="*/ 62505 h 80531"/>
                <a:gd name="connsiteX3" fmla="*/ 5401 w 80459"/>
                <a:gd name="connsiteY3" fmla="*/ 41472 h 80531"/>
                <a:gd name="connsiteX4" fmla="*/ 45707 w 80459"/>
                <a:gd name="connsiteY4" fmla="*/ 1167 h 80531"/>
                <a:gd name="connsiteX5" fmla="*/ 66740 w 80459"/>
                <a:gd name="connsiteY5" fmla="*/ 886 h 80531"/>
                <a:gd name="connsiteX6" fmla="*/ 65908 w 80459"/>
                <a:gd name="connsiteY6" fmla="*/ 21561 h 80531"/>
                <a:gd name="connsiteX7" fmla="*/ 55329 w 80459"/>
                <a:gd name="connsiteY7" fmla="*/ 31232 h 80531"/>
                <a:gd name="connsiteX8" fmla="*/ 76130 w 80459"/>
                <a:gd name="connsiteY8" fmla="*/ 51539 h 80531"/>
                <a:gd name="connsiteX9" fmla="*/ 80133 w 80459"/>
                <a:gd name="connsiteY9" fmla="*/ 67389 h 80531"/>
                <a:gd name="connsiteX10" fmla="*/ 56818 w 80459"/>
                <a:gd name="connsiteY10" fmla="*/ 72901 h 80531"/>
                <a:gd name="connsiteX11" fmla="*/ 39702 w 80459"/>
                <a:gd name="connsiteY11" fmla="*/ 55862 h 80531"/>
                <a:gd name="connsiteX12" fmla="*/ 36249 w 80459"/>
                <a:gd name="connsiteY12" fmla="*/ 50195 h 8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59" h="80531">
                  <a:moveTo>
                    <a:pt x="36249" y="50195"/>
                  </a:moveTo>
                  <a:cubicBezTo>
                    <a:pt x="31869" y="55030"/>
                    <a:pt x="28987" y="58492"/>
                    <a:pt x="25815" y="61655"/>
                  </a:cubicBezTo>
                  <a:cubicBezTo>
                    <a:pt x="19394" y="68037"/>
                    <a:pt x="11145" y="68298"/>
                    <a:pt x="5140" y="62505"/>
                  </a:cubicBezTo>
                  <a:cubicBezTo>
                    <a:pt x="-865" y="56713"/>
                    <a:pt x="-991" y="47952"/>
                    <a:pt x="5401" y="41472"/>
                  </a:cubicBezTo>
                  <a:cubicBezTo>
                    <a:pt x="18746" y="27934"/>
                    <a:pt x="32181" y="14502"/>
                    <a:pt x="45707" y="1167"/>
                  </a:cubicBezTo>
                  <a:cubicBezTo>
                    <a:pt x="52176" y="-5216"/>
                    <a:pt x="60870" y="-5187"/>
                    <a:pt x="66740" y="886"/>
                  </a:cubicBezTo>
                  <a:cubicBezTo>
                    <a:pt x="72610" y="6959"/>
                    <a:pt x="72281" y="15150"/>
                    <a:pt x="65908" y="21561"/>
                  </a:cubicBezTo>
                  <a:cubicBezTo>
                    <a:pt x="62746" y="24743"/>
                    <a:pt x="59294" y="27615"/>
                    <a:pt x="55329" y="31232"/>
                  </a:cubicBezTo>
                  <a:cubicBezTo>
                    <a:pt x="62804" y="38513"/>
                    <a:pt x="69457" y="45012"/>
                    <a:pt x="76130" y="51539"/>
                  </a:cubicBezTo>
                  <a:cubicBezTo>
                    <a:pt x="80733" y="56007"/>
                    <a:pt x="82270" y="61374"/>
                    <a:pt x="80133" y="67389"/>
                  </a:cubicBezTo>
                  <a:cubicBezTo>
                    <a:pt x="76662" y="77175"/>
                    <a:pt x="64661" y="80067"/>
                    <a:pt x="56818" y="72901"/>
                  </a:cubicBezTo>
                  <a:cubicBezTo>
                    <a:pt x="50890" y="67466"/>
                    <a:pt x="45310" y="61635"/>
                    <a:pt x="39702" y="55862"/>
                  </a:cubicBezTo>
                  <a:cubicBezTo>
                    <a:pt x="38493" y="54547"/>
                    <a:pt x="37816" y="52787"/>
                    <a:pt x="36249" y="50195"/>
                  </a:cubicBezTo>
                  <a:close/>
                </a:path>
              </a:pathLst>
            </a:custGeom>
            <a:grpFill/>
            <a:ln w="962" cap="flat">
              <a:noFill/>
              <a:prstDash val="solid"/>
              <a:miter/>
            </a:ln>
          </p:spPr>
          <p:txBody>
            <a:bodyPr rtlCol="0" anchor="ctr"/>
            <a:lstStyle/>
            <a:p>
              <a:endParaRPr lang="en-US" dirty="0">
                <a:latin typeface="Trebuchet MS" panose="020B0603020202020204" pitchFamily="34" charset="0"/>
              </a:endParaRPr>
            </a:p>
          </p:txBody>
        </p:sp>
        <p:sp>
          <p:nvSpPr>
            <p:cNvPr id="188" name="Freeform: Shape 187">
              <a:extLst>
                <a:ext uri="{FF2B5EF4-FFF2-40B4-BE49-F238E27FC236}">
                  <a16:creationId xmlns:a16="http://schemas.microsoft.com/office/drawing/2014/main" id="{5018F47F-581C-8B66-639D-B96BE0F12A8E}"/>
                </a:ext>
              </a:extLst>
            </p:cNvPr>
            <p:cNvSpPr/>
            <p:nvPr/>
          </p:nvSpPr>
          <p:spPr>
            <a:xfrm>
              <a:off x="5188620" y="4531652"/>
              <a:ext cx="80494" cy="80570"/>
            </a:xfrm>
            <a:custGeom>
              <a:avLst/>
              <a:gdLst>
                <a:gd name="connsiteX0" fmla="*/ 26430 w 80494"/>
                <a:gd name="connsiteY0" fmla="*/ 31636 h 80570"/>
                <a:gd name="connsiteX1" fmla="*/ 15609 w 80494"/>
                <a:gd name="connsiteY1" fmla="*/ 21521 h 80570"/>
                <a:gd name="connsiteX2" fmla="*/ 15067 w 80494"/>
                <a:gd name="connsiteY2" fmla="*/ 808 h 80570"/>
                <a:gd name="connsiteX3" fmla="*/ 35791 w 80494"/>
                <a:gd name="connsiteY3" fmla="*/ 1020 h 80570"/>
                <a:gd name="connsiteX4" fmla="*/ 76774 w 80494"/>
                <a:gd name="connsiteY4" fmla="*/ 42013 h 80570"/>
                <a:gd name="connsiteX5" fmla="*/ 77150 w 80494"/>
                <a:gd name="connsiteY5" fmla="*/ 62059 h 80570"/>
                <a:gd name="connsiteX6" fmla="*/ 76832 w 80494"/>
                <a:gd name="connsiteY6" fmla="*/ 62378 h 80570"/>
                <a:gd name="connsiteX7" fmla="*/ 56099 w 80494"/>
                <a:gd name="connsiteY7" fmla="*/ 62021 h 80570"/>
                <a:gd name="connsiteX8" fmla="*/ 46312 w 80494"/>
                <a:gd name="connsiteY8" fmla="*/ 51461 h 80570"/>
                <a:gd name="connsiteX9" fmla="*/ 25831 w 80494"/>
                <a:gd name="connsiteY9" fmla="*/ 72117 h 80570"/>
                <a:gd name="connsiteX10" fmla="*/ 4382 w 80494"/>
                <a:gd name="connsiteY10" fmla="*/ 72175 h 80570"/>
                <a:gd name="connsiteX11" fmla="*/ 4740 w 80494"/>
                <a:gd name="connsiteY11" fmla="*/ 52486 h 80570"/>
                <a:gd name="connsiteX12" fmla="*/ 19719 w 80494"/>
                <a:gd name="connsiteY12" fmla="*/ 37410 h 80570"/>
                <a:gd name="connsiteX13" fmla="*/ 26430 w 80494"/>
                <a:gd name="connsiteY13" fmla="*/ 31636 h 8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494" h="80570">
                  <a:moveTo>
                    <a:pt x="26430" y="31636"/>
                  </a:moveTo>
                  <a:cubicBezTo>
                    <a:pt x="22165" y="27672"/>
                    <a:pt x="18694" y="24751"/>
                    <a:pt x="15609" y="21521"/>
                  </a:cubicBezTo>
                  <a:cubicBezTo>
                    <a:pt x="9362" y="15081"/>
                    <a:pt x="9236" y="6793"/>
                    <a:pt x="15067" y="808"/>
                  </a:cubicBezTo>
                  <a:cubicBezTo>
                    <a:pt x="20899" y="-5178"/>
                    <a:pt x="29515" y="-5149"/>
                    <a:pt x="35791" y="1020"/>
                  </a:cubicBezTo>
                  <a:cubicBezTo>
                    <a:pt x="49574" y="14559"/>
                    <a:pt x="63235" y="28223"/>
                    <a:pt x="76774" y="42013"/>
                  </a:cubicBezTo>
                  <a:cubicBezTo>
                    <a:pt x="82413" y="47448"/>
                    <a:pt x="82582" y="56422"/>
                    <a:pt x="77150" y="62059"/>
                  </a:cubicBezTo>
                  <a:cubicBezTo>
                    <a:pt x="77046" y="62166"/>
                    <a:pt x="76940" y="62272"/>
                    <a:pt x="76832" y="62378"/>
                  </a:cubicBezTo>
                  <a:cubicBezTo>
                    <a:pt x="70971" y="68239"/>
                    <a:pt x="62326" y="68181"/>
                    <a:pt x="56099" y="62021"/>
                  </a:cubicBezTo>
                  <a:cubicBezTo>
                    <a:pt x="52811" y="58762"/>
                    <a:pt x="49784" y="55252"/>
                    <a:pt x="46312" y="51461"/>
                  </a:cubicBezTo>
                  <a:cubicBezTo>
                    <a:pt x="38963" y="58888"/>
                    <a:pt x="32513" y="65628"/>
                    <a:pt x="25831" y="72117"/>
                  </a:cubicBezTo>
                  <a:cubicBezTo>
                    <a:pt x="19148" y="78605"/>
                    <a:pt x="10010" y="78431"/>
                    <a:pt x="4382" y="72175"/>
                  </a:cubicBezTo>
                  <a:cubicBezTo>
                    <a:pt x="-685" y="66546"/>
                    <a:pt x="-695" y="58404"/>
                    <a:pt x="4740" y="52486"/>
                  </a:cubicBezTo>
                  <a:cubicBezTo>
                    <a:pt x="9575" y="47283"/>
                    <a:pt x="14661" y="42371"/>
                    <a:pt x="19719" y="37410"/>
                  </a:cubicBezTo>
                  <a:cubicBezTo>
                    <a:pt x="21556" y="35572"/>
                    <a:pt x="23616" y="34044"/>
                    <a:pt x="26430" y="31636"/>
                  </a:cubicBezTo>
                  <a:close/>
                </a:path>
              </a:pathLst>
            </a:custGeom>
            <a:grpFill/>
            <a:ln w="962" cap="flat">
              <a:noFill/>
              <a:prstDash val="solid"/>
              <a:miter/>
            </a:ln>
          </p:spPr>
          <p:txBody>
            <a:bodyPr rtlCol="0" anchor="ctr"/>
            <a:lstStyle/>
            <a:p>
              <a:endParaRPr lang="en-US" dirty="0">
                <a:latin typeface="Trebuchet MS" panose="020B0603020202020204" pitchFamily="34" charset="0"/>
              </a:endParaRPr>
            </a:p>
          </p:txBody>
        </p:sp>
        <p:sp>
          <p:nvSpPr>
            <p:cNvPr id="189" name="Freeform: Shape 188">
              <a:extLst>
                <a:ext uri="{FF2B5EF4-FFF2-40B4-BE49-F238E27FC236}">
                  <a16:creationId xmlns:a16="http://schemas.microsoft.com/office/drawing/2014/main" id="{E5774882-6542-1E34-A206-60DC3E343B54}"/>
                </a:ext>
              </a:extLst>
            </p:cNvPr>
            <p:cNvSpPr/>
            <p:nvPr/>
          </p:nvSpPr>
          <p:spPr>
            <a:xfrm>
              <a:off x="4806835" y="4913595"/>
              <a:ext cx="80518" cy="80469"/>
            </a:xfrm>
            <a:custGeom>
              <a:avLst/>
              <a:gdLst>
                <a:gd name="connsiteX0" fmla="*/ 55336 w 80518"/>
                <a:gd name="connsiteY0" fmla="*/ 41758 h 80469"/>
                <a:gd name="connsiteX1" fmla="*/ 66099 w 80518"/>
                <a:gd name="connsiteY1" fmla="*/ 51689 h 80469"/>
                <a:gd name="connsiteX2" fmla="*/ 66660 w 80518"/>
                <a:gd name="connsiteY2" fmla="*/ 72422 h 80469"/>
                <a:gd name="connsiteX3" fmla="*/ 45937 w 80518"/>
                <a:gd name="connsiteY3" fmla="*/ 72248 h 80469"/>
                <a:gd name="connsiteX4" fmla="*/ 5321 w 80518"/>
                <a:gd name="connsiteY4" fmla="*/ 31633 h 80469"/>
                <a:gd name="connsiteX5" fmla="*/ 4896 w 80518"/>
                <a:gd name="connsiteY5" fmla="*/ 10909 h 80469"/>
                <a:gd name="connsiteX6" fmla="*/ 25610 w 80518"/>
                <a:gd name="connsiteY6" fmla="*/ 11248 h 80469"/>
                <a:gd name="connsiteX7" fmla="*/ 35164 w 80518"/>
                <a:gd name="connsiteY7" fmla="*/ 21953 h 80469"/>
                <a:gd name="connsiteX8" fmla="*/ 55472 w 80518"/>
                <a:gd name="connsiteY8" fmla="*/ 1510 h 80469"/>
                <a:gd name="connsiteX9" fmla="*/ 71727 w 80518"/>
                <a:gd name="connsiteY9" fmla="*/ -2658 h 80469"/>
                <a:gd name="connsiteX10" fmla="*/ 77056 w 80518"/>
                <a:gd name="connsiteY10" fmla="*/ 20725 h 80469"/>
                <a:gd name="connsiteX11" fmla="*/ 61399 w 80518"/>
                <a:gd name="connsiteY11" fmla="*/ 36488 h 80469"/>
                <a:gd name="connsiteX12" fmla="*/ 55336 w 80518"/>
                <a:gd name="connsiteY12" fmla="*/ 41758 h 8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18" h="80469">
                  <a:moveTo>
                    <a:pt x="55336" y="41758"/>
                  </a:moveTo>
                  <a:cubicBezTo>
                    <a:pt x="59504" y="45626"/>
                    <a:pt x="62927" y="48527"/>
                    <a:pt x="66099" y="51689"/>
                  </a:cubicBezTo>
                  <a:cubicBezTo>
                    <a:pt x="72279" y="57897"/>
                    <a:pt x="72433" y="66524"/>
                    <a:pt x="66660" y="72422"/>
                  </a:cubicBezTo>
                  <a:cubicBezTo>
                    <a:pt x="60887" y="78321"/>
                    <a:pt x="52087" y="78321"/>
                    <a:pt x="45937" y="72248"/>
                  </a:cubicBezTo>
                  <a:cubicBezTo>
                    <a:pt x="32302" y="58787"/>
                    <a:pt x="18763" y="45249"/>
                    <a:pt x="5321" y="31633"/>
                  </a:cubicBezTo>
                  <a:cubicBezTo>
                    <a:pt x="-868" y="25337"/>
                    <a:pt x="-877" y="16644"/>
                    <a:pt x="4896" y="10909"/>
                  </a:cubicBezTo>
                  <a:cubicBezTo>
                    <a:pt x="10824" y="5020"/>
                    <a:pt x="19237" y="5030"/>
                    <a:pt x="25610" y="11248"/>
                  </a:cubicBezTo>
                  <a:cubicBezTo>
                    <a:pt x="28927" y="14488"/>
                    <a:pt x="31808" y="18162"/>
                    <a:pt x="35164" y="21953"/>
                  </a:cubicBezTo>
                  <a:cubicBezTo>
                    <a:pt x="42571" y="14507"/>
                    <a:pt x="49051" y="8038"/>
                    <a:pt x="55472" y="1510"/>
                  </a:cubicBezTo>
                  <a:cubicBezTo>
                    <a:pt x="60075" y="-3171"/>
                    <a:pt x="65509" y="-4930"/>
                    <a:pt x="71727" y="-2658"/>
                  </a:cubicBezTo>
                  <a:cubicBezTo>
                    <a:pt x="81533" y="939"/>
                    <a:pt x="84299" y="12757"/>
                    <a:pt x="77056" y="20725"/>
                  </a:cubicBezTo>
                  <a:cubicBezTo>
                    <a:pt x="72085" y="26208"/>
                    <a:pt x="66670" y="31285"/>
                    <a:pt x="61399" y="36488"/>
                  </a:cubicBezTo>
                  <a:cubicBezTo>
                    <a:pt x="59736" y="38025"/>
                    <a:pt x="57967" y="39476"/>
                    <a:pt x="55336" y="41758"/>
                  </a:cubicBezTo>
                  <a:close/>
                </a:path>
              </a:pathLst>
            </a:custGeom>
            <a:grpFill/>
            <a:ln w="962" cap="flat">
              <a:noFill/>
              <a:prstDash val="solid"/>
              <a:miter/>
            </a:ln>
          </p:spPr>
          <p:txBody>
            <a:bodyPr rtlCol="0" anchor="ctr"/>
            <a:lstStyle/>
            <a:p>
              <a:endParaRPr lang="en-US" dirty="0">
                <a:latin typeface="Trebuchet MS" panose="020B0603020202020204" pitchFamily="34" charset="0"/>
              </a:endParaRPr>
            </a:p>
          </p:txBody>
        </p:sp>
        <p:sp>
          <p:nvSpPr>
            <p:cNvPr id="190" name="Freeform: Shape 189">
              <a:extLst>
                <a:ext uri="{FF2B5EF4-FFF2-40B4-BE49-F238E27FC236}">
                  <a16:creationId xmlns:a16="http://schemas.microsoft.com/office/drawing/2014/main" id="{09F9EB36-3649-A9D0-3DB5-39AAA9A64B3C}"/>
                </a:ext>
              </a:extLst>
            </p:cNvPr>
            <p:cNvSpPr/>
            <p:nvPr/>
          </p:nvSpPr>
          <p:spPr>
            <a:xfrm>
              <a:off x="5188811" y="4913572"/>
              <a:ext cx="80306" cy="80484"/>
            </a:xfrm>
            <a:custGeom>
              <a:avLst/>
              <a:gdLst>
                <a:gd name="connsiteX0" fmla="*/ 46741 w 80306"/>
                <a:gd name="connsiteY0" fmla="*/ 21985 h 80484"/>
                <a:gd name="connsiteX1" fmla="*/ 55966 w 80306"/>
                <a:gd name="connsiteY1" fmla="*/ 11260 h 80484"/>
                <a:gd name="connsiteX2" fmla="*/ 76632 w 80306"/>
                <a:gd name="connsiteY2" fmla="*/ 10912 h 80484"/>
                <a:gd name="connsiteX3" fmla="*/ 76206 w 80306"/>
                <a:gd name="connsiteY3" fmla="*/ 31587 h 80484"/>
                <a:gd name="connsiteX4" fmla="*/ 35591 w 80306"/>
                <a:gd name="connsiteY4" fmla="*/ 72203 h 80484"/>
                <a:gd name="connsiteX5" fmla="*/ 14926 w 80306"/>
                <a:gd name="connsiteY5" fmla="*/ 72425 h 80484"/>
                <a:gd name="connsiteX6" fmla="*/ 15448 w 80306"/>
                <a:gd name="connsiteY6" fmla="*/ 51741 h 80484"/>
                <a:gd name="connsiteX7" fmla="*/ 25785 w 80306"/>
                <a:gd name="connsiteY7" fmla="*/ 41896 h 80484"/>
                <a:gd name="connsiteX8" fmla="*/ 5951 w 80306"/>
                <a:gd name="connsiteY8" fmla="*/ 22053 h 80484"/>
                <a:gd name="connsiteX9" fmla="*/ 894 w 80306"/>
                <a:gd name="connsiteY9" fmla="*/ 12595 h 80484"/>
                <a:gd name="connsiteX10" fmla="*/ 8417 w 80306"/>
                <a:gd name="connsiteY10" fmla="*/ -2171 h 80484"/>
                <a:gd name="connsiteX11" fmla="*/ 24954 w 80306"/>
                <a:gd name="connsiteY11" fmla="*/ 507 h 80484"/>
                <a:gd name="connsiteX12" fmla="*/ 42080 w 80306"/>
                <a:gd name="connsiteY12" fmla="*/ 17537 h 80484"/>
                <a:gd name="connsiteX13" fmla="*/ 46741 w 80306"/>
                <a:gd name="connsiteY13" fmla="*/ 21985 h 8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306" h="80484">
                  <a:moveTo>
                    <a:pt x="46741" y="21985"/>
                  </a:moveTo>
                  <a:cubicBezTo>
                    <a:pt x="49884" y="18291"/>
                    <a:pt x="52688" y="14539"/>
                    <a:pt x="55966" y="11260"/>
                  </a:cubicBezTo>
                  <a:cubicBezTo>
                    <a:pt x="62233" y="5023"/>
                    <a:pt x="70839" y="5013"/>
                    <a:pt x="76632" y="10912"/>
                  </a:cubicBezTo>
                  <a:cubicBezTo>
                    <a:pt x="82424" y="16811"/>
                    <a:pt x="82434" y="25282"/>
                    <a:pt x="76206" y="31587"/>
                  </a:cubicBezTo>
                  <a:cubicBezTo>
                    <a:pt x="62758" y="45223"/>
                    <a:pt x="49219" y="58761"/>
                    <a:pt x="35591" y="72203"/>
                  </a:cubicBezTo>
                  <a:cubicBezTo>
                    <a:pt x="29325" y="78382"/>
                    <a:pt x="20805" y="78315"/>
                    <a:pt x="14926" y="72425"/>
                  </a:cubicBezTo>
                  <a:cubicBezTo>
                    <a:pt x="9046" y="66536"/>
                    <a:pt x="9220" y="58133"/>
                    <a:pt x="15448" y="51741"/>
                  </a:cubicBezTo>
                  <a:cubicBezTo>
                    <a:pt x="18581" y="48530"/>
                    <a:pt x="21946" y="45542"/>
                    <a:pt x="25785" y="41896"/>
                  </a:cubicBezTo>
                  <a:cubicBezTo>
                    <a:pt x="18784" y="34963"/>
                    <a:pt x="12111" y="28754"/>
                    <a:pt x="5951" y="22053"/>
                  </a:cubicBezTo>
                  <a:cubicBezTo>
                    <a:pt x="3459" y="19403"/>
                    <a:pt x="1714" y="16144"/>
                    <a:pt x="894" y="12595"/>
                  </a:cubicBezTo>
                  <a:cubicBezTo>
                    <a:pt x="-363" y="5980"/>
                    <a:pt x="2828" y="604"/>
                    <a:pt x="8417" y="-2171"/>
                  </a:cubicBezTo>
                  <a:cubicBezTo>
                    <a:pt x="13940" y="-4869"/>
                    <a:pt x="20566" y="-3796"/>
                    <a:pt x="24954" y="507"/>
                  </a:cubicBezTo>
                  <a:cubicBezTo>
                    <a:pt x="30756" y="6058"/>
                    <a:pt x="36374" y="11851"/>
                    <a:pt x="42080" y="17537"/>
                  </a:cubicBezTo>
                  <a:cubicBezTo>
                    <a:pt x="43192" y="18668"/>
                    <a:pt x="44362" y="19732"/>
                    <a:pt x="46741" y="21985"/>
                  </a:cubicBezTo>
                  <a:close/>
                </a:path>
              </a:pathLst>
            </a:custGeom>
            <a:grpFill/>
            <a:ln w="962" cap="flat">
              <a:noFill/>
              <a:prstDash val="solid"/>
              <a:miter/>
            </a:ln>
          </p:spPr>
          <p:txBody>
            <a:bodyPr rtlCol="0" anchor="ctr"/>
            <a:lstStyle/>
            <a:p>
              <a:endParaRPr lang="en-US" dirty="0">
                <a:latin typeface="Trebuchet MS" panose="020B0603020202020204" pitchFamily="34" charset="0"/>
              </a:endParaRPr>
            </a:p>
          </p:txBody>
        </p:sp>
      </p:grpSp>
      <p:pic>
        <p:nvPicPr>
          <p:cNvPr id="137" name="Graphic 136">
            <a:extLst>
              <a:ext uri="{FF2B5EF4-FFF2-40B4-BE49-F238E27FC236}">
                <a16:creationId xmlns:a16="http://schemas.microsoft.com/office/drawing/2014/main" id="{B7F0FCB6-660A-D610-353D-8EF9CFBD7B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2506" y="4843881"/>
            <a:ext cx="436044" cy="450109"/>
          </a:xfrm>
          <a:prstGeom prst="rect">
            <a:avLst/>
          </a:prstGeom>
        </p:spPr>
      </p:pic>
      <p:sp>
        <p:nvSpPr>
          <p:cNvPr id="5" name="Oval 4">
            <a:extLst>
              <a:ext uri="{FF2B5EF4-FFF2-40B4-BE49-F238E27FC236}">
                <a16:creationId xmlns:a16="http://schemas.microsoft.com/office/drawing/2014/main" id="{138E895B-93EA-3495-0040-6DCF951268B9}"/>
              </a:ext>
            </a:extLst>
          </p:cNvPr>
          <p:cNvSpPr/>
          <p:nvPr/>
        </p:nvSpPr>
        <p:spPr>
          <a:xfrm>
            <a:off x="2925845" y="4845566"/>
            <a:ext cx="415636" cy="415636"/>
          </a:xfrm>
          <a:prstGeom prst="ellipse">
            <a:avLst/>
          </a:prstGeom>
          <a:solidFill>
            <a:schemeClr val="bg1"/>
          </a:solidFill>
          <a:ln>
            <a:noFill/>
          </a:ln>
          <a:effectLst>
            <a:glow rad="50800">
              <a:schemeClr val="tx1">
                <a:alpha val="1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89" name="TextBox 88">
            <a:extLst>
              <a:ext uri="{FF2B5EF4-FFF2-40B4-BE49-F238E27FC236}">
                <a16:creationId xmlns:a16="http://schemas.microsoft.com/office/drawing/2014/main" id="{B3EEC6BD-F1A7-B69D-E0C5-494F4B3E5563}"/>
              </a:ext>
            </a:extLst>
          </p:cNvPr>
          <p:cNvSpPr txBox="1"/>
          <p:nvPr/>
        </p:nvSpPr>
        <p:spPr>
          <a:xfrm>
            <a:off x="2918074" y="4891870"/>
            <a:ext cx="453437" cy="369332"/>
          </a:xfrm>
          <a:prstGeom prst="rect">
            <a:avLst/>
          </a:prstGeom>
          <a:noFill/>
        </p:spPr>
        <p:txBody>
          <a:bodyPr wrap="square" rtlCol="0" anchor="ctr">
            <a:spAutoFit/>
          </a:bodyPr>
          <a:lstStyle/>
          <a:p>
            <a:pPr algn="ctr"/>
            <a:r>
              <a:rPr lang="en-US" b="1" dirty="0">
                <a:solidFill>
                  <a:srgbClr val="04948E"/>
                </a:solidFill>
                <a:latin typeface="Trebuchet MS" panose="020B0603020202020204" pitchFamily="34" charset="0"/>
              </a:rPr>
              <a:t>r</a:t>
            </a:r>
          </a:p>
        </p:txBody>
      </p:sp>
    </p:spTree>
    <p:extLst>
      <p:ext uri="{BB962C8B-B14F-4D97-AF65-F5344CB8AC3E}">
        <p14:creationId xmlns:p14="http://schemas.microsoft.com/office/powerpoint/2010/main" val="2637761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a:xfrm>
            <a:off x="914400" y="2955981"/>
            <a:ext cx="4038600" cy="450427"/>
          </a:xfrm>
          <a:prstGeom prst="roundRect">
            <a:avLst>
              <a:gd name="adj" fmla="val 50000"/>
            </a:avLst>
          </a:prstGeom>
          <a:solidFill>
            <a:srgbClr val="019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48" name="Rounded Rectangle 47"/>
          <p:cNvSpPr/>
          <p:nvPr/>
        </p:nvSpPr>
        <p:spPr>
          <a:xfrm>
            <a:off x="914400" y="942514"/>
            <a:ext cx="2895600" cy="450427"/>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4" name="object 14"/>
          <p:cNvSpPr txBox="1"/>
          <p:nvPr/>
        </p:nvSpPr>
        <p:spPr>
          <a:xfrm>
            <a:off x="554727" y="1600200"/>
            <a:ext cx="11408673" cy="804707"/>
          </a:xfrm>
          <a:prstGeom prst="rect">
            <a:avLst/>
          </a:prstGeom>
          <a:noFill/>
        </p:spPr>
        <p:txBody>
          <a:bodyPr vert="horz" wrap="square" lIns="0" tIns="156845" rIns="0" bIns="0" rtlCol="0" anchor="t">
            <a:spAutoFit/>
          </a:bodyPr>
          <a:lstStyle/>
          <a:p>
            <a:pPr marR="149225"/>
            <a:r>
              <a:rPr lang="en-US" sz="1400" kern="0" spc="10" dirty="0">
                <a:solidFill>
                  <a:srgbClr val="000000"/>
                </a:solidFill>
                <a:latin typeface="Trebuchet MS" panose="020B0603020202020204" pitchFamily="34" charset="0"/>
                <a:cs typeface="Verdana"/>
              </a:rPr>
              <a:t>In this mini-module, you will learn basic principles about the biology of and pathology caused by the human immunodeficiency virus (HIV). The goal of this resource is to provide you with basic background information and perspectives about the history of the HIV epidemic; including the structure, transmission, classification, and replication cycle of HIV; and how this virus targets and destroys immune cells.</a:t>
            </a:r>
          </a:p>
        </p:txBody>
      </p:sp>
      <p:sp>
        <p:nvSpPr>
          <p:cNvPr id="15" name="object 15"/>
          <p:cNvSpPr txBox="1"/>
          <p:nvPr/>
        </p:nvSpPr>
        <p:spPr>
          <a:xfrm>
            <a:off x="554728" y="3824286"/>
            <a:ext cx="10972800" cy="215444"/>
          </a:xfrm>
          <a:prstGeom prst="rect">
            <a:avLst/>
          </a:prstGeom>
          <a:noFill/>
        </p:spPr>
        <p:txBody>
          <a:bodyPr vert="horz" wrap="square" lIns="0" tIns="0" rIns="0" bIns="0" rtlCol="0" anchor="t">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dirty="0"/>
              <a:t>At the end of this module, you should be able to:</a:t>
            </a:r>
            <a:endParaRPr dirty="0"/>
          </a:p>
        </p:txBody>
      </p:sp>
      <p:sp>
        <p:nvSpPr>
          <p:cNvPr id="2" name="Slide Number Placeholder 1"/>
          <p:cNvSpPr>
            <a:spLocks noGrp="1"/>
          </p:cNvSpPr>
          <p:nvPr>
            <p:ph type="sldNum" sz="quarter" idx="10"/>
          </p:nvPr>
        </p:nvSpPr>
        <p:spPr>
          <a:xfrm>
            <a:off x="11049000" y="6356350"/>
            <a:ext cx="304800" cy="365125"/>
          </a:xfrm>
        </p:spPr>
        <p:txBody>
          <a:bodyPr/>
          <a:lstStyle/>
          <a:p>
            <a:fld id="{70089216-3EB4-48D3-A482-8895DB197100}" type="slidenum">
              <a:rPr lang="en-US" smtClean="0"/>
              <a:pPr/>
              <a:t>4</a:t>
            </a:fld>
            <a:endParaRPr lang="en-US" dirty="0"/>
          </a:p>
        </p:txBody>
      </p:sp>
      <p:sp>
        <p:nvSpPr>
          <p:cNvPr id="24" name="Title 1">
            <a:extLst>
              <a:ext uri="{FF2B5EF4-FFF2-40B4-BE49-F238E27FC236}">
                <a16:creationId xmlns:a16="http://schemas.microsoft.com/office/drawing/2014/main" id="{FE708362-1F45-EE42-A203-378EF892688C}"/>
              </a:ext>
            </a:extLst>
          </p:cNvPr>
          <p:cNvSpPr txBox="1">
            <a:spLocks/>
          </p:cNvSpPr>
          <p:nvPr/>
        </p:nvSpPr>
        <p:spPr>
          <a:xfrm>
            <a:off x="1524000" y="959765"/>
            <a:ext cx="3429000" cy="650875"/>
          </a:xfrm>
          <a:prstGeom prst="rect">
            <a:avLst/>
          </a:prstGeom>
        </p:spPr>
        <p:txBody>
          <a:bodyPr lIns="0" tIns="0" rIns="0" bIns="0">
            <a:normAutofit/>
          </a:bodyPr>
          <a:lstStyle>
            <a:lvl1pPr>
              <a:defRPr sz="2800" b="1" i="0">
                <a:solidFill>
                  <a:srgbClr val="56575B"/>
                </a:solidFill>
                <a:latin typeface="Tahoma"/>
                <a:ea typeface="+mj-ea"/>
                <a:cs typeface="Tahoma"/>
              </a:defRPr>
            </a:lvl1pPr>
          </a:lstStyle>
          <a:p>
            <a:r>
              <a:rPr lang="en-US" sz="2400" kern="0" dirty="0">
                <a:solidFill>
                  <a:schemeClr val="bg1"/>
                </a:solidFill>
                <a:latin typeface="Georgia" panose="02040502050405020303" pitchFamily="18" charset="0"/>
              </a:rPr>
              <a:t>Introduction</a:t>
            </a:r>
          </a:p>
        </p:txBody>
      </p:sp>
      <p:sp>
        <p:nvSpPr>
          <p:cNvPr id="25" name="Oval 24">
            <a:extLst>
              <a:ext uri="{FF2B5EF4-FFF2-40B4-BE49-F238E27FC236}">
                <a16:creationId xmlns:a16="http://schemas.microsoft.com/office/drawing/2014/main" id="{9B0BA03B-FBAB-504F-8242-7E68AE2206C9}"/>
              </a:ext>
            </a:extLst>
          </p:cNvPr>
          <p:cNvSpPr/>
          <p:nvPr/>
        </p:nvSpPr>
        <p:spPr>
          <a:xfrm>
            <a:off x="304800" y="654965"/>
            <a:ext cx="1066800" cy="1066800"/>
          </a:xfrm>
          <a:prstGeom prst="ellipse">
            <a:avLst/>
          </a:prstGeom>
          <a:solidFill>
            <a:schemeClr val="bg1">
              <a:lumMod val="9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grpSp>
        <p:nvGrpSpPr>
          <p:cNvPr id="26" name="Group 4"/>
          <p:cNvGrpSpPr>
            <a:grpSpLocks noChangeAspect="1"/>
          </p:cNvGrpSpPr>
          <p:nvPr/>
        </p:nvGrpSpPr>
        <p:grpSpPr bwMode="auto">
          <a:xfrm>
            <a:off x="579261" y="896785"/>
            <a:ext cx="541258" cy="583160"/>
            <a:chOff x="-1222" y="1489"/>
            <a:chExt cx="1227" cy="1322"/>
          </a:xfrm>
          <a:solidFill>
            <a:srgbClr val="002060"/>
          </a:solidFill>
        </p:grpSpPr>
        <p:sp>
          <p:nvSpPr>
            <p:cNvPr id="27" name="Freeform 5"/>
            <p:cNvSpPr>
              <a:spLocks noEditPoints="1"/>
            </p:cNvSpPr>
            <p:nvPr/>
          </p:nvSpPr>
          <p:spPr bwMode="auto">
            <a:xfrm>
              <a:off x="-1222" y="1489"/>
              <a:ext cx="990" cy="1282"/>
            </a:xfrm>
            <a:custGeom>
              <a:avLst/>
              <a:gdLst>
                <a:gd name="T0" fmla="*/ 0 w 1681"/>
                <a:gd name="T1" fmla="*/ 1087 h 2175"/>
                <a:gd name="T2" fmla="*/ 0 w 1681"/>
                <a:gd name="T3" fmla="*/ 119 h 2175"/>
                <a:gd name="T4" fmla="*/ 1 w 1681"/>
                <a:gd name="T5" fmla="*/ 87 h 2175"/>
                <a:gd name="T6" fmla="*/ 98 w 1681"/>
                <a:gd name="T7" fmla="*/ 1 h 2175"/>
                <a:gd name="T8" fmla="*/ 117 w 1681"/>
                <a:gd name="T9" fmla="*/ 0 h 2175"/>
                <a:gd name="T10" fmla="*/ 1568 w 1681"/>
                <a:gd name="T11" fmla="*/ 0 h 2175"/>
                <a:gd name="T12" fmla="*/ 1599 w 1681"/>
                <a:gd name="T13" fmla="*/ 2 h 2175"/>
                <a:gd name="T14" fmla="*/ 1679 w 1681"/>
                <a:gd name="T15" fmla="*/ 86 h 2175"/>
                <a:gd name="T16" fmla="*/ 1681 w 1681"/>
                <a:gd name="T17" fmla="*/ 125 h 2175"/>
                <a:gd name="T18" fmla="*/ 1681 w 1681"/>
                <a:gd name="T19" fmla="*/ 652 h 2175"/>
                <a:gd name="T20" fmla="*/ 1672 w 1681"/>
                <a:gd name="T21" fmla="*/ 678 h 2175"/>
                <a:gd name="T22" fmla="*/ 1290 w 1681"/>
                <a:gd name="T23" fmla="*/ 1111 h 2175"/>
                <a:gd name="T24" fmla="*/ 804 w 1681"/>
                <a:gd name="T25" fmla="*/ 1651 h 2175"/>
                <a:gd name="T26" fmla="*/ 790 w 1681"/>
                <a:gd name="T27" fmla="*/ 1674 h 2175"/>
                <a:gd name="T28" fmla="*/ 585 w 1681"/>
                <a:gd name="T29" fmla="*/ 2161 h 2175"/>
                <a:gd name="T30" fmla="*/ 565 w 1681"/>
                <a:gd name="T31" fmla="*/ 2175 h 2175"/>
                <a:gd name="T32" fmla="*/ 119 w 1681"/>
                <a:gd name="T33" fmla="*/ 2174 h 2175"/>
                <a:gd name="T34" fmla="*/ 81 w 1681"/>
                <a:gd name="T35" fmla="*/ 2172 h 2175"/>
                <a:gd name="T36" fmla="*/ 0 w 1681"/>
                <a:gd name="T37" fmla="*/ 2081 h 2175"/>
                <a:gd name="T38" fmla="*/ 0 w 1681"/>
                <a:gd name="T39" fmla="*/ 2053 h 2175"/>
                <a:gd name="T40" fmla="*/ 0 w 1681"/>
                <a:gd name="T41" fmla="*/ 1087 h 2175"/>
                <a:gd name="T42" fmla="*/ 841 w 1681"/>
                <a:gd name="T43" fmla="*/ 744 h 2175"/>
                <a:gd name="T44" fmla="*/ 1376 w 1681"/>
                <a:gd name="T45" fmla="*/ 744 h 2175"/>
                <a:gd name="T46" fmla="*/ 1399 w 1681"/>
                <a:gd name="T47" fmla="*/ 743 h 2175"/>
                <a:gd name="T48" fmla="*/ 1470 w 1681"/>
                <a:gd name="T49" fmla="*/ 672 h 2175"/>
                <a:gd name="T50" fmla="*/ 1414 w 1681"/>
                <a:gd name="T51" fmla="*/ 588 h 2175"/>
                <a:gd name="T52" fmla="*/ 1378 w 1681"/>
                <a:gd name="T53" fmla="*/ 585 h 2175"/>
                <a:gd name="T54" fmla="*/ 304 w 1681"/>
                <a:gd name="T55" fmla="*/ 585 h 2175"/>
                <a:gd name="T56" fmla="*/ 282 w 1681"/>
                <a:gd name="T57" fmla="*/ 585 h 2175"/>
                <a:gd name="T58" fmla="*/ 224 w 1681"/>
                <a:gd name="T59" fmla="*/ 709 h 2175"/>
                <a:gd name="T60" fmla="*/ 296 w 1681"/>
                <a:gd name="T61" fmla="*/ 744 h 2175"/>
                <a:gd name="T62" fmla="*/ 841 w 1681"/>
                <a:gd name="T63" fmla="*/ 744 h 2175"/>
                <a:gd name="T64" fmla="*/ 840 w 1681"/>
                <a:gd name="T65" fmla="*/ 372 h 2175"/>
                <a:gd name="T66" fmla="*/ 1391 w 1681"/>
                <a:gd name="T67" fmla="*/ 372 h 2175"/>
                <a:gd name="T68" fmla="*/ 1465 w 1681"/>
                <a:gd name="T69" fmla="*/ 323 h 2175"/>
                <a:gd name="T70" fmla="*/ 1446 w 1681"/>
                <a:gd name="T71" fmla="*/ 235 h 2175"/>
                <a:gd name="T72" fmla="*/ 1382 w 1681"/>
                <a:gd name="T73" fmla="*/ 214 h 2175"/>
                <a:gd name="T74" fmla="*/ 300 w 1681"/>
                <a:gd name="T75" fmla="*/ 214 h 2175"/>
                <a:gd name="T76" fmla="*/ 283 w 1681"/>
                <a:gd name="T77" fmla="*/ 214 h 2175"/>
                <a:gd name="T78" fmla="*/ 210 w 1681"/>
                <a:gd name="T79" fmla="*/ 292 h 2175"/>
                <a:gd name="T80" fmla="*/ 291 w 1681"/>
                <a:gd name="T81" fmla="*/ 372 h 2175"/>
                <a:gd name="T82" fmla="*/ 840 w 1681"/>
                <a:gd name="T83" fmla="*/ 372 h 2175"/>
                <a:gd name="T84" fmla="*/ 630 w 1681"/>
                <a:gd name="T85" fmla="*/ 1115 h 2175"/>
                <a:gd name="T86" fmla="*/ 729 w 1681"/>
                <a:gd name="T87" fmla="*/ 1115 h 2175"/>
                <a:gd name="T88" fmla="*/ 971 w 1681"/>
                <a:gd name="T89" fmla="*/ 1115 h 2175"/>
                <a:gd name="T90" fmla="*/ 1047 w 1681"/>
                <a:gd name="T91" fmla="*/ 1014 h 2175"/>
                <a:gd name="T92" fmla="*/ 965 w 1681"/>
                <a:gd name="T93" fmla="*/ 956 h 2175"/>
                <a:gd name="T94" fmla="*/ 326 w 1681"/>
                <a:gd name="T95" fmla="*/ 956 h 2175"/>
                <a:gd name="T96" fmla="*/ 288 w 1681"/>
                <a:gd name="T97" fmla="*/ 956 h 2175"/>
                <a:gd name="T98" fmla="*/ 215 w 1681"/>
                <a:gd name="T99" fmla="*/ 1008 h 2175"/>
                <a:gd name="T100" fmla="*/ 291 w 1681"/>
                <a:gd name="T101" fmla="*/ 1115 h 2175"/>
                <a:gd name="T102" fmla="*/ 630 w 1681"/>
                <a:gd name="T103" fmla="*/ 1115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1" h="2175">
                  <a:moveTo>
                    <a:pt x="0" y="1087"/>
                  </a:moveTo>
                  <a:cubicBezTo>
                    <a:pt x="0" y="764"/>
                    <a:pt x="0" y="442"/>
                    <a:pt x="0" y="119"/>
                  </a:cubicBezTo>
                  <a:cubicBezTo>
                    <a:pt x="0" y="108"/>
                    <a:pt x="0" y="97"/>
                    <a:pt x="1" y="87"/>
                  </a:cubicBezTo>
                  <a:cubicBezTo>
                    <a:pt x="8" y="34"/>
                    <a:pt x="42" y="4"/>
                    <a:pt x="98" y="1"/>
                  </a:cubicBezTo>
                  <a:cubicBezTo>
                    <a:pt x="104" y="0"/>
                    <a:pt x="111" y="0"/>
                    <a:pt x="117" y="0"/>
                  </a:cubicBezTo>
                  <a:cubicBezTo>
                    <a:pt x="601" y="0"/>
                    <a:pt x="1084" y="0"/>
                    <a:pt x="1568" y="0"/>
                  </a:cubicBezTo>
                  <a:cubicBezTo>
                    <a:pt x="1578" y="0"/>
                    <a:pt x="1589" y="1"/>
                    <a:pt x="1599" y="2"/>
                  </a:cubicBezTo>
                  <a:cubicBezTo>
                    <a:pt x="1647" y="10"/>
                    <a:pt x="1673" y="37"/>
                    <a:pt x="1679" y="86"/>
                  </a:cubicBezTo>
                  <a:cubicBezTo>
                    <a:pt x="1681" y="99"/>
                    <a:pt x="1681" y="112"/>
                    <a:pt x="1681" y="125"/>
                  </a:cubicBezTo>
                  <a:cubicBezTo>
                    <a:pt x="1681" y="301"/>
                    <a:pt x="1681" y="476"/>
                    <a:pt x="1681" y="652"/>
                  </a:cubicBezTo>
                  <a:cubicBezTo>
                    <a:pt x="1681" y="663"/>
                    <a:pt x="1678" y="670"/>
                    <a:pt x="1672" y="678"/>
                  </a:cubicBezTo>
                  <a:cubicBezTo>
                    <a:pt x="1544" y="822"/>
                    <a:pt x="1418" y="967"/>
                    <a:pt x="1290" y="1111"/>
                  </a:cubicBezTo>
                  <a:cubicBezTo>
                    <a:pt x="1128" y="1291"/>
                    <a:pt x="966" y="1471"/>
                    <a:pt x="804" y="1651"/>
                  </a:cubicBezTo>
                  <a:cubicBezTo>
                    <a:pt x="798" y="1658"/>
                    <a:pt x="793" y="1666"/>
                    <a:pt x="790" y="1674"/>
                  </a:cubicBezTo>
                  <a:cubicBezTo>
                    <a:pt x="721" y="1836"/>
                    <a:pt x="653" y="1999"/>
                    <a:pt x="585" y="2161"/>
                  </a:cubicBezTo>
                  <a:cubicBezTo>
                    <a:pt x="581" y="2171"/>
                    <a:pt x="576" y="2175"/>
                    <a:pt x="565" y="2175"/>
                  </a:cubicBezTo>
                  <a:cubicBezTo>
                    <a:pt x="417" y="2174"/>
                    <a:pt x="268" y="2174"/>
                    <a:pt x="119" y="2174"/>
                  </a:cubicBezTo>
                  <a:cubicBezTo>
                    <a:pt x="107" y="2174"/>
                    <a:pt x="94" y="2174"/>
                    <a:pt x="81" y="2172"/>
                  </a:cubicBezTo>
                  <a:cubicBezTo>
                    <a:pt x="32" y="2164"/>
                    <a:pt x="3" y="2130"/>
                    <a:pt x="0" y="2081"/>
                  </a:cubicBezTo>
                  <a:cubicBezTo>
                    <a:pt x="0" y="2072"/>
                    <a:pt x="0" y="2062"/>
                    <a:pt x="0" y="2053"/>
                  </a:cubicBezTo>
                  <a:cubicBezTo>
                    <a:pt x="0" y="1731"/>
                    <a:pt x="0" y="1409"/>
                    <a:pt x="0" y="1087"/>
                  </a:cubicBezTo>
                  <a:close/>
                  <a:moveTo>
                    <a:pt x="841" y="744"/>
                  </a:moveTo>
                  <a:cubicBezTo>
                    <a:pt x="1019" y="744"/>
                    <a:pt x="1198" y="744"/>
                    <a:pt x="1376" y="744"/>
                  </a:cubicBezTo>
                  <a:cubicBezTo>
                    <a:pt x="1383" y="744"/>
                    <a:pt x="1391" y="744"/>
                    <a:pt x="1399" y="743"/>
                  </a:cubicBezTo>
                  <a:cubicBezTo>
                    <a:pt x="1437" y="740"/>
                    <a:pt x="1467" y="710"/>
                    <a:pt x="1470" y="672"/>
                  </a:cubicBezTo>
                  <a:cubicBezTo>
                    <a:pt x="1474" y="634"/>
                    <a:pt x="1451" y="598"/>
                    <a:pt x="1414" y="588"/>
                  </a:cubicBezTo>
                  <a:cubicBezTo>
                    <a:pt x="1402" y="585"/>
                    <a:pt x="1390" y="585"/>
                    <a:pt x="1378" y="585"/>
                  </a:cubicBezTo>
                  <a:cubicBezTo>
                    <a:pt x="1020" y="585"/>
                    <a:pt x="662" y="585"/>
                    <a:pt x="304" y="585"/>
                  </a:cubicBezTo>
                  <a:cubicBezTo>
                    <a:pt x="297" y="585"/>
                    <a:pt x="289" y="585"/>
                    <a:pt x="282" y="585"/>
                  </a:cubicBezTo>
                  <a:cubicBezTo>
                    <a:pt x="222" y="590"/>
                    <a:pt x="189" y="659"/>
                    <a:pt x="224" y="709"/>
                  </a:cubicBezTo>
                  <a:cubicBezTo>
                    <a:pt x="241" y="734"/>
                    <a:pt x="266" y="744"/>
                    <a:pt x="296" y="744"/>
                  </a:cubicBezTo>
                  <a:cubicBezTo>
                    <a:pt x="478" y="743"/>
                    <a:pt x="660" y="744"/>
                    <a:pt x="841" y="744"/>
                  </a:cubicBezTo>
                  <a:close/>
                  <a:moveTo>
                    <a:pt x="840" y="372"/>
                  </a:moveTo>
                  <a:cubicBezTo>
                    <a:pt x="1024" y="372"/>
                    <a:pt x="1207" y="372"/>
                    <a:pt x="1391" y="372"/>
                  </a:cubicBezTo>
                  <a:cubicBezTo>
                    <a:pt x="1425" y="372"/>
                    <a:pt x="1453" y="354"/>
                    <a:pt x="1465" y="323"/>
                  </a:cubicBezTo>
                  <a:cubicBezTo>
                    <a:pt x="1477" y="292"/>
                    <a:pt x="1470" y="258"/>
                    <a:pt x="1446" y="235"/>
                  </a:cubicBezTo>
                  <a:cubicBezTo>
                    <a:pt x="1428" y="218"/>
                    <a:pt x="1406" y="214"/>
                    <a:pt x="1382" y="214"/>
                  </a:cubicBezTo>
                  <a:cubicBezTo>
                    <a:pt x="1021" y="214"/>
                    <a:pt x="660" y="214"/>
                    <a:pt x="300" y="214"/>
                  </a:cubicBezTo>
                  <a:cubicBezTo>
                    <a:pt x="294" y="214"/>
                    <a:pt x="289" y="214"/>
                    <a:pt x="283" y="214"/>
                  </a:cubicBezTo>
                  <a:cubicBezTo>
                    <a:pt x="242" y="217"/>
                    <a:pt x="210" y="251"/>
                    <a:pt x="210" y="292"/>
                  </a:cubicBezTo>
                  <a:cubicBezTo>
                    <a:pt x="209" y="337"/>
                    <a:pt x="244" y="372"/>
                    <a:pt x="291" y="372"/>
                  </a:cubicBezTo>
                  <a:cubicBezTo>
                    <a:pt x="474" y="372"/>
                    <a:pt x="657" y="372"/>
                    <a:pt x="840" y="372"/>
                  </a:cubicBezTo>
                  <a:close/>
                  <a:moveTo>
                    <a:pt x="630" y="1115"/>
                  </a:moveTo>
                  <a:cubicBezTo>
                    <a:pt x="663" y="1115"/>
                    <a:pt x="696" y="1115"/>
                    <a:pt x="729" y="1115"/>
                  </a:cubicBezTo>
                  <a:cubicBezTo>
                    <a:pt x="810" y="1115"/>
                    <a:pt x="890" y="1115"/>
                    <a:pt x="971" y="1115"/>
                  </a:cubicBezTo>
                  <a:cubicBezTo>
                    <a:pt x="1025" y="1114"/>
                    <a:pt x="1061" y="1065"/>
                    <a:pt x="1047" y="1014"/>
                  </a:cubicBezTo>
                  <a:cubicBezTo>
                    <a:pt x="1038" y="978"/>
                    <a:pt x="1007" y="956"/>
                    <a:pt x="965" y="956"/>
                  </a:cubicBezTo>
                  <a:cubicBezTo>
                    <a:pt x="752" y="956"/>
                    <a:pt x="539" y="956"/>
                    <a:pt x="326" y="956"/>
                  </a:cubicBezTo>
                  <a:cubicBezTo>
                    <a:pt x="313" y="956"/>
                    <a:pt x="300" y="956"/>
                    <a:pt x="288" y="956"/>
                  </a:cubicBezTo>
                  <a:cubicBezTo>
                    <a:pt x="254" y="957"/>
                    <a:pt x="226" y="977"/>
                    <a:pt x="215" y="1008"/>
                  </a:cubicBezTo>
                  <a:cubicBezTo>
                    <a:pt x="195" y="1061"/>
                    <a:pt x="233" y="1115"/>
                    <a:pt x="291" y="1115"/>
                  </a:cubicBezTo>
                  <a:cubicBezTo>
                    <a:pt x="404" y="1115"/>
                    <a:pt x="517" y="1115"/>
                    <a:pt x="630" y="1115"/>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28" name="Freeform 6"/>
            <p:cNvSpPr>
              <a:spLocks/>
            </p:cNvSpPr>
            <p:nvPr/>
          </p:nvSpPr>
          <p:spPr bwMode="auto">
            <a:xfrm>
              <a:off x="-716" y="1823"/>
              <a:ext cx="721" cy="777"/>
            </a:xfrm>
            <a:custGeom>
              <a:avLst/>
              <a:gdLst>
                <a:gd name="T0" fmla="*/ 235 w 1226"/>
                <a:gd name="T1" fmla="*/ 1317 h 1317"/>
                <a:gd name="T2" fmla="*/ 0 w 1226"/>
                <a:gd name="T3" fmla="*/ 1103 h 1317"/>
                <a:gd name="T4" fmla="*/ 10 w 1226"/>
                <a:gd name="T5" fmla="*/ 1090 h 1317"/>
                <a:gd name="T6" fmla="*/ 546 w 1226"/>
                <a:gd name="T7" fmla="*/ 487 h 1317"/>
                <a:gd name="T8" fmla="*/ 961 w 1226"/>
                <a:gd name="T9" fmla="*/ 33 h 1317"/>
                <a:gd name="T10" fmla="*/ 975 w 1226"/>
                <a:gd name="T11" fmla="*/ 18 h 1317"/>
                <a:gd name="T12" fmla="*/ 1020 w 1226"/>
                <a:gd name="T13" fmla="*/ 8 h 1317"/>
                <a:gd name="T14" fmla="*/ 1057 w 1226"/>
                <a:gd name="T15" fmla="*/ 31 h 1317"/>
                <a:gd name="T16" fmla="*/ 1189 w 1226"/>
                <a:gd name="T17" fmla="*/ 144 h 1317"/>
                <a:gd name="T18" fmla="*/ 1194 w 1226"/>
                <a:gd name="T19" fmla="*/ 236 h 1317"/>
                <a:gd name="T20" fmla="*/ 776 w 1226"/>
                <a:gd name="T21" fmla="*/ 702 h 1317"/>
                <a:gd name="T22" fmla="*/ 327 w 1226"/>
                <a:gd name="T23" fmla="*/ 1208 h 1317"/>
                <a:gd name="T24" fmla="*/ 242 w 1226"/>
                <a:gd name="T25" fmla="*/ 1310 h 1317"/>
                <a:gd name="T26" fmla="*/ 235 w 1226"/>
                <a:gd name="T27" fmla="*/ 1317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6" h="1317">
                  <a:moveTo>
                    <a:pt x="235" y="1317"/>
                  </a:moveTo>
                  <a:cubicBezTo>
                    <a:pt x="156" y="1246"/>
                    <a:pt x="79" y="1175"/>
                    <a:pt x="0" y="1103"/>
                  </a:cubicBezTo>
                  <a:cubicBezTo>
                    <a:pt x="4" y="1099"/>
                    <a:pt x="7" y="1094"/>
                    <a:pt x="10" y="1090"/>
                  </a:cubicBezTo>
                  <a:cubicBezTo>
                    <a:pt x="179" y="881"/>
                    <a:pt x="365" y="686"/>
                    <a:pt x="546" y="487"/>
                  </a:cubicBezTo>
                  <a:cubicBezTo>
                    <a:pt x="684" y="336"/>
                    <a:pt x="822" y="185"/>
                    <a:pt x="961" y="33"/>
                  </a:cubicBezTo>
                  <a:cubicBezTo>
                    <a:pt x="965" y="28"/>
                    <a:pt x="970" y="23"/>
                    <a:pt x="975" y="18"/>
                  </a:cubicBezTo>
                  <a:cubicBezTo>
                    <a:pt x="988" y="5"/>
                    <a:pt x="1003" y="0"/>
                    <a:pt x="1020" y="8"/>
                  </a:cubicBezTo>
                  <a:cubicBezTo>
                    <a:pt x="1033" y="14"/>
                    <a:pt x="1046" y="21"/>
                    <a:pt x="1057" y="31"/>
                  </a:cubicBezTo>
                  <a:cubicBezTo>
                    <a:pt x="1101" y="68"/>
                    <a:pt x="1145" y="106"/>
                    <a:pt x="1189" y="144"/>
                  </a:cubicBezTo>
                  <a:cubicBezTo>
                    <a:pt x="1224" y="175"/>
                    <a:pt x="1226" y="200"/>
                    <a:pt x="1194" y="236"/>
                  </a:cubicBezTo>
                  <a:cubicBezTo>
                    <a:pt x="1055" y="391"/>
                    <a:pt x="915" y="546"/>
                    <a:pt x="776" y="702"/>
                  </a:cubicBezTo>
                  <a:cubicBezTo>
                    <a:pt x="626" y="870"/>
                    <a:pt x="476" y="1039"/>
                    <a:pt x="327" y="1208"/>
                  </a:cubicBezTo>
                  <a:cubicBezTo>
                    <a:pt x="298" y="1241"/>
                    <a:pt x="270" y="1276"/>
                    <a:pt x="242" y="1310"/>
                  </a:cubicBezTo>
                  <a:cubicBezTo>
                    <a:pt x="240" y="1312"/>
                    <a:pt x="238" y="1314"/>
                    <a:pt x="235" y="1317"/>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29" name="Freeform 7"/>
            <p:cNvSpPr>
              <a:spLocks/>
            </p:cNvSpPr>
            <p:nvPr/>
          </p:nvSpPr>
          <p:spPr bwMode="auto">
            <a:xfrm>
              <a:off x="-652" y="2353"/>
              <a:ext cx="367" cy="418"/>
            </a:xfrm>
            <a:custGeom>
              <a:avLst/>
              <a:gdLst>
                <a:gd name="T0" fmla="*/ 0 w 622"/>
                <a:gd name="T1" fmla="*/ 709 h 710"/>
                <a:gd name="T2" fmla="*/ 128 w 622"/>
                <a:gd name="T3" fmla="*/ 574 h 710"/>
                <a:gd name="T4" fmla="*/ 349 w 622"/>
                <a:gd name="T5" fmla="*/ 317 h 710"/>
                <a:gd name="T6" fmla="*/ 610 w 622"/>
                <a:gd name="T7" fmla="*/ 12 h 710"/>
                <a:gd name="T8" fmla="*/ 621 w 622"/>
                <a:gd name="T9" fmla="*/ 0 h 710"/>
                <a:gd name="T10" fmla="*/ 622 w 622"/>
                <a:gd name="T11" fmla="*/ 16 h 710"/>
                <a:gd name="T12" fmla="*/ 622 w 622"/>
                <a:gd name="T13" fmla="*/ 578 h 710"/>
                <a:gd name="T14" fmla="*/ 615 w 622"/>
                <a:gd name="T15" fmla="*/ 634 h 710"/>
                <a:gd name="T16" fmla="*/ 522 w 622"/>
                <a:gd name="T17" fmla="*/ 708 h 710"/>
                <a:gd name="T18" fmla="*/ 302 w 622"/>
                <a:gd name="T19" fmla="*/ 710 h 710"/>
                <a:gd name="T20" fmla="*/ 17 w 622"/>
                <a:gd name="T21" fmla="*/ 709 h 710"/>
                <a:gd name="T22" fmla="*/ 0 w 622"/>
                <a:gd name="T23" fmla="*/ 709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2" h="710">
                  <a:moveTo>
                    <a:pt x="0" y="709"/>
                  </a:moveTo>
                  <a:cubicBezTo>
                    <a:pt x="44" y="662"/>
                    <a:pt x="88" y="619"/>
                    <a:pt x="128" y="574"/>
                  </a:cubicBezTo>
                  <a:cubicBezTo>
                    <a:pt x="203" y="489"/>
                    <a:pt x="276" y="403"/>
                    <a:pt x="349" y="317"/>
                  </a:cubicBezTo>
                  <a:cubicBezTo>
                    <a:pt x="436" y="216"/>
                    <a:pt x="523" y="114"/>
                    <a:pt x="610" y="12"/>
                  </a:cubicBezTo>
                  <a:cubicBezTo>
                    <a:pt x="613" y="9"/>
                    <a:pt x="616" y="6"/>
                    <a:pt x="621" y="0"/>
                  </a:cubicBezTo>
                  <a:cubicBezTo>
                    <a:pt x="622" y="7"/>
                    <a:pt x="622" y="11"/>
                    <a:pt x="622" y="16"/>
                  </a:cubicBezTo>
                  <a:cubicBezTo>
                    <a:pt x="622" y="203"/>
                    <a:pt x="622" y="391"/>
                    <a:pt x="622" y="578"/>
                  </a:cubicBezTo>
                  <a:cubicBezTo>
                    <a:pt x="622" y="597"/>
                    <a:pt x="620" y="616"/>
                    <a:pt x="615" y="634"/>
                  </a:cubicBezTo>
                  <a:cubicBezTo>
                    <a:pt x="603" y="681"/>
                    <a:pt x="570" y="707"/>
                    <a:pt x="522" y="708"/>
                  </a:cubicBezTo>
                  <a:cubicBezTo>
                    <a:pt x="448" y="709"/>
                    <a:pt x="375" y="710"/>
                    <a:pt x="302" y="710"/>
                  </a:cubicBezTo>
                  <a:cubicBezTo>
                    <a:pt x="207" y="710"/>
                    <a:pt x="112" y="709"/>
                    <a:pt x="17" y="709"/>
                  </a:cubicBezTo>
                  <a:cubicBezTo>
                    <a:pt x="12" y="709"/>
                    <a:pt x="7" y="709"/>
                    <a:pt x="0" y="70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30" name="Freeform 8"/>
            <p:cNvSpPr>
              <a:spLocks/>
            </p:cNvSpPr>
            <p:nvPr/>
          </p:nvSpPr>
          <p:spPr bwMode="auto">
            <a:xfrm>
              <a:off x="-889" y="2531"/>
              <a:ext cx="256" cy="280"/>
            </a:xfrm>
            <a:custGeom>
              <a:avLst/>
              <a:gdLst>
                <a:gd name="T0" fmla="*/ 203 w 435"/>
                <a:gd name="T1" fmla="*/ 0 h 475"/>
                <a:gd name="T2" fmla="*/ 435 w 435"/>
                <a:gd name="T3" fmla="*/ 209 h 475"/>
                <a:gd name="T4" fmla="*/ 432 w 435"/>
                <a:gd name="T5" fmla="*/ 213 h 475"/>
                <a:gd name="T6" fmla="*/ 123 w 435"/>
                <a:gd name="T7" fmla="*/ 430 h 475"/>
                <a:gd name="T8" fmla="*/ 31 w 435"/>
                <a:gd name="T9" fmla="*/ 468 h 475"/>
                <a:gd name="T10" fmla="*/ 4 w 435"/>
                <a:gd name="T11" fmla="*/ 444 h 475"/>
                <a:gd name="T12" fmla="*/ 20 w 435"/>
                <a:gd name="T13" fmla="*/ 384 h 475"/>
                <a:gd name="T14" fmla="*/ 169 w 435"/>
                <a:gd name="T15" fmla="*/ 65 h 475"/>
                <a:gd name="T16" fmla="*/ 203 w 435"/>
                <a:gd name="T17"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 h="475">
                  <a:moveTo>
                    <a:pt x="203" y="0"/>
                  </a:moveTo>
                  <a:cubicBezTo>
                    <a:pt x="281" y="71"/>
                    <a:pt x="358" y="140"/>
                    <a:pt x="435" y="209"/>
                  </a:cubicBezTo>
                  <a:cubicBezTo>
                    <a:pt x="433" y="211"/>
                    <a:pt x="433" y="212"/>
                    <a:pt x="432" y="213"/>
                  </a:cubicBezTo>
                  <a:cubicBezTo>
                    <a:pt x="334" y="292"/>
                    <a:pt x="234" y="370"/>
                    <a:pt x="123" y="430"/>
                  </a:cubicBezTo>
                  <a:cubicBezTo>
                    <a:pt x="94" y="446"/>
                    <a:pt x="62" y="457"/>
                    <a:pt x="31" y="468"/>
                  </a:cubicBezTo>
                  <a:cubicBezTo>
                    <a:pt x="10" y="475"/>
                    <a:pt x="0" y="466"/>
                    <a:pt x="4" y="444"/>
                  </a:cubicBezTo>
                  <a:cubicBezTo>
                    <a:pt x="7" y="424"/>
                    <a:pt x="12" y="403"/>
                    <a:pt x="20" y="384"/>
                  </a:cubicBezTo>
                  <a:cubicBezTo>
                    <a:pt x="61" y="274"/>
                    <a:pt x="115" y="170"/>
                    <a:pt x="169" y="65"/>
                  </a:cubicBezTo>
                  <a:cubicBezTo>
                    <a:pt x="180" y="44"/>
                    <a:pt x="191" y="23"/>
                    <a:pt x="203" y="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grpSp>
      <p:sp>
        <p:nvSpPr>
          <p:cNvPr id="68" name="Title 1">
            <a:extLst>
              <a:ext uri="{FF2B5EF4-FFF2-40B4-BE49-F238E27FC236}">
                <a16:creationId xmlns:a16="http://schemas.microsoft.com/office/drawing/2014/main" id="{FE708362-1F45-EE42-A203-378EF892688C}"/>
              </a:ext>
            </a:extLst>
          </p:cNvPr>
          <p:cNvSpPr txBox="1">
            <a:spLocks/>
          </p:cNvSpPr>
          <p:nvPr/>
        </p:nvSpPr>
        <p:spPr>
          <a:xfrm>
            <a:off x="1524000" y="2973232"/>
            <a:ext cx="3276600" cy="498475"/>
          </a:xfrm>
          <a:prstGeom prst="rect">
            <a:avLst/>
          </a:prstGeom>
        </p:spPr>
        <p:txBody>
          <a:bodyPr lIns="0" tIns="0" rIns="0" bIns="0">
            <a:normAutofit/>
          </a:bodyPr>
          <a:lstStyle>
            <a:lvl1pPr>
              <a:defRPr sz="2800" b="1" i="0">
                <a:solidFill>
                  <a:srgbClr val="56575B"/>
                </a:solidFill>
                <a:latin typeface="Tahoma"/>
                <a:ea typeface="+mj-ea"/>
                <a:cs typeface="Tahoma"/>
              </a:defRPr>
            </a:lvl1pPr>
          </a:lstStyle>
          <a:p>
            <a:r>
              <a:rPr lang="en-US" sz="2400" kern="0" dirty="0">
                <a:solidFill>
                  <a:schemeClr val="bg1"/>
                </a:solidFill>
                <a:latin typeface="Georgia" panose="02040502050405020303" pitchFamily="18" charset="0"/>
              </a:rPr>
              <a:t>Learning Objectives</a:t>
            </a:r>
          </a:p>
        </p:txBody>
      </p:sp>
      <p:sp>
        <p:nvSpPr>
          <p:cNvPr id="52" name="Oval 51">
            <a:extLst>
              <a:ext uri="{FF2B5EF4-FFF2-40B4-BE49-F238E27FC236}">
                <a16:creationId xmlns:a16="http://schemas.microsoft.com/office/drawing/2014/main" id="{9B0BA03B-FBAB-504F-8242-7E68AE2206C9}"/>
              </a:ext>
            </a:extLst>
          </p:cNvPr>
          <p:cNvSpPr/>
          <p:nvPr/>
        </p:nvSpPr>
        <p:spPr>
          <a:xfrm>
            <a:off x="304800" y="2630332"/>
            <a:ext cx="1066800" cy="1066800"/>
          </a:xfrm>
          <a:prstGeom prst="ellipse">
            <a:avLst/>
          </a:prstGeom>
          <a:solidFill>
            <a:schemeClr val="bg1">
              <a:lumMod val="9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grpSp>
        <p:nvGrpSpPr>
          <p:cNvPr id="17" name="Group 4"/>
          <p:cNvGrpSpPr>
            <a:grpSpLocks noChangeAspect="1"/>
          </p:cNvGrpSpPr>
          <p:nvPr/>
        </p:nvGrpSpPr>
        <p:grpSpPr bwMode="auto">
          <a:xfrm>
            <a:off x="457200" y="2781104"/>
            <a:ext cx="762000" cy="765256"/>
            <a:chOff x="7410" y="1320"/>
            <a:chExt cx="1638" cy="1645"/>
          </a:xfrm>
          <a:solidFill>
            <a:srgbClr val="01948E"/>
          </a:solidFill>
        </p:grpSpPr>
        <p:sp>
          <p:nvSpPr>
            <p:cNvPr id="39" name="Freeform 5"/>
            <p:cNvSpPr>
              <a:spLocks/>
            </p:cNvSpPr>
            <p:nvPr/>
          </p:nvSpPr>
          <p:spPr bwMode="auto">
            <a:xfrm>
              <a:off x="8197" y="1344"/>
              <a:ext cx="843" cy="842"/>
            </a:xfrm>
            <a:custGeom>
              <a:avLst/>
              <a:gdLst>
                <a:gd name="T0" fmla="*/ 420 w 420"/>
                <a:gd name="T1" fmla="*/ 90 h 419"/>
                <a:gd name="T2" fmla="*/ 338 w 420"/>
                <a:gd name="T3" fmla="*/ 160 h 419"/>
                <a:gd name="T4" fmla="*/ 301 w 420"/>
                <a:gd name="T5" fmla="*/ 170 h 419"/>
                <a:gd name="T6" fmla="*/ 253 w 420"/>
                <a:gd name="T7" fmla="*/ 192 h 419"/>
                <a:gd name="T8" fmla="*/ 39 w 420"/>
                <a:gd name="T9" fmla="*/ 407 h 419"/>
                <a:gd name="T10" fmla="*/ 32 w 420"/>
                <a:gd name="T11" fmla="*/ 413 h 419"/>
                <a:gd name="T12" fmla="*/ 8 w 420"/>
                <a:gd name="T13" fmla="*/ 411 h 419"/>
                <a:gd name="T14" fmla="*/ 6 w 420"/>
                <a:gd name="T15" fmla="*/ 387 h 419"/>
                <a:gd name="T16" fmla="*/ 12 w 420"/>
                <a:gd name="T17" fmla="*/ 380 h 419"/>
                <a:gd name="T18" fmla="*/ 240 w 420"/>
                <a:gd name="T19" fmla="*/ 152 h 419"/>
                <a:gd name="T20" fmla="*/ 247 w 420"/>
                <a:gd name="T21" fmla="*/ 138 h 419"/>
                <a:gd name="T22" fmla="*/ 250 w 420"/>
                <a:gd name="T23" fmla="*/ 104 h 419"/>
                <a:gd name="T24" fmla="*/ 261 w 420"/>
                <a:gd name="T25" fmla="*/ 78 h 419"/>
                <a:gd name="T26" fmla="*/ 325 w 420"/>
                <a:gd name="T27" fmla="*/ 5 h 419"/>
                <a:gd name="T28" fmla="*/ 333 w 420"/>
                <a:gd name="T29" fmla="*/ 0 h 419"/>
                <a:gd name="T30" fmla="*/ 336 w 420"/>
                <a:gd name="T31" fmla="*/ 8 h 419"/>
                <a:gd name="T32" fmla="*/ 340 w 420"/>
                <a:gd name="T33" fmla="*/ 59 h 419"/>
                <a:gd name="T34" fmla="*/ 360 w 420"/>
                <a:gd name="T35" fmla="*/ 79 h 419"/>
                <a:gd name="T36" fmla="*/ 410 w 420"/>
                <a:gd name="T37" fmla="*/ 83 h 419"/>
                <a:gd name="T38" fmla="*/ 420 w 420"/>
                <a:gd name="T39" fmla="*/ 85 h 419"/>
                <a:gd name="T40" fmla="*/ 420 w 420"/>
                <a:gd name="T41" fmla="*/ 9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0" h="419">
                  <a:moveTo>
                    <a:pt x="420" y="90"/>
                  </a:moveTo>
                  <a:cubicBezTo>
                    <a:pt x="393" y="113"/>
                    <a:pt x="366" y="137"/>
                    <a:pt x="338" y="160"/>
                  </a:cubicBezTo>
                  <a:cubicBezTo>
                    <a:pt x="328" y="169"/>
                    <a:pt x="314" y="170"/>
                    <a:pt x="301" y="170"/>
                  </a:cubicBezTo>
                  <a:cubicBezTo>
                    <a:pt x="281" y="169"/>
                    <a:pt x="267" y="178"/>
                    <a:pt x="253" y="192"/>
                  </a:cubicBezTo>
                  <a:cubicBezTo>
                    <a:pt x="182" y="264"/>
                    <a:pt x="110" y="335"/>
                    <a:pt x="39" y="407"/>
                  </a:cubicBezTo>
                  <a:cubicBezTo>
                    <a:pt x="37" y="409"/>
                    <a:pt x="35" y="411"/>
                    <a:pt x="32" y="413"/>
                  </a:cubicBezTo>
                  <a:cubicBezTo>
                    <a:pt x="25" y="419"/>
                    <a:pt x="15" y="418"/>
                    <a:pt x="8" y="411"/>
                  </a:cubicBezTo>
                  <a:cubicBezTo>
                    <a:pt x="1" y="405"/>
                    <a:pt x="0" y="395"/>
                    <a:pt x="6" y="387"/>
                  </a:cubicBezTo>
                  <a:cubicBezTo>
                    <a:pt x="8" y="385"/>
                    <a:pt x="10" y="382"/>
                    <a:pt x="12" y="380"/>
                  </a:cubicBezTo>
                  <a:cubicBezTo>
                    <a:pt x="88" y="304"/>
                    <a:pt x="164" y="228"/>
                    <a:pt x="240" y="152"/>
                  </a:cubicBezTo>
                  <a:cubicBezTo>
                    <a:pt x="245" y="148"/>
                    <a:pt x="247" y="144"/>
                    <a:pt x="247" y="138"/>
                  </a:cubicBezTo>
                  <a:cubicBezTo>
                    <a:pt x="248" y="127"/>
                    <a:pt x="248" y="115"/>
                    <a:pt x="250" y="104"/>
                  </a:cubicBezTo>
                  <a:cubicBezTo>
                    <a:pt x="252" y="95"/>
                    <a:pt x="256" y="86"/>
                    <a:pt x="261" y="78"/>
                  </a:cubicBezTo>
                  <a:cubicBezTo>
                    <a:pt x="282" y="53"/>
                    <a:pt x="303" y="29"/>
                    <a:pt x="325" y="5"/>
                  </a:cubicBezTo>
                  <a:cubicBezTo>
                    <a:pt x="327" y="2"/>
                    <a:pt x="330" y="1"/>
                    <a:pt x="333" y="0"/>
                  </a:cubicBezTo>
                  <a:cubicBezTo>
                    <a:pt x="334" y="3"/>
                    <a:pt x="336" y="5"/>
                    <a:pt x="336" y="8"/>
                  </a:cubicBezTo>
                  <a:cubicBezTo>
                    <a:pt x="338" y="25"/>
                    <a:pt x="339" y="42"/>
                    <a:pt x="340" y="59"/>
                  </a:cubicBezTo>
                  <a:cubicBezTo>
                    <a:pt x="341" y="72"/>
                    <a:pt x="347" y="78"/>
                    <a:pt x="360" y="79"/>
                  </a:cubicBezTo>
                  <a:cubicBezTo>
                    <a:pt x="376" y="80"/>
                    <a:pt x="393" y="81"/>
                    <a:pt x="410" y="83"/>
                  </a:cubicBezTo>
                  <a:cubicBezTo>
                    <a:pt x="413" y="83"/>
                    <a:pt x="416" y="84"/>
                    <a:pt x="420" y="85"/>
                  </a:cubicBezTo>
                  <a:cubicBezTo>
                    <a:pt x="420" y="87"/>
                    <a:pt x="420" y="88"/>
                    <a:pt x="420"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40" name="Freeform 6"/>
            <p:cNvSpPr>
              <a:spLocks/>
            </p:cNvSpPr>
            <p:nvPr/>
          </p:nvSpPr>
          <p:spPr bwMode="auto">
            <a:xfrm>
              <a:off x="7410" y="1320"/>
              <a:ext cx="1638" cy="1645"/>
            </a:xfrm>
            <a:custGeom>
              <a:avLst/>
              <a:gdLst>
                <a:gd name="T0" fmla="*/ 619 w 816"/>
                <a:gd name="T1" fmla="*/ 99 h 819"/>
                <a:gd name="T2" fmla="*/ 616 w 816"/>
                <a:gd name="T3" fmla="*/ 134 h 819"/>
                <a:gd name="T4" fmla="*/ 606 w 816"/>
                <a:gd name="T5" fmla="*/ 156 h 819"/>
                <a:gd name="T6" fmla="*/ 596 w 816"/>
                <a:gd name="T7" fmla="*/ 167 h 819"/>
                <a:gd name="T8" fmla="*/ 338 w 816"/>
                <a:gd name="T9" fmla="*/ 116 h 819"/>
                <a:gd name="T10" fmla="*/ 163 w 816"/>
                <a:gd name="T11" fmla="*/ 239 h 819"/>
                <a:gd name="T12" fmla="*/ 209 w 816"/>
                <a:gd name="T13" fmla="*/ 634 h 819"/>
                <a:gd name="T14" fmla="*/ 606 w 816"/>
                <a:gd name="T15" fmla="*/ 644 h 819"/>
                <a:gd name="T16" fmla="*/ 656 w 816"/>
                <a:gd name="T17" fmla="*/ 227 h 819"/>
                <a:gd name="T18" fmla="*/ 674 w 816"/>
                <a:gd name="T19" fmla="*/ 211 h 819"/>
                <a:gd name="T20" fmla="*/ 684 w 816"/>
                <a:gd name="T21" fmla="*/ 208 h 819"/>
                <a:gd name="T22" fmla="*/ 724 w 816"/>
                <a:gd name="T23" fmla="*/ 204 h 819"/>
                <a:gd name="T24" fmla="*/ 672 w 816"/>
                <a:gd name="T25" fmla="*/ 678 h 819"/>
                <a:gd name="T26" fmla="*/ 155 w 816"/>
                <a:gd name="T27" fmla="*/ 680 h 819"/>
                <a:gd name="T28" fmla="*/ 128 w 816"/>
                <a:gd name="T29" fmla="*/ 168 h 819"/>
                <a:gd name="T30" fmla="*/ 619 w 816"/>
                <a:gd name="T31" fmla="*/ 9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6" h="819">
                  <a:moveTo>
                    <a:pt x="619" y="99"/>
                  </a:moveTo>
                  <a:cubicBezTo>
                    <a:pt x="618" y="111"/>
                    <a:pt x="616" y="122"/>
                    <a:pt x="616" y="134"/>
                  </a:cubicBezTo>
                  <a:cubicBezTo>
                    <a:pt x="616" y="143"/>
                    <a:pt x="613" y="150"/>
                    <a:pt x="606" y="156"/>
                  </a:cubicBezTo>
                  <a:cubicBezTo>
                    <a:pt x="602" y="159"/>
                    <a:pt x="599" y="163"/>
                    <a:pt x="596" y="167"/>
                  </a:cubicBezTo>
                  <a:cubicBezTo>
                    <a:pt x="517" y="111"/>
                    <a:pt x="431" y="93"/>
                    <a:pt x="338" y="116"/>
                  </a:cubicBezTo>
                  <a:cubicBezTo>
                    <a:pt x="264" y="134"/>
                    <a:pt x="206" y="176"/>
                    <a:pt x="163" y="239"/>
                  </a:cubicBezTo>
                  <a:cubicBezTo>
                    <a:pt x="77" y="362"/>
                    <a:pt x="96" y="531"/>
                    <a:pt x="209" y="634"/>
                  </a:cubicBezTo>
                  <a:cubicBezTo>
                    <a:pt x="319" y="736"/>
                    <a:pt x="489" y="740"/>
                    <a:pt x="606" y="644"/>
                  </a:cubicBezTo>
                  <a:cubicBezTo>
                    <a:pt x="725" y="546"/>
                    <a:pt x="757" y="365"/>
                    <a:pt x="656" y="227"/>
                  </a:cubicBezTo>
                  <a:cubicBezTo>
                    <a:pt x="662" y="222"/>
                    <a:pt x="668" y="216"/>
                    <a:pt x="674" y="211"/>
                  </a:cubicBezTo>
                  <a:cubicBezTo>
                    <a:pt x="677" y="209"/>
                    <a:pt x="681" y="208"/>
                    <a:pt x="684" y="208"/>
                  </a:cubicBezTo>
                  <a:cubicBezTo>
                    <a:pt x="697" y="206"/>
                    <a:pt x="710" y="205"/>
                    <a:pt x="724" y="204"/>
                  </a:cubicBezTo>
                  <a:cubicBezTo>
                    <a:pt x="816" y="335"/>
                    <a:pt x="814" y="542"/>
                    <a:pt x="672" y="678"/>
                  </a:cubicBezTo>
                  <a:cubicBezTo>
                    <a:pt x="526" y="819"/>
                    <a:pt x="301" y="819"/>
                    <a:pt x="155" y="680"/>
                  </a:cubicBezTo>
                  <a:cubicBezTo>
                    <a:pt x="12" y="544"/>
                    <a:pt x="0" y="318"/>
                    <a:pt x="128" y="168"/>
                  </a:cubicBezTo>
                  <a:cubicBezTo>
                    <a:pt x="260" y="15"/>
                    <a:pt x="474" y="0"/>
                    <a:pt x="619"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41" name="Freeform 7"/>
            <p:cNvSpPr>
              <a:spLocks/>
            </p:cNvSpPr>
            <p:nvPr/>
          </p:nvSpPr>
          <p:spPr bwMode="auto">
            <a:xfrm>
              <a:off x="7715" y="1633"/>
              <a:ext cx="1040" cy="1035"/>
            </a:xfrm>
            <a:custGeom>
              <a:avLst/>
              <a:gdLst>
                <a:gd name="T0" fmla="*/ 392 w 518"/>
                <a:gd name="T1" fmla="*/ 62 h 515"/>
                <a:gd name="T2" fmla="*/ 345 w 518"/>
                <a:gd name="T3" fmla="*/ 108 h 515"/>
                <a:gd name="T4" fmla="*/ 335 w 518"/>
                <a:gd name="T5" fmla="*/ 108 h 515"/>
                <a:gd name="T6" fmla="*/ 174 w 518"/>
                <a:gd name="T7" fmla="*/ 116 h 515"/>
                <a:gd name="T8" fmla="*/ 101 w 518"/>
                <a:gd name="T9" fmla="*/ 289 h 515"/>
                <a:gd name="T10" fmla="*/ 242 w 518"/>
                <a:gd name="T11" fmla="*/ 416 h 515"/>
                <a:gd name="T12" fmla="*/ 394 w 518"/>
                <a:gd name="T13" fmla="*/ 348 h 515"/>
                <a:gd name="T14" fmla="*/ 408 w 518"/>
                <a:gd name="T15" fmla="*/ 183 h 515"/>
                <a:gd name="T16" fmla="*/ 411 w 518"/>
                <a:gd name="T17" fmla="*/ 166 h 515"/>
                <a:gd name="T18" fmla="*/ 453 w 518"/>
                <a:gd name="T19" fmla="*/ 123 h 515"/>
                <a:gd name="T20" fmla="*/ 437 w 518"/>
                <a:gd name="T21" fmla="*/ 407 h 515"/>
                <a:gd name="T22" fmla="*/ 109 w 518"/>
                <a:gd name="T23" fmla="*/ 431 h 515"/>
                <a:gd name="T24" fmla="*/ 83 w 518"/>
                <a:gd name="T25" fmla="*/ 102 h 515"/>
                <a:gd name="T26" fmla="*/ 392 w 518"/>
                <a:gd name="T27" fmla="*/ 6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8" h="515">
                  <a:moveTo>
                    <a:pt x="392" y="62"/>
                  </a:moveTo>
                  <a:cubicBezTo>
                    <a:pt x="376" y="77"/>
                    <a:pt x="361" y="93"/>
                    <a:pt x="345" y="108"/>
                  </a:cubicBezTo>
                  <a:cubicBezTo>
                    <a:pt x="342" y="112"/>
                    <a:pt x="339" y="110"/>
                    <a:pt x="335" y="108"/>
                  </a:cubicBezTo>
                  <a:cubicBezTo>
                    <a:pt x="280" y="82"/>
                    <a:pt x="226" y="84"/>
                    <a:pt x="174" y="116"/>
                  </a:cubicBezTo>
                  <a:cubicBezTo>
                    <a:pt x="115" y="153"/>
                    <a:pt x="86" y="223"/>
                    <a:pt x="101" y="289"/>
                  </a:cubicBezTo>
                  <a:cubicBezTo>
                    <a:pt x="117" y="358"/>
                    <a:pt x="172" y="409"/>
                    <a:pt x="242" y="416"/>
                  </a:cubicBezTo>
                  <a:cubicBezTo>
                    <a:pt x="306" y="423"/>
                    <a:pt x="358" y="400"/>
                    <a:pt x="394" y="348"/>
                  </a:cubicBezTo>
                  <a:cubicBezTo>
                    <a:pt x="431" y="296"/>
                    <a:pt x="435" y="240"/>
                    <a:pt x="408" y="183"/>
                  </a:cubicBezTo>
                  <a:cubicBezTo>
                    <a:pt x="404" y="175"/>
                    <a:pt x="405" y="171"/>
                    <a:pt x="411" y="166"/>
                  </a:cubicBezTo>
                  <a:cubicBezTo>
                    <a:pt x="425" y="152"/>
                    <a:pt x="439" y="138"/>
                    <a:pt x="453" y="123"/>
                  </a:cubicBezTo>
                  <a:cubicBezTo>
                    <a:pt x="504" y="189"/>
                    <a:pt x="518" y="314"/>
                    <a:pt x="437" y="407"/>
                  </a:cubicBezTo>
                  <a:cubicBezTo>
                    <a:pt x="352" y="505"/>
                    <a:pt x="205" y="515"/>
                    <a:pt x="109" y="431"/>
                  </a:cubicBezTo>
                  <a:cubicBezTo>
                    <a:pt x="11" y="346"/>
                    <a:pt x="0" y="199"/>
                    <a:pt x="83" y="102"/>
                  </a:cubicBezTo>
                  <a:cubicBezTo>
                    <a:pt x="170" y="3"/>
                    <a:pt x="308" y="0"/>
                    <a:pt x="39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sp>
          <p:nvSpPr>
            <p:cNvPr id="42" name="Freeform 8"/>
            <p:cNvSpPr>
              <a:spLocks/>
            </p:cNvSpPr>
            <p:nvPr/>
          </p:nvSpPr>
          <p:spPr bwMode="auto">
            <a:xfrm>
              <a:off x="8032" y="1939"/>
              <a:ext cx="414" cy="408"/>
            </a:xfrm>
            <a:custGeom>
              <a:avLst/>
              <a:gdLst>
                <a:gd name="T0" fmla="*/ 192 w 206"/>
                <a:gd name="T1" fmla="*/ 75 h 203"/>
                <a:gd name="T2" fmla="*/ 156 w 206"/>
                <a:gd name="T3" fmla="*/ 179 h 203"/>
                <a:gd name="T4" fmla="*/ 41 w 206"/>
                <a:gd name="T5" fmla="*/ 171 h 203"/>
                <a:gd name="T6" fmla="*/ 22 w 206"/>
                <a:gd name="T7" fmla="*/ 56 h 203"/>
                <a:gd name="T8" fmla="*/ 130 w 206"/>
                <a:gd name="T9" fmla="*/ 13 h 203"/>
                <a:gd name="T10" fmla="*/ 124 w 206"/>
                <a:gd name="T11" fmla="*/ 19 h 203"/>
                <a:gd name="T12" fmla="*/ 74 w 206"/>
                <a:gd name="T13" fmla="*/ 70 h 203"/>
                <a:gd name="T14" fmla="*/ 72 w 206"/>
                <a:gd name="T15" fmla="*/ 133 h 203"/>
                <a:gd name="T16" fmla="*/ 136 w 206"/>
                <a:gd name="T17" fmla="*/ 131 h 203"/>
                <a:gd name="T18" fmla="*/ 192 w 206"/>
                <a:gd name="T19" fmla="*/ 7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203">
                  <a:moveTo>
                    <a:pt x="192" y="75"/>
                  </a:moveTo>
                  <a:cubicBezTo>
                    <a:pt x="206" y="111"/>
                    <a:pt x="189" y="156"/>
                    <a:pt x="156" y="179"/>
                  </a:cubicBezTo>
                  <a:cubicBezTo>
                    <a:pt x="120" y="203"/>
                    <a:pt x="72" y="200"/>
                    <a:pt x="41" y="171"/>
                  </a:cubicBezTo>
                  <a:cubicBezTo>
                    <a:pt x="8" y="142"/>
                    <a:pt x="0" y="95"/>
                    <a:pt x="22" y="56"/>
                  </a:cubicBezTo>
                  <a:cubicBezTo>
                    <a:pt x="43" y="18"/>
                    <a:pt x="87" y="0"/>
                    <a:pt x="130" y="13"/>
                  </a:cubicBezTo>
                  <a:cubicBezTo>
                    <a:pt x="128" y="15"/>
                    <a:pt x="126" y="17"/>
                    <a:pt x="124" y="19"/>
                  </a:cubicBezTo>
                  <a:cubicBezTo>
                    <a:pt x="108" y="36"/>
                    <a:pt x="91" y="53"/>
                    <a:pt x="74" y="70"/>
                  </a:cubicBezTo>
                  <a:cubicBezTo>
                    <a:pt x="55" y="88"/>
                    <a:pt x="55" y="115"/>
                    <a:pt x="72" y="133"/>
                  </a:cubicBezTo>
                  <a:cubicBezTo>
                    <a:pt x="90" y="151"/>
                    <a:pt x="117" y="150"/>
                    <a:pt x="136" y="131"/>
                  </a:cubicBezTo>
                  <a:cubicBezTo>
                    <a:pt x="154" y="113"/>
                    <a:pt x="173" y="94"/>
                    <a:pt x="192"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Trebuchet MS" panose="020B0603020202020204" pitchFamily="34" charset="0"/>
              </a:endParaRPr>
            </a:p>
          </p:txBody>
        </p:sp>
      </p:grpSp>
      <p:sp>
        <p:nvSpPr>
          <p:cNvPr id="3" name="object 24">
            <a:extLst>
              <a:ext uri="{FF2B5EF4-FFF2-40B4-BE49-F238E27FC236}">
                <a16:creationId xmlns:a16="http://schemas.microsoft.com/office/drawing/2014/main" id="{21BC0973-1C63-FB84-9C88-12DA467F9555}"/>
              </a:ext>
            </a:extLst>
          </p:cNvPr>
          <p:cNvSpPr txBox="1"/>
          <p:nvPr/>
        </p:nvSpPr>
        <p:spPr>
          <a:xfrm>
            <a:off x="1215479" y="4296134"/>
            <a:ext cx="1832522" cy="430887"/>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dirty="0"/>
              <a:t>Outline the history of the HIV epidemic</a:t>
            </a:r>
          </a:p>
        </p:txBody>
      </p:sp>
      <p:sp>
        <p:nvSpPr>
          <p:cNvPr id="5" name="Oval 4">
            <a:extLst>
              <a:ext uri="{FF2B5EF4-FFF2-40B4-BE49-F238E27FC236}">
                <a16:creationId xmlns:a16="http://schemas.microsoft.com/office/drawing/2014/main" id="{67FE8CDC-FBFF-E830-46C4-0BE54FA57766}"/>
              </a:ext>
            </a:extLst>
          </p:cNvPr>
          <p:cNvSpPr/>
          <p:nvPr/>
        </p:nvSpPr>
        <p:spPr>
          <a:xfrm>
            <a:off x="492975" y="4206777"/>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4" name="object 24">
            <a:extLst>
              <a:ext uri="{FF2B5EF4-FFF2-40B4-BE49-F238E27FC236}">
                <a16:creationId xmlns:a16="http://schemas.microsoft.com/office/drawing/2014/main" id="{D0785F8B-174B-A8F2-AA8E-04A2E649C361}"/>
              </a:ext>
            </a:extLst>
          </p:cNvPr>
          <p:cNvSpPr txBox="1"/>
          <p:nvPr/>
        </p:nvSpPr>
        <p:spPr>
          <a:xfrm>
            <a:off x="1215479" y="5170400"/>
            <a:ext cx="1832522" cy="646331"/>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dirty="0"/>
              <a:t>Describe the HIV structure and replication cycle</a:t>
            </a:r>
          </a:p>
        </p:txBody>
      </p:sp>
      <p:sp>
        <p:nvSpPr>
          <p:cNvPr id="7" name="Oval 6">
            <a:extLst>
              <a:ext uri="{FF2B5EF4-FFF2-40B4-BE49-F238E27FC236}">
                <a16:creationId xmlns:a16="http://schemas.microsoft.com/office/drawing/2014/main" id="{AF50C4FC-C985-FE84-1218-C5EEBB6CC168}"/>
              </a:ext>
            </a:extLst>
          </p:cNvPr>
          <p:cNvSpPr/>
          <p:nvPr/>
        </p:nvSpPr>
        <p:spPr>
          <a:xfrm>
            <a:off x="492975" y="5188765"/>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0" name="object 24">
            <a:extLst>
              <a:ext uri="{FF2B5EF4-FFF2-40B4-BE49-F238E27FC236}">
                <a16:creationId xmlns:a16="http://schemas.microsoft.com/office/drawing/2014/main" id="{28F91CC2-2C71-6426-4307-6FA157D1CA7E}"/>
              </a:ext>
            </a:extLst>
          </p:cNvPr>
          <p:cNvSpPr txBox="1"/>
          <p:nvPr/>
        </p:nvSpPr>
        <p:spPr>
          <a:xfrm>
            <a:off x="4989704" y="4296134"/>
            <a:ext cx="2858896" cy="430887"/>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dirty="0"/>
              <a:t>Understand the basic differences between viruses and bacteria</a:t>
            </a:r>
          </a:p>
        </p:txBody>
      </p:sp>
      <p:sp>
        <p:nvSpPr>
          <p:cNvPr id="21" name="Oval 20">
            <a:extLst>
              <a:ext uri="{FF2B5EF4-FFF2-40B4-BE49-F238E27FC236}">
                <a16:creationId xmlns:a16="http://schemas.microsoft.com/office/drawing/2014/main" id="{909CD159-B36F-61CC-9685-F569FB0E8713}"/>
              </a:ext>
            </a:extLst>
          </p:cNvPr>
          <p:cNvSpPr/>
          <p:nvPr/>
        </p:nvSpPr>
        <p:spPr>
          <a:xfrm>
            <a:off x="4267200" y="4206777"/>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35" name="object 24">
            <a:extLst>
              <a:ext uri="{FF2B5EF4-FFF2-40B4-BE49-F238E27FC236}">
                <a16:creationId xmlns:a16="http://schemas.microsoft.com/office/drawing/2014/main" id="{79C1023B-AC33-E1C8-B35F-D50C9E7C840D}"/>
              </a:ext>
            </a:extLst>
          </p:cNvPr>
          <p:cNvSpPr txBox="1"/>
          <p:nvPr/>
        </p:nvSpPr>
        <p:spPr>
          <a:xfrm>
            <a:off x="4989704" y="5278122"/>
            <a:ext cx="1832522" cy="430887"/>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dirty="0"/>
              <a:t>Review the concept of “HIV reservoirs”</a:t>
            </a:r>
          </a:p>
        </p:txBody>
      </p:sp>
      <p:sp>
        <p:nvSpPr>
          <p:cNvPr id="45" name="Oval 44">
            <a:extLst>
              <a:ext uri="{FF2B5EF4-FFF2-40B4-BE49-F238E27FC236}">
                <a16:creationId xmlns:a16="http://schemas.microsoft.com/office/drawing/2014/main" id="{E53ACF99-6D5F-DE2B-8DB9-29B1335D50D1}"/>
              </a:ext>
            </a:extLst>
          </p:cNvPr>
          <p:cNvSpPr/>
          <p:nvPr/>
        </p:nvSpPr>
        <p:spPr>
          <a:xfrm>
            <a:off x="4267200" y="5188765"/>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47" name="object 24">
            <a:extLst>
              <a:ext uri="{FF2B5EF4-FFF2-40B4-BE49-F238E27FC236}">
                <a16:creationId xmlns:a16="http://schemas.microsoft.com/office/drawing/2014/main" id="{F8B62574-B10A-48E8-C154-CF016DB075FC}"/>
              </a:ext>
            </a:extLst>
          </p:cNvPr>
          <p:cNvSpPr txBox="1"/>
          <p:nvPr/>
        </p:nvSpPr>
        <p:spPr>
          <a:xfrm>
            <a:off x="9559246" y="4296134"/>
            <a:ext cx="2404154" cy="430887"/>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dirty="0"/>
              <a:t>Explain how HIV is transmitted and classified</a:t>
            </a:r>
          </a:p>
        </p:txBody>
      </p:sp>
      <p:sp>
        <p:nvSpPr>
          <p:cNvPr id="51" name="Oval 50">
            <a:extLst>
              <a:ext uri="{FF2B5EF4-FFF2-40B4-BE49-F238E27FC236}">
                <a16:creationId xmlns:a16="http://schemas.microsoft.com/office/drawing/2014/main" id="{84F3E7A3-A79B-3837-6A78-645616DF58D9}"/>
              </a:ext>
            </a:extLst>
          </p:cNvPr>
          <p:cNvSpPr/>
          <p:nvPr/>
        </p:nvSpPr>
        <p:spPr>
          <a:xfrm>
            <a:off x="8836742" y="4206777"/>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54" name="object 24">
            <a:extLst>
              <a:ext uri="{FF2B5EF4-FFF2-40B4-BE49-F238E27FC236}">
                <a16:creationId xmlns:a16="http://schemas.microsoft.com/office/drawing/2014/main" id="{4843755A-30C9-4624-E55F-7867C36EF576}"/>
              </a:ext>
            </a:extLst>
          </p:cNvPr>
          <p:cNvSpPr txBox="1"/>
          <p:nvPr/>
        </p:nvSpPr>
        <p:spPr>
          <a:xfrm>
            <a:off x="9559245" y="5170400"/>
            <a:ext cx="2139779" cy="646331"/>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dirty="0"/>
              <a:t>Discuss the mechanisms by which HIV targets and kills CD4+ cells</a:t>
            </a:r>
          </a:p>
        </p:txBody>
      </p:sp>
      <p:sp>
        <p:nvSpPr>
          <p:cNvPr id="56" name="Oval 55">
            <a:extLst>
              <a:ext uri="{FF2B5EF4-FFF2-40B4-BE49-F238E27FC236}">
                <a16:creationId xmlns:a16="http://schemas.microsoft.com/office/drawing/2014/main" id="{AF0C090A-C21A-963E-1C50-BA79587A22FE}"/>
              </a:ext>
            </a:extLst>
          </p:cNvPr>
          <p:cNvSpPr/>
          <p:nvPr/>
        </p:nvSpPr>
        <p:spPr>
          <a:xfrm>
            <a:off x="8836742" y="5188765"/>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grpSp>
        <p:nvGrpSpPr>
          <p:cNvPr id="58" name="Group 57">
            <a:extLst>
              <a:ext uri="{FF2B5EF4-FFF2-40B4-BE49-F238E27FC236}">
                <a16:creationId xmlns:a16="http://schemas.microsoft.com/office/drawing/2014/main" id="{5D8C8FFA-57E3-DAD1-D758-B54575DD142B}"/>
              </a:ext>
            </a:extLst>
          </p:cNvPr>
          <p:cNvGrpSpPr/>
          <p:nvPr/>
        </p:nvGrpSpPr>
        <p:grpSpPr>
          <a:xfrm>
            <a:off x="582525" y="4296134"/>
            <a:ext cx="434779" cy="434675"/>
            <a:chOff x="4746070" y="4471132"/>
            <a:chExt cx="583735" cy="583594"/>
          </a:xfrm>
          <a:solidFill>
            <a:schemeClr val="bg1"/>
          </a:solidFill>
        </p:grpSpPr>
        <p:sp>
          <p:nvSpPr>
            <p:cNvPr id="59" name="Freeform: Shape 58">
              <a:extLst>
                <a:ext uri="{FF2B5EF4-FFF2-40B4-BE49-F238E27FC236}">
                  <a16:creationId xmlns:a16="http://schemas.microsoft.com/office/drawing/2014/main" id="{DB2A8BA8-3216-6D92-5A4F-630B77C4F0B9}"/>
                </a:ext>
              </a:extLst>
            </p:cNvPr>
            <p:cNvSpPr/>
            <p:nvPr/>
          </p:nvSpPr>
          <p:spPr>
            <a:xfrm>
              <a:off x="4834386" y="4559323"/>
              <a:ext cx="407254" cy="407110"/>
            </a:xfrm>
            <a:custGeom>
              <a:avLst/>
              <a:gdLst>
                <a:gd name="connsiteX0" fmla="*/ 338018 w 407254"/>
                <a:gd name="connsiteY0" fmla="*/ 354147 h 407110"/>
                <a:gd name="connsiteX1" fmla="*/ 218841 w 407254"/>
                <a:gd name="connsiteY1" fmla="*/ 403466 h 407110"/>
                <a:gd name="connsiteX2" fmla="*/ 218793 w 407254"/>
                <a:gd name="connsiteY2" fmla="*/ 374455 h 407110"/>
                <a:gd name="connsiteX3" fmla="*/ 209674 w 407254"/>
                <a:gd name="connsiteY3" fmla="*/ 361419 h 407110"/>
                <a:gd name="connsiteX4" fmla="*/ 194201 w 407254"/>
                <a:gd name="connsiteY4" fmla="*/ 364504 h 407110"/>
                <a:gd name="connsiteX5" fmla="*/ 189734 w 407254"/>
                <a:gd name="connsiteY5" fmla="*/ 375141 h 407110"/>
                <a:gd name="connsiteX6" fmla="*/ 189521 w 407254"/>
                <a:gd name="connsiteY6" fmla="*/ 403398 h 407110"/>
                <a:gd name="connsiteX7" fmla="*/ 70228 w 407254"/>
                <a:gd name="connsiteY7" fmla="*/ 353934 h 407110"/>
                <a:gd name="connsiteX8" fmla="*/ 90826 w 407254"/>
                <a:gd name="connsiteY8" fmla="*/ 333946 h 407110"/>
                <a:gd name="connsiteX9" fmla="*/ 93727 w 407254"/>
                <a:gd name="connsiteY9" fmla="*/ 317506 h 407110"/>
                <a:gd name="connsiteX10" fmla="*/ 79280 w 407254"/>
                <a:gd name="connsiteY10" fmla="*/ 309219 h 407110"/>
                <a:gd name="connsiteX11" fmla="*/ 69281 w 407254"/>
                <a:gd name="connsiteY11" fmla="*/ 314267 h 407110"/>
                <a:gd name="connsiteX12" fmla="*/ 50182 w 407254"/>
                <a:gd name="connsiteY12" fmla="*/ 333849 h 407110"/>
                <a:gd name="connsiteX13" fmla="*/ 621 w 407254"/>
                <a:gd name="connsiteY13" fmla="*/ 214556 h 407110"/>
                <a:gd name="connsiteX14" fmla="*/ 26983 w 407254"/>
                <a:gd name="connsiteY14" fmla="*/ 214556 h 407110"/>
                <a:gd name="connsiteX15" fmla="*/ 34081 w 407254"/>
                <a:gd name="connsiteY15" fmla="*/ 213589 h 407110"/>
                <a:gd name="connsiteX16" fmla="*/ 43751 w 407254"/>
                <a:gd name="connsiteY16" fmla="*/ 197594 h 407110"/>
                <a:gd name="connsiteX17" fmla="*/ 29690 w 407254"/>
                <a:gd name="connsiteY17" fmla="*/ 185236 h 407110"/>
                <a:gd name="connsiteX18" fmla="*/ 679 w 407254"/>
                <a:gd name="connsiteY18" fmla="*/ 185236 h 407110"/>
                <a:gd name="connsiteX19" fmla="*/ 50124 w 407254"/>
                <a:gd name="connsiteY19" fmla="*/ 66059 h 407110"/>
                <a:gd name="connsiteX20" fmla="*/ 70373 w 407254"/>
                <a:gd name="connsiteY20" fmla="*/ 86753 h 407110"/>
                <a:gd name="connsiteX21" fmla="*/ 87354 w 407254"/>
                <a:gd name="connsiteY21" fmla="*/ 89122 h 407110"/>
                <a:gd name="connsiteX22" fmla="*/ 94926 w 407254"/>
                <a:gd name="connsiteY22" fmla="*/ 74704 h 407110"/>
                <a:gd name="connsiteX23" fmla="*/ 90091 w 407254"/>
                <a:gd name="connsiteY23" fmla="*/ 65101 h 407110"/>
                <a:gd name="connsiteX24" fmla="*/ 70509 w 407254"/>
                <a:gd name="connsiteY24" fmla="*/ 45761 h 407110"/>
                <a:gd name="connsiteX25" fmla="*/ 189608 w 407254"/>
                <a:gd name="connsiteY25" fmla="*/ -3645 h 407110"/>
                <a:gd name="connsiteX26" fmla="*/ 189608 w 407254"/>
                <a:gd name="connsiteY26" fmla="*/ 24834 h 407110"/>
                <a:gd name="connsiteX27" fmla="*/ 204044 w 407254"/>
                <a:gd name="connsiteY27" fmla="*/ 39523 h 407110"/>
                <a:gd name="connsiteX28" fmla="*/ 204336 w 407254"/>
                <a:gd name="connsiteY28" fmla="*/ 39523 h 407110"/>
                <a:gd name="connsiteX29" fmla="*/ 218928 w 407254"/>
                <a:gd name="connsiteY29" fmla="*/ 24708 h 407110"/>
                <a:gd name="connsiteX30" fmla="*/ 218986 w 407254"/>
                <a:gd name="connsiteY30" fmla="*/ 12137 h 407110"/>
                <a:gd name="connsiteX31" fmla="*/ 218986 w 407254"/>
                <a:gd name="connsiteY31" fmla="*/ -3606 h 407110"/>
                <a:gd name="connsiteX32" fmla="*/ 338231 w 407254"/>
                <a:gd name="connsiteY32" fmla="*/ 45867 h 407110"/>
                <a:gd name="connsiteX33" fmla="*/ 318890 w 407254"/>
                <a:gd name="connsiteY33" fmla="*/ 64502 h 407110"/>
                <a:gd name="connsiteX34" fmla="*/ 317478 w 407254"/>
                <a:gd name="connsiteY34" fmla="*/ 86357 h 407110"/>
                <a:gd name="connsiteX35" fmla="*/ 339720 w 407254"/>
                <a:gd name="connsiteY35" fmla="*/ 85303 h 407110"/>
                <a:gd name="connsiteX36" fmla="*/ 358471 w 407254"/>
                <a:gd name="connsiteY36" fmla="*/ 66194 h 407110"/>
                <a:gd name="connsiteX37" fmla="*/ 407876 w 407254"/>
                <a:gd name="connsiteY37" fmla="*/ 185274 h 407110"/>
                <a:gd name="connsiteX38" fmla="*/ 379136 w 407254"/>
                <a:gd name="connsiteY38" fmla="*/ 185274 h 407110"/>
                <a:gd name="connsiteX39" fmla="*/ 364669 w 407254"/>
                <a:gd name="connsiteY39" fmla="*/ 199819 h 407110"/>
                <a:gd name="connsiteX40" fmla="*/ 364698 w 407254"/>
                <a:gd name="connsiteY40" fmla="*/ 200699 h 407110"/>
                <a:gd name="connsiteX41" fmla="*/ 378769 w 407254"/>
                <a:gd name="connsiteY41" fmla="*/ 214546 h 407110"/>
                <a:gd name="connsiteX42" fmla="*/ 402451 w 407254"/>
                <a:gd name="connsiteY42" fmla="*/ 214643 h 407110"/>
                <a:gd name="connsiteX43" fmla="*/ 407838 w 407254"/>
                <a:gd name="connsiteY43" fmla="*/ 214643 h 407110"/>
                <a:gd name="connsiteX44" fmla="*/ 358413 w 407254"/>
                <a:gd name="connsiteY44" fmla="*/ 333849 h 407110"/>
                <a:gd name="connsiteX45" fmla="*/ 338163 w 407254"/>
                <a:gd name="connsiteY45" fmla="*/ 313116 h 407110"/>
                <a:gd name="connsiteX46" fmla="*/ 321569 w 407254"/>
                <a:gd name="connsiteY46" fmla="*/ 310582 h 407110"/>
                <a:gd name="connsiteX47" fmla="*/ 313504 w 407254"/>
                <a:gd name="connsiteY47" fmla="*/ 324701 h 407110"/>
                <a:gd name="connsiteX48" fmla="*/ 318407 w 407254"/>
                <a:gd name="connsiteY48" fmla="*/ 334748 h 407110"/>
                <a:gd name="connsiteX49" fmla="*/ 338018 w 407254"/>
                <a:gd name="connsiteY49" fmla="*/ 354147 h 407110"/>
                <a:gd name="connsiteX50" fmla="*/ 145869 w 407254"/>
                <a:gd name="connsiteY50" fmla="*/ 214895 h 407110"/>
                <a:gd name="connsiteX51" fmla="*/ 145869 w 407254"/>
                <a:gd name="connsiteY51" fmla="*/ 236488 h 407110"/>
                <a:gd name="connsiteX52" fmla="*/ 151971 w 407254"/>
                <a:gd name="connsiteY52" fmla="*/ 248441 h 407110"/>
                <a:gd name="connsiteX53" fmla="*/ 167067 w 407254"/>
                <a:gd name="connsiteY53" fmla="*/ 249485 h 407110"/>
                <a:gd name="connsiteX54" fmla="*/ 175151 w 407254"/>
                <a:gd name="connsiteY54" fmla="*/ 236179 h 407110"/>
                <a:gd name="connsiteX55" fmla="*/ 175238 w 407254"/>
                <a:gd name="connsiteY55" fmla="*/ 201869 h 407110"/>
                <a:gd name="connsiteX56" fmla="*/ 175238 w 407254"/>
                <a:gd name="connsiteY56" fmla="*/ 164154 h 407110"/>
                <a:gd name="connsiteX57" fmla="*/ 162976 w 407254"/>
                <a:gd name="connsiteY57" fmla="*/ 148962 h 407110"/>
                <a:gd name="connsiteX58" fmla="*/ 147030 w 407254"/>
                <a:gd name="connsiteY58" fmla="*/ 157811 h 407110"/>
                <a:gd name="connsiteX59" fmla="*/ 145860 w 407254"/>
                <a:gd name="connsiteY59" fmla="*/ 167297 h 407110"/>
                <a:gd name="connsiteX60" fmla="*/ 145811 w 407254"/>
                <a:gd name="connsiteY60" fmla="*/ 184975 h 407110"/>
                <a:gd name="connsiteX61" fmla="*/ 116926 w 407254"/>
                <a:gd name="connsiteY61" fmla="*/ 184975 h 407110"/>
                <a:gd name="connsiteX62" fmla="*/ 116858 w 407254"/>
                <a:gd name="connsiteY62" fmla="*/ 166998 h 407110"/>
                <a:gd name="connsiteX63" fmla="*/ 115185 w 407254"/>
                <a:gd name="connsiteY63" fmla="*/ 157124 h 407110"/>
                <a:gd name="connsiteX64" fmla="*/ 99268 w 407254"/>
                <a:gd name="connsiteY64" fmla="*/ 149020 h 407110"/>
                <a:gd name="connsiteX65" fmla="*/ 87248 w 407254"/>
                <a:gd name="connsiteY65" fmla="*/ 164909 h 407110"/>
                <a:gd name="connsiteX66" fmla="*/ 87296 w 407254"/>
                <a:gd name="connsiteY66" fmla="*/ 234535 h 407110"/>
                <a:gd name="connsiteX67" fmla="*/ 88002 w 407254"/>
                <a:gd name="connsiteY67" fmla="*/ 240250 h 407110"/>
                <a:gd name="connsiteX68" fmla="*/ 102672 w 407254"/>
                <a:gd name="connsiteY68" fmla="*/ 251129 h 407110"/>
                <a:gd name="connsiteX69" fmla="*/ 116307 w 407254"/>
                <a:gd name="connsiteY69" fmla="*/ 239583 h 407110"/>
                <a:gd name="connsiteX70" fmla="*/ 116907 w 407254"/>
                <a:gd name="connsiteY70" fmla="*/ 231905 h 407110"/>
                <a:gd name="connsiteX71" fmla="*/ 116907 w 407254"/>
                <a:gd name="connsiteY71" fmla="*/ 214904 h 407110"/>
                <a:gd name="connsiteX72" fmla="*/ 284493 w 407254"/>
                <a:gd name="connsiteY72" fmla="*/ 196589 h 407110"/>
                <a:gd name="connsiteX73" fmla="*/ 281457 w 407254"/>
                <a:gd name="connsiteY73" fmla="*/ 189326 h 407110"/>
                <a:gd name="connsiteX74" fmla="*/ 269175 w 407254"/>
                <a:gd name="connsiteY74" fmla="*/ 158913 h 407110"/>
                <a:gd name="connsiteX75" fmla="*/ 250144 w 407254"/>
                <a:gd name="connsiteY75" fmla="*/ 149630 h 407110"/>
                <a:gd name="connsiteX76" fmla="*/ 241886 w 407254"/>
                <a:gd name="connsiteY76" fmla="*/ 169521 h 407110"/>
                <a:gd name="connsiteX77" fmla="*/ 270694 w 407254"/>
                <a:gd name="connsiteY77" fmla="*/ 241623 h 407110"/>
                <a:gd name="connsiteX78" fmla="*/ 284512 w 407254"/>
                <a:gd name="connsiteY78" fmla="*/ 251071 h 407110"/>
                <a:gd name="connsiteX79" fmla="*/ 298051 w 407254"/>
                <a:gd name="connsiteY79" fmla="*/ 241923 h 407110"/>
                <a:gd name="connsiteX80" fmla="*/ 304540 w 407254"/>
                <a:gd name="connsiteY80" fmla="*/ 225822 h 407110"/>
                <a:gd name="connsiteX81" fmla="*/ 326917 w 407254"/>
                <a:gd name="connsiteY81" fmla="*/ 169850 h 407110"/>
                <a:gd name="connsiteX82" fmla="*/ 320757 w 407254"/>
                <a:gd name="connsiteY82" fmla="*/ 150626 h 407110"/>
                <a:gd name="connsiteX83" fmla="*/ 299550 w 407254"/>
                <a:gd name="connsiteY83" fmla="*/ 158990 h 407110"/>
                <a:gd name="connsiteX84" fmla="*/ 284493 w 407254"/>
                <a:gd name="connsiteY84" fmla="*/ 196560 h 407110"/>
                <a:gd name="connsiteX85" fmla="*/ 226278 w 407254"/>
                <a:gd name="connsiteY85" fmla="*/ 200147 h 407110"/>
                <a:gd name="connsiteX86" fmla="*/ 226229 w 407254"/>
                <a:gd name="connsiteY86" fmla="*/ 200147 h 407110"/>
                <a:gd name="connsiteX87" fmla="*/ 226229 w 407254"/>
                <a:gd name="connsiteY87" fmla="*/ 164909 h 407110"/>
                <a:gd name="connsiteX88" fmla="*/ 219982 w 407254"/>
                <a:gd name="connsiteY88" fmla="*/ 151525 h 407110"/>
                <a:gd name="connsiteX89" fmla="*/ 204945 w 407254"/>
                <a:gd name="connsiteY89" fmla="*/ 150336 h 407110"/>
                <a:gd name="connsiteX90" fmla="*/ 196629 w 407254"/>
                <a:gd name="connsiteY90" fmla="*/ 164976 h 407110"/>
                <a:gd name="connsiteX91" fmla="*/ 196629 w 407254"/>
                <a:gd name="connsiteY91" fmla="*/ 234961 h 407110"/>
                <a:gd name="connsiteX92" fmla="*/ 198805 w 407254"/>
                <a:gd name="connsiteY92" fmla="*/ 243664 h 407110"/>
                <a:gd name="connsiteX93" fmla="*/ 214790 w 407254"/>
                <a:gd name="connsiteY93" fmla="*/ 250733 h 407110"/>
                <a:gd name="connsiteX94" fmla="*/ 226200 w 407254"/>
                <a:gd name="connsiteY94" fmla="*/ 235347 h 407110"/>
                <a:gd name="connsiteX95" fmla="*/ 226278 w 407254"/>
                <a:gd name="connsiteY95" fmla="*/ 200118 h 4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7254" h="407110">
                  <a:moveTo>
                    <a:pt x="338018" y="354147"/>
                  </a:moveTo>
                  <a:cubicBezTo>
                    <a:pt x="303137" y="383487"/>
                    <a:pt x="264060" y="399955"/>
                    <a:pt x="218841" y="403466"/>
                  </a:cubicBezTo>
                  <a:cubicBezTo>
                    <a:pt x="218841" y="393370"/>
                    <a:pt x="218986" y="383902"/>
                    <a:pt x="218793" y="374455"/>
                  </a:cubicBezTo>
                  <a:cubicBezTo>
                    <a:pt x="218667" y="368227"/>
                    <a:pt x="215418" y="363817"/>
                    <a:pt x="209674" y="361419"/>
                  </a:cubicBezTo>
                  <a:cubicBezTo>
                    <a:pt x="203930" y="359021"/>
                    <a:pt x="198195" y="359862"/>
                    <a:pt x="194201" y="364504"/>
                  </a:cubicBezTo>
                  <a:cubicBezTo>
                    <a:pt x="191672" y="367521"/>
                    <a:pt x="190114" y="371225"/>
                    <a:pt x="189734" y="375141"/>
                  </a:cubicBezTo>
                  <a:cubicBezTo>
                    <a:pt x="189105" y="384260"/>
                    <a:pt x="189521" y="393457"/>
                    <a:pt x="189521" y="403398"/>
                  </a:cubicBezTo>
                  <a:cubicBezTo>
                    <a:pt x="144399" y="399927"/>
                    <a:pt x="105225" y="383496"/>
                    <a:pt x="70228" y="353934"/>
                  </a:cubicBezTo>
                  <a:cubicBezTo>
                    <a:pt x="77288" y="347107"/>
                    <a:pt x="84182" y="340647"/>
                    <a:pt x="90826" y="333946"/>
                  </a:cubicBezTo>
                  <a:cubicBezTo>
                    <a:pt x="95302" y="329701"/>
                    <a:pt x="96479" y="323028"/>
                    <a:pt x="93727" y="317506"/>
                  </a:cubicBezTo>
                  <a:cubicBezTo>
                    <a:pt x="91126" y="311898"/>
                    <a:pt x="85420" y="308107"/>
                    <a:pt x="79280" y="309219"/>
                  </a:cubicBezTo>
                  <a:cubicBezTo>
                    <a:pt x="75552" y="309964"/>
                    <a:pt x="72097" y="311714"/>
                    <a:pt x="69281" y="314267"/>
                  </a:cubicBezTo>
                  <a:cubicBezTo>
                    <a:pt x="62705" y="320349"/>
                    <a:pt x="56709" y="327080"/>
                    <a:pt x="50182" y="333849"/>
                  </a:cubicBezTo>
                  <a:cubicBezTo>
                    <a:pt x="20639" y="299036"/>
                    <a:pt x="4296" y="259891"/>
                    <a:pt x="621" y="214556"/>
                  </a:cubicBezTo>
                  <a:cubicBezTo>
                    <a:pt x="9711" y="214556"/>
                    <a:pt x="18347" y="214614"/>
                    <a:pt x="26983" y="214556"/>
                  </a:cubicBezTo>
                  <a:cubicBezTo>
                    <a:pt x="29384" y="214595"/>
                    <a:pt x="31778" y="214276"/>
                    <a:pt x="34081" y="213589"/>
                  </a:cubicBezTo>
                  <a:cubicBezTo>
                    <a:pt x="40768" y="211326"/>
                    <a:pt x="44849" y="204567"/>
                    <a:pt x="43751" y="197594"/>
                  </a:cubicBezTo>
                  <a:cubicBezTo>
                    <a:pt x="42600" y="190651"/>
                    <a:pt x="36721" y="185487"/>
                    <a:pt x="29690" y="185236"/>
                  </a:cubicBezTo>
                  <a:cubicBezTo>
                    <a:pt x="20223" y="185081"/>
                    <a:pt x="10756" y="185236"/>
                    <a:pt x="679" y="185236"/>
                  </a:cubicBezTo>
                  <a:cubicBezTo>
                    <a:pt x="4286" y="139979"/>
                    <a:pt x="20658" y="100736"/>
                    <a:pt x="50124" y="66059"/>
                  </a:cubicBezTo>
                  <a:cubicBezTo>
                    <a:pt x="57077" y="73195"/>
                    <a:pt x="63575" y="80119"/>
                    <a:pt x="70373" y="86753"/>
                  </a:cubicBezTo>
                  <a:cubicBezTo>
                    <a:pt x="74873" y="91240"/>
                    <a:pt x="81799" y="92207"/>
                    <a:pt x="87354" y="89122"/>
                  </a:cubicBezTo>
                  <a:cubicBezTo>
                    <a:pt x="92576" y="86376"/>
                    <a:pt x="96058" y="80583"/>
                    <a:pt x="94926" y="74704"/>
                  </a:cubicBezTo>
                  <a:cubicBezTo>
                    <a:pt x="94183" y="71136"/>
                    <a:pt x="92516" y="67828"/>
                    <a:pt x="90091" y="65101"/>
                  </a:cubicBezTo>
                  <a:cubicBezTo>
                    <a:pt x="83999" y="58477"/>
                    <a:pt x="77317" y="52385"/>
                    <a:pt x="70509" y="45761"/>
                  </a:cubicBezTo>
                  <a:cubicBezTo>
                    <a:pt x="105099" y="16353"/>
                    <a:pt x="144341" y="-18"/>
                    <a:pt x="189608" y="-3645"/>
                  </a:cubicBezTo>
                  <a:cubicBezTo>
                    <a:pt x="189608" y="6229"/>
                    <a:pt x="189521" y="15531"/>
                    <a:pt x="189608" y="24834"/>
                  </a:cubicBezTo>
                  <a:cubicBezTo>
                    <a:pt x="189538" y="32880"/>
                    <a:pt x="196001" y="39456"/>
                    <a:pt x="204044" y="39523"/>
                  </a:cubicBezTo>
                  <a:cubicBezTo>
                    <a:pt x="204142" y="39523"/>
                    <a:pt x="204238" y="39523"/>
                    <a:pt x="204336" y="39523"/>
                  </a:cubicBezTo>
                  <a:cubicBezTo>
                    <a:pt x="212536" y="39465"/>
                    <a:pt x="218764" y="33170"/>
                    <a:pt x="218928" y="24708"/>
                  </a:cubicBezTo>
                  <a:cubicBezTo>
                    <a:pt x="219015" y="20521"/>
                    <a:pt x="218986" y="16324"/>
                    <a:pt x="218986" y="12137"/>
                  </a:cubicBezTo>
                  <a:cubicBezTo>
                    <a:pt x="218986" y="7167"/>
                    <a:pt x="218986" y="2196"/>
                    <a:pt x="218986" y="-3606"/>
                  </a:cubicBezTo>
                  <a:cubicBezTo>
                    <a:pt x="264127" y="-106"/>
                    <a:pt x="303311" y="16315"/>
                    <a:pt x="338231" y="45867"/>
                  </a:cubicBezTo>
                  <a:cubicBezTo>
                    <a:pt x="331597" y="52259"/>
                    <a:pt x="325205" y="58322"/>
                    <a:pt x="318890" y="64502"/>
                  </a:cubicBezTo>
                  <a:cubicBezTo>
                    <a:pt x="311995" y="71271"/>
                    <a:pt x="311473" y="80265"/>
                    <a:pt x="317478" y="86357"/>
                  </a:cubicBezTo>
                  <a:cubicBezTo>
                    <a:pt x="323735" y="92710"/>
                    <a:pt x="332670" y="92333"/>
                    <a:pt x="339720" y="85303"/>
                  </a:cubicBezTo>
                  <a:cubicBezTo>
                    <a:pt x="345861" y="79143"/>
                    <a:pt x="351914" y="72886"/>
                    <a:pt x="358471" y="66194"/>
                  </a:cubicBezTo>
                  <a:cubicBezTo>
                    <a:pt x="387859" y="100688"/>
                    <a:pt x="404192" y="139911"/>
                    <a:pt x="407876" y="185274"/>
                  </a:cubicBezTo>
                  <a:cubicBezTo>
                    <a:pt x="398022" y="185274"/>
                    <a:pt x="388536" y="185187"/>
                    <a:pt x="379136" y="185274"/>
                  </a:cubicBezTo>
                  <a:cubicBezTo>
                    <a:pt x="371125" y="185294"/>
                    <a:pt x="364648" y="191811"/>
                    <a:pt x="364669" y="199819"/>
                  </a:cubicBezTo>
                  <a:cubicBezTo>
                    <a:pt x="364670" y="200109"/>
                    <a:pt x="364680" y="200408"/>
                    <a:pt x="364698" y="200699"/>
                  </a:cubicBezTo>
                  <a:cubicBezTo>
                    <a:pt x="365002" y="208299"/>
                    <a:pt x="371160" y="214363"/>
                    <a:pt x="378769" y="214546"/>
                  </a:cubicBezTo>
                  <a:cubicBezTo>
                    <a:pt x="386660" y="214778"/>
                    <a:pt x="394560" y="214633"/>
                    <a:pt x="402451" y="214643"/>
                  </a:cubicBezTo>
                  <a:cubicBezTo>
                    <a:pt x="404028" y="214643"/>
                    <a:pt x="405604" y="214643"/>
                    <a:pt x="407838" y="214643"/>
                  </a:cubicBezTo>
                  <a:cubicBezTo>
                    <a:pt x="404298" y="259929"/>
                    <a:pt x="387781" y="299104"/>
                    <a:pt x="358413" y="333849"/>
                  </a:cubicBezTo>
                  <a:cubicBezTo>
                    <a:pt x="351450" y="326693"/>
                    <a:pt x="344952" y="319759"/>
                    <a:pt x="338163" y="313116"/>
                  </a:cubicBezTo>
                  <a:cubicBezTo>
                    <a:pt x="333842" y="308610"/>
                    <a:pt x="327037" y="307575"/>
                    <a:pt x="321569" y="310582"/>
                  </a:cubicBezTo>
                  <a:cubicBezTo>
                    <a:pt x="315873" y="313483"/>
                    <a:pt x="312624" y="318396"/>
                    <a:pt x="313504" y="324701"/>
                  </a:cubicBezTo>
                  <a:cubicBezTo>
                    <a:pt x="314153" y="328443"/>
                    <a:pt x="315853" y="331934"/>
                    <a:pt x="318407" y="334748"/>
                  </a:cubicBezTo>
                  <a:cubicBezTo>
                    <a:pt x="324460" y="341382"/>
                    <a:pt x="331172" y="347446"/>
                    <a:pt x="338018" y="354147"/>
                  </a:cubicBezTo>
                  <a:close/>
                  <a:moveTo>
                    <a:pt x="145869" y="214895"/>
                  </a:moveTo>
                  <a:cubicBezTo>
                    <a:pt x="145869" y="222379"/>
                    <a:pt x="145869" y="229400"/>
                    <a:pt x="145869" y="236488"/>
                  </a:cubicBezTo>
                  <a:cubicBezTo>
                    <a:pt x="145869" y="241507"/>
                    <a:pt x="147803" y="245608"/>
                    <a:pt x="151971" y="248441"/>
                  </a:cubicBezTo>
                  <a:cubicBezTo>
                    <a:pt x="156375" y="251690"/>
                    <a:pt x="162258" y="252096"/>
                    <a:pt x="167067" y="249485"/>
                  </a:cubicBezTo>
                  <a:cubicBezTo>
                    <a:pt x="172492" y="246758"/>
                    <a:pt x="175054" y="242058"/>
                    <a:pt x="175151" y="236179"/>
                  </a:cubicBezTo>
                  <a:cubicBezTo>
                    <a:pt x="175325" y="224749"/>
                    <a:pt x="175228" y="213309"/>
                    <a:pt x="175238" y="201869"/>
                  </a:cubicBezTo>
                  <a:cubicBezTo>
                    <a:pt x="175238" y="189297"/>
                    <a:pt x="175354" y="176726"/>
                    <a:pt x="175238" y="164154"/>
                  </a:cubicBezTo>
                  <a:cubicBezTo>
                    <a:pt x="175151" y="156215"/>
                    <a:pt x="170180" y="150277"/>
                    <a:pt x="162976" y="148962"/>
                  </a:cubicBezTo>
                  <a:cubicBezTo>
                    <a:pt x="156284" y="147734"/>
                    <a:pt x="149302" y="151341"/>
                    <a:pt x="147030" y="157811"/>
                  </a:cubicBezTo>
                  <a:cubicBezTo>
                    <a:pt x="145995" y="160712"/>
                    <a:pt x="145956" y="164116"/>
                    <a:pt x="145860" y="167297"/>
                  </a:cubicBezTo>
                  <a:cubicBezTo>
                    <a:pt x="145686" y="173186"/>
                    <a:pt x="145811" y="179085"/>
                    <a:pt x="145811" y="184975"/>
                  </a:cubicBezTo>
                  <a:lnTo>
                    <a:pt x="116926" y="184975"/>
                  </a:lnTo>
                  <a:cubicBezTo>
                    <a:pt x="116926" y="178815"/>
                    <a:pt x="117110" y="172896"/>
                    <a:pt x="116858" y="166998"/>
                  </a:cubicBezTo>
                  <a:cubicBezTo>
                    <a:pt x="116713" y="163681"/>
                    <a:pt x="116433" y="160141"/>
                    <a:pt x="115185" y="157124"/>
                  </a:cubicBezTo>
                  <a:cubicBezTo>
                    <a:pt x="112494" y="150974"/>
                    <a:pt x="105828" y="147579"/>
                    <a:pt x="99268" y="149020"/>
                  </a:cubicBezTo>
                  <a:cubicBezTo>
                    <a:pt x="91899" y="150539"/>
                    <a:pt x="87277" y="156447"/>
                    <a:pt x="87248" y="164909"/>
                  </a:cubicBezTo>
                  <a:cubicBezTo>
                    <a:pt x="87183" y="188118"/>
                    <a:pt x="87200" y="211326"/>
                    <a:pt x="87296" y="234535"/>
                  </a:cubicBezTo>
                  <a:cubicBezTo>
                    <a:pt x="87304" y="236459"/>
                    <a:pt x="87541" y="238384"/>
                    <a:pt x="88002" y="240250"/>
                  </a:cubicBezTo>
                  <a:cubicBezTo>
                    <a:pt x="89653" y="246923"/>
                    <a:pt x="95806" y="251487"/>
                    <a:pt x="102672" y="251129"/>
                  </a:cubicBezTo>
                  <a:cubicBezTo>
                    <a:pt x="109362" y="250955"/>
                    <a:pt x="115031" y="246149"/>
                    <a:pt x="116307" y="239583"/>
                  </a:cubicBezTo>
                  <a:cubicBezTo>
                    <a:pt x="116721" y="237049"/>
                    <a:pt x="116921" y="234477"/>
                    <a:pt x="116907" y="231905"/>
                  </a:cubicBezTo>
                  <a:cubicBezTo>
                    <a:pt x="116994" y="226325"/>
                    <a:pt x="116907" y="220745"/>
                    <a:pt x="116907" y="214904"/>
                  </a:cubicBezTo>
                  <a:close/>
                  <a:moveTo>
                    <a:pt x="284493" y="196589"/>
                  </a:moveTo>
                  <a:cubicBezTo>
                    <a:pt x="283139" y="193368"/>
                    <a:pt x="282269" y="191357"/>
                    <a:pt x="281457" y="189326"/>
                  </a:cubicBezTo>
                  <a:cubicBezTo>
                    <a:pt x="277366" y="179182"/>
                    <a:pt x="273363" y="169019"/>
                    <a:pt x="269175" y="158913"/>
                  </a:cubicBezTo>
                  <a:cubicBezTo>
                    <a:pt x="265704" y="150510"/>
                    <a:pt x="257813" y="146758"/>
                    <a:pt x="250144" y="149630"/>
                  </a:cubicBezTo>
                  <a:cubicBezTo>
                    <a:pt x="242185" y="152618"/>
                    <a:pt x="238540" y="160992"/>
                    <a:pt x="241886" y="169521"/>
                  </a:cubicBezTo>
                  <a:cubicBezTo>
                    <a:pt x="251392" y="193591"/>
                    <a:pt x="261062" y="217602"/>
                    <a:pt x="270694" y="241623"/>
                  </a:cubicBezTo>
                  <a:cubicBezTo>
                    <a:pt x="273179" y="247812"/>
                    <a:pt x="277937" y="251042"/>
                    <a:pt x="284512" y="251071"/>
                  </a:cubicBezTo>
                  <a:cubicBezTo>
                    <a:pt x="291088" y="251100"/>
                    <a:pt x="295527" y="247812"/>
                    <a:pt x="298051" y="241923"/>
                  </a:cubicBezTo>
                  <a:cubicBezTo>
                    <a:pt x="300333" y="236614"/>
                    <a:pt x="302393" y="231199"/>
                    <a:pt x="304540" y="225822"/>
                  </a:cubicBezTo>
                  <a:cubicBezTo>
                    <a:pt x="312015" y="207168"/>
                    <a:pt x="319529" y="188533"/>
                    <a:pt x="326917" y="169850"/>
                  </a:cubicBezTo>
                  <a:cubicBezTo>
                    <a:pt x="330069" y="161872"/>
                    <a:pt x="327526" y="154300"/>
                    <a:pt x="320757" y="150626"/>
                  </a:cubicBezTo>
                  <a:cubicBezTo>
                    <a:pt x="312460" y="146139"/>
                    <a:pt x="303350" y="149659"/>
                    <a:pt x="299550" y="158990"/>
                  </a:cubicBezTo>
                  <a:cubicBezTo>
                    <a:pt x="294686" y="171011"/>
                    <a:pt x="289850" y="183118"/>
                    <a:pt x="284493" y="196560"/>
                  </a:cubicBezTo>
                  <a:close/>
                  <a:moveTo>
                    <a:pt x="226278" y="200147"/>
                  </a:moveTo>
                  <a:lnTo>
                    <a:pt x="226229" y="200147"/>
                  </a:lnTo>
                  <a:cubicBezTo>
                    <a:pt x="226229" y="188398"/>
                    <a:pt x="226229" y="176648"/>
                    <a:pt x="226229" y="164909"/>
                  </a:cubicBezTo>
                  <a:cubicBezTo>
                    <a:pt x="226229" y="159435"/>
                    <a:pt x="224644" y="154736"/>
                    <a:pt x="219982" y="151525"/>
                  </a:cubicBezTo>
                  <a:cubicBezTo>
                    <a:pt x="215321" y="148314"/>
                    <a:pt x="210186" y="147657"/>
                    <a:pt x="204945" y="150336"/>
                  </a:cubicBezTo>
                  <a:cubicBezTo>
                    <a:pt x="198930" y="153362"/>
                    <a:pt x="196629" y="158546"/>
                    <a:pt x="196629" y="164976"/>
                  </a:cubicBezTo>
                  <a:cubicBezTo>
                    <a:pt x="196629" y="188301"/>
                    <a:pt x="196513" y="211636"/>
                    <a:pt x="196629" y="234961"/>
                  </a:cubicBezTo>
                  <a:cubicBezTo>
                    <a:pt x="196686" y="237987"/>
                    <a:pt x="197429" y="240966"/>
                    <a:pt x="198805" y="243664"/>
                  </a:cubicBezTo>
                  <a:cubicBezTo>
                    <a:pt x="201869" y="249418"/>
                    <a:pt x="208469" y="252338"/>
                    <a:pt x="214790" y="250733"/>
                  </a:cubicBezTo>
                  <a:cubicBezTo>
                    <a:pt x="221771" y="248973"/>
                    <a:pt x="226142" y="243238"/>
                    <a:pt x="226200" y="235347"/>
                  </a:cubicBezTo>
                  <a:cubicBezTo>
                    <a:pt x="226346" y="223608"/>
                    <a:pt x="226278" y="211858"/>
                    <a:pt x="226278" y="200118"/>
                  </a:cubicBezTo>
                  <a:close/>
                </a:path>
              </a:pathLst>
            </a:custGeom>
            <a:grpFill/>
            <a:ln w="962"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ED053406-F854-8F0A-7441-374DD04C40FD}"/>
                </a:ext>
              </a:extLst>
            </p:cNvPr>
            <p:cNvSpPr/>
            <p:nvPr/>
          </p:nvSpPr>
          <p:spPr>
            <a:xfrm>
              <a:off x="4994439" y="4471132"/>
              <a:ext cx="87062" cy="72767"/>
            </a:xfrm>
            <a:custGeom>
              <a:avLst/>
              <a:gdLst>
                <a:gd name="connsiteX0" fmla="*/ 29710 w 87062"/>
                <a:gd name="connsiteY0" fmla="*/ 25296 h 72767"/>
                <a:gd name="connsiteX1" fmla="*/ 16094 w 87062"/>
                <a:gd name="connsiteY1" fmla="*/ 25296 h 72767"/>
                <a:gd name="connsiteX2" fmla="*/ 622 w 87062"/>
                <a:gd name="connsiteY2" fmla="*/ 11032 h 72767"/>
                <a:gd name="connsiteX3" fmla="*/ 16307 w 87062"/>
                <a:gd name="connsiteY3" fmla="*/ -3580 h 72767"/>
                <a:gd name="connsiteX4" fmla="*/ 71863 w 87062"/>
                <a:gd name="connsiteY4" fmla="*/ -3580 h 72767"/>
                <a:gd name="connsiteX5" fmla="*/ 87683 w 87062"/>
                <a:gd name="connsiteY5" fmla="*/ 10926 h 72767"/>
                <a:gd name="connsiteX6" fmla="*/ 72317 w 87062"/>
                <a:gd name="connsiteY6" fmla="*/ 25344 h 72767"/>
                <a:gd name="connsiteX7" fmla="*/ 58595 w 87062"/>
                <a:gd name="connsiteY7" fmla="*/ 25344 h 72767"/>
                <a:gd name="connsiteX8" fmla="*/ 58595 w 87062"/>
                <a:gd name="connsiteY8" fmla="*/ 45410 h 72767"/>
                <a:gd name="connsiteX9" fmla="*/ 58595 w 87062"/>
                <a:gd name="connsiteY9" fmla="*/ 54114 h 72767"/>
                <a:gd name="connsiteX10" fmla="*/ 44206 w 87062"/>
                <a:gd name="connsiteY10" fmla="*/ 69122 h 72767"/>
                <a:gd name="connsiteX11" fmla="*/ 29700 w 87062"/>
                <a:gd name="connsiteY11" fmla="*/ 54239 h 72767"/>
                <a:gd name="connsiteX12" fmla="*/ 29710 w 87062"/>
                <a:gd name="connsiteY12" fmla="*/ 25296 h 7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62" h="72767">
                  <a:moveTo>
                    <a:pt x="29710" y="25296"/>
                  </a:moveTo>
                  <a:cubicBezTo>
                    <a:pt x="24730" y="25296"/>
                    <a:pt x="20407" y="25364"/>
                    <a:pt x="16094" y="25296"/>
                  </a:cubicBezTo>
                  <a:cubicBezTo>
                    <a:pt x="6840" y="25112"/>
                    <a:pt x="622" y="19368"/>
                    <a:pt x="622" y="11032"/>
                  </a:cubicBezTo>
                  <a:cubicBezTo>
                    <a:pt x="564" y="2464"/>
                    <a:pt x="6878" y="-3541"/>
                    <a:pt x="16307" y="-3580"/>
                  </a:cubicBezTo>
                  <a:cubicBezTo>
                    <a:pt x="34823" y="-3667"/>
                    <a:pt x="53341" y="-3667"/>
                    <a:pt x="71863" y="-3580"/>
                  </a:cubicBezTo>
                  <a:cubicBezTo>
                    <a:pt x="81388" y="-3531"/>
                    <a:pt x="87674" y="2358"/>
                    <a:pt x="87683" y="10926"/>
                  </a:cubicBezTo>
                  <a:cubicBezTo>
                    <a:pt x="87683" y="19310"/>
                    <a:pt x="81640" y="25045"/>
                    <a:pt x="72317" y="25344"/>
                  </a:cubicBezTo>
                  <a:cubicBezTo>
                    <a:pt x="68004" y="25480"/>
                    <a:pt x="63682" y="25344"/>
                    <a:pt x="58595" y="25344"/>
                  </a:cubicBezTo>
                  <a:lnTo>
                    <a:pt x="58595" y="45410"/>
                  </a:lnTo>
                  <a:cubicBezTo>
                    <a:pt x="58595" y="48311"/>
                    <a:pt x="58663" y="51212"/>
                    <a:pt x="58595" y="54114"/>
                  </a:cubicBezTo>
                  <a:cubicBezTo>
                    <a:pt x="58450" y="62720"/>
                    <a:pt x="52377" y="69044"/>
                    <a:pt x="44206" y="69122"/>
                  </a:cubicBezTo>
                  <a:cubicBezTo>
                    <a:pt x="36034" y="69199"/>
                    <a:pt x="29816" y="62768"/>
                    <a:pt x="29700" y="54239"/>
                  </a:cubicBezTo>
                  <a:cubicBezTo>
                    <a:pt x="29652" y="44840"/>
                    <a:pt x="29710" y="35546"/>
                    <a:pt x="29710" y="25296"/>
                  </a:cubicBezTo>
                  <a:close/>
                </a:path>
              </a:pathLst>
            </a:custGeom>
            <a:grpFill/>
            <a:ln w="962"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D6A7882E-58B3-9987-37E2-E009A1B46204}"/>
                </a:ext>
              </a:extLst>
            </p:cNvPr>
            <p:cNvSpPr/>
            <p:nvPr/>
          </p:nvSpPr>
          <p:spPr>
            <a:xfrm>
              <a:off x="4746070" y="4719347"/>
              <a:ext cx="72864" cy="87256"/>
            </a:xfrm>
            <a:custGeom>
              <a:avLst/>
              <a:gdLst>
                <a:gd name="connsiteX0" fmla="*/ 29678 w 72864"/>
                <a:gd name="connsiteY0" fmla="*/ 25473 h 87256"/>
                <a:gd name="connsiteX1" fmla="*/ 58119 w 72864"/>
                <a:gd name="connsiteY1" fmla="*/ 25473 h 87256"/>
                <a:gd name="connsiteX2" fmla="*/ 73485 w 72864"/>
                <a:gd name="connsiteY2" fmla="*/ 39978 h 87256"/>
                <a:gd name="connsiteX3" fmla="*/ 58012 w 72864"/>
                <a:gd name="connsiteY3" fmla="*/ 54368 h 87256"/>
                <a:gd name="connsiteX4" fmla="*/ 29562 w 72864"/>
                <a:gd name="connsiteY4" fmla="*/ 54368 h 87256"/>
                <a:gd name="connsiteX5" fmla="*/ 29485 w 72864"/>
                <a:gd name="connsiteY5" fmla="*/ 70459 h 87256"/>
                <a:gd name="connsiteX6" fmla="*/ 19989 w 72864"/>
                <a:gd name="connsiteY6" fmla="*/ 82624 h 87256"/>
                <a:gd name="connsiteX7" fmla="*/ 5783 w 72864"/>
                <a:gd name="connsiteY7" fmla="*/ 79617 h 87256"/>
                <a:gd name="connsiteX8" fmla="*/ 948 w 72864"/>
                <a:gd name="connsiteY8" fmla="*/ 68564 h 87256"/>
                <a:gd name="connsiteX9" fmla="*/ 803 w 72864"/>
                <a:gd name="connsiteY9" fmla="*/ 11074 h 87256"/>
                <a:gd name="connsiteX10" fmla="*/ 15386 w 72864"/>
                <a:gd name="connsiteY10" fmla="*/ -3645 h 87256"/>
                <a:gd name="connsiteX11" fmla="*/ 29640 w 72864"/>
                <a:gd name="connsiteY11" fmla="*/ 11393 h 87256"/>
                <a:gd name="connsiteX12" fmla="*/ 29678 w 72864"/>
                <a:gd name="connsiteY12" fmla="*/ 25473 h 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864" h="87256">
                  <a:moveTo>
                    <a:pt x="29678" y="25473"/>
                  </a:moveTo>
                  <a:cubicBezTo>
                    <a:pt x="39784" y="25473"/>
                    <a:pt x="48951" y="25473"/>
                    <a:pt x="58119" y="25473"/>
                  </a:cubicBezTo>
                  <a:cubicBezTo>
                    <a:pt x="67044" y="25521"/>
                    <a:pt x="73591" y="31700"/>
                    <a:pt x="73485" y="39978"/>
                  </a:cubicBezTo>
                  <a:cubicBezTo>
                    <a:pt x="73378" y="48256"/>
                    <a:pt x="66996" y="54310"/>
                    <a:pt x="58012" y="54368"/>
                  </a:cubicBezTo>
                  <a:cubicBezTo>
                    <a:pt x="48845" y="54416"/>
                    <a:pt x="39639" y="54368"/>
                    <a:pt x="29562" y="54368"/>
                  </a:cubicBezTo>
                  <a:cubicBezTo>
                    <a:pt x="29562" y="59957"/>
                    <a:pt x="29843" y="65237"/>
                    <a:pt x="29485" y="70459"/>
                  </a:cubicBezTo>
                  <a:cubicBezTo>
                    <a:pt x="29079" y="76474"/>
                    <a:pt x="25684" y="80613"/>
                    <a:pt x="19989" y="82624"/>
                  </a:cubicBezTo>
                  <a:cubicBezTo>
                    <a:pt x="14680" y="84500"/>
                    <a:pt x="9351" y="83814"/>
                    <a:pt x="5783" y="79617"/>
                  </a:cubicBezTo>
                  <a:cubicBezTo>
                    <a:pt x="3259" y="76658"/>
                    <a:pt x="1083" y="72335"/>
                    <a:pt x="948" y="68564"/>
                  </a:cubicBezTo>
                  <a:cubicBezTo>
                    <a:pt x="474" y="49416"/>
                    <a:pt x="600" y="30240"/>
                    <a:pt x="803" y="11074"/>
                  </a:cubicBezTo>
                  <a:cubicBezTo>
                    <a:pt x="890" y="2370"/>
                    <a:pt x="7175" y="-3693"/>
                    <a:pt x="15386" y="-3645"/>
                  </a:cubicBezTo>
                  <a:cubicBezTo>
                    <a:pt x="23596" y="-3596"/>
                    <a:pt x="29388" y="2486"/>
                    <a:pt x="29640" y="11393"/>
                  </a:cubicBezTo>
                  <a:cubicBezTo>
                    <a:pt x="29785" y="15851"/>
                    <a:pt x="29678" y="20328"/>
                    <a:pt x="29678" y="25473"/>
                  </a:cubicBezTo>
                  <a:close/>
                </a:path>
              </a:pathLst>
            </a:custGeom>
            <a:grpFill/>
            <a:ln w="962"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EC92D744-B02B-C660-117C-3F897732DEE4}"/>
                </a:ext>
              </a:extLst>
            </p:cNvPr>
            <p:cNvSpPr/>
            <p:nvPr/>
          </p:nvSpPr>
          <p:spPr>
            <a:xfrm>
              <a:off x="5257031" y="4719350"/>
              <a:ext cx="72774" cy="87065"/>
            </a:xfrm>
            <a:custGeom>
              <a:avLst/>
              <a:gdLst>
                <a:gd name="connsiteX0" fmla="*/ 44443 w 72774"/>
                <a:gd name="connsiteY0" fmla="*/ 25170 h 87065"/>
                <a:gd name="connsiteX1" fmla="*/ 44443 w 72774"/>
                <a:gd name="connsiteY1" fmla="*/ 11516 h 87065"/>
                <a:gd name="connsiteX2" fmla="*/ 57982 w 72774"/>
                <a:gd name="connsiteY2" fmla="*/ -3638 h 87065"/>
                <a:gd name="connsiteX3" fmla="*/ 73135 w 72774"/>
                <a:gd name="connsiteY3" fmla="*/ 10413 h 87065"/>
                <a:gd name="connsiteX4" fmla="*/ 73135 w 72774"/>
                <a:gd name="connsiteY4" fmla="*/ 69305 h 87065"/>
                <a:gd name="connsiteX5" fmla="*/ 58059 w 72774"/>
                <a:gd name="connsiteY5" fmla="*/ 83405 h 87065"/>
                <a:gd name="connsiteX6" fmla="*/ 44443 w 72774"/>
                <a:gd name="connsiteY6" fmla="*/ 68319 h 87065"/>
                <a:gd name="connsiteX7" fmla="*/ 44443 w 72774"/>
                <a:gd name="connsiteY7" fmla="*/ 54336 h 87065"/>
                <a:gd name="connsiteX8" fmla="*/ 15104 w 72774"/>
                <a:gd name="connsiteY8" fmla="*/ 54336 h 87065"/>
                <a:gd name="connsiteX9" fmla="*/ 623 w 72774"/>
                <a:gd name="connsiteY9" fmla="*/ 40256 h 87065"/>
                <a:gd name="connsiteX10" fmla="*/ 1033 w 72774"/>
                <a:gd name="connsiteY10" fmla="*/ 36649 h 87065"/>
                <a:gd name="connsiteX11" fmla="*/ 14949 w 72774"/>
                <a:gd name="connsiteY11" fmla="*/ 25518 h 87065"/>
                <a:gd name="connsiteX12" fmla="*/ 39125 w 72774"/>
                <a:gd name="connsiteY12" fmla="*/ 25441 h 87065"/>
                <a:gd name="connsiteX13" fmla="*/ 44443 w 72774"/>
                <a:gd name="connsiteY13" fmla="*/ 25170 h 8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774" h="87065">
                  <a:moveTo>
                    <a:pt x="44443" y="25170"/>
                  </a:moveTo>
                  <a:cubicBezTo>
                    <a:pt x="44443" y="20422"/>
                    <a:pt x="44443" y="15964"/>
                    <a:pt x="44443" y="11516"/>
                  </a:cubicBezTo>
                  <a:cubicBezTo>
                    <a:pt x="44501" y="2861"/>
                    <a:pt x="50120" y="-3415"/>
                    <a:pt x="57982" y="-3638"/>
                  </a:cubicBezTo>
                  <a:cubicBezTo>
                    <a:pt x="66443" y="-3870"/>
                    <a:pt x="72971" y="1623"/>
                    <a:pt x="73135" y="10413"/>
                  </a:cubicBezTo>
                  <a:cubicBezTo>
                    <a:pt x="73483" y="30034"/>
                    <a:pt x="73483" y="49665"/>
                    <a:pt x="73135" y="69305"/>
                  </a:cubicBezTo>
                  <a:cubicBezTo>
                    <a:pt x="72980" y="78105"/>
                    <a:pt x="66366" y="83762"/>
                    <a:pt x="58059" y="83405"/>
                  </a:cubicBezTo>
                  <a:cubicBezTo>
                    <a:pt x="50071" y="83076"/>
                    <a:pt x="44579" y="77022"/>
                    <a:pt x="44443" y="68319"/>
                  </a:cubicBezTo>
                  <a:cubicBezTo>
                    <a:pt x="44376" y="63861"/>
                    <a:pt x="44443" y="59393"/>
                    <a:pt x="44443" y="54336"/>
                  </a:cubicBezTo>
                  <a:cubicBezTo>
                    <a:pt x="34309" y="54336"/>
                    <a:pt x="24706" y="54433"/>
                    <a:pt x="15104" y="54336"/>
                  </a:cubicBezTo>
                  <a:cubicBezTo>
                    <a:pt x="7216" y="54442"/>
                    <a:pt x="733" y="48137"/>
                    <a:pt x="623" y="40256"/>
                  </a:cubicBezTo>
                  <a:cubicBezTo>
                    <a:pt x="606" y="39037"/>
                    <a:pt x="744" y="37828"/>
                    <a:pt x="1033" y="36649"/>
                  </a:cubicBezTo>
                  <a:cubicBezTo>
                    <a:pt x="2439" y="30102"/>
                    <a:pt x="8255" y="25450"/>
                    <a:pt x="14949" y="25518"/>
                  </a:cubicBezTo>
                  <a:cubicBezTo>
                    <a:pt x="22995" y="25393"/>
                    <a:pt x="31040" y="25518"/>
                    <a:pt x="39125" y="25441"/>
                  </a:cubicBezTo>
                  <a:cubicBezTo>
                    <a:pt x="40633" y="25412"/>
                    <a:pt x="42238" y="25276"/>
                    <a:pt x="44443" y="25170"/>
                  </a:cubicBezTo>
                  <a:close/>
                </a:path>
              </a:pathLst>
            </a:custGeom>
            <a:grpFill/>
            <a:ln w="962"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553F7053-6288-701A-6BA1-A1F4EC5C2CF0}"/>
                </a:ext>
              </a:extLst>
            </p:cNvPr>
            <p:cNvSpPr/>
            <p:nvPr/>
          </p:nvSpPr>
          <p:spPr>
            <a:xfrm>
              <a:off x="4994215" y="4981998"/>
              <a:ext cx="87267" cy="72728"/>
            </a:xfrm>
            <a:custGeom>
              <a:avLst/>
              <a:gdLst>
                <a:gd name="connsiteX0" fmla="*/ 29934 w 87267"/>
                <a:gd name="connsiteY0" fmla="*/ 40137 h 72728"/>
                <a:gd name="connsiteX1" fmla="*/ 29934 w 87267"/>
                <a:gd name="connsiteY1" fmla="*/ 11832 h 72728"/>
                <a:gd name="connsiteX2" fmla="*/ 44691 w 87267"/>
                <a:gd name="connsiteY2" fmla="*/ -3640 h 72728"/>
                <a:gd name="connsiteX3" fmla="*/ 58800 w 87267"/>
                <a:gd name="connsiteY3" fmla="*/ 12055 h 72728"/>
                <a:gd name="connsiteX4" fmla="*/ 58800 w 87267"/>
                <a:gd name="connsiteY4" fmla="*/ 40176 h 72728"/>
                <a:gd name="connsiteX5" fmla="*/ 72068 w 87267"/>
                <a:gd name="connsiteY5" fmla="*/ 40176 h 72728"/>
                <a:gd name="connsiteX6" fmla="*/ 87889 w 87267"/>
                <a:gd name="connsiteY6" fmla="*/ 54546 h 72728"/>
                <a:gd name="connsiteX7" fmla="*/ 72068 w 87267"/>
                <a:gd name="connsiteY7" fmla="*/ 68984 h 72728"/>
                <a:gd name="connsiteX8" fmla="*/ 16541 w 87267"/>
                <a:gd name="connsiteY8" fmla="*/ 68984 h 72728"/>
                <a:gd name="connsiteX9" fmla="*/ 2335 w 87267"/>
                <a:gd name="connsiteY9" fmla="*/ 47970 h 72728"/>
                <a:gd name="connsiteX10" fmla="*/ 15255 w 87267"/>
                <a:gd name="connsiteY10" fmla="*/ 40234 h 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267" h="72728">
                  <a:moveTo>
                    <a:pt x="29934" y="40137"/>
                  </a:moveTo>
                  <a:cubicBezTo>
                    <a:pt x="29934" y="30138"/>
                    <a:pt x="29876" y="20980"/>
                    <a:pt x="29934" y="11832"/>
                  </a:cubicBezTo>
                  <a:cubicBezTo>
                    <a:pt x="30012" y="2491"/>
                    <a:pt x="36094" y="-3843"/>
                    <a:pt x="44691" y="-3640"/>
                  </a:cubicBezTo>
                  <a:cubicBezTo>
                    <a:pt x="52959" y="-3485"/>
                    <a:pt x="58791" y="2984"/>
                    <a:pt x="58800" y="12055"/>
                  </a:cubicBezTo>
                  <a:cubicBezTo>
                    <a:pt x="58810" y="21125"/>
                    <a:pt x="58800" y="30342"/>
                    <a:pt x="58800" y="40176"/>
                  </a:cubicBezTo>
                  <a:cubicBezTo>
                    <a:pt x="63500" y="40176"/>
                    <a:pt x="67784" y="40176"/>
                    <a:pt x="72068" y="40176"/>
                  </a:cubicBezTo>
                  <a:cubicBezTo>
                    <a:pt x="81680" y="40263"/>
                    <a:pt x="87830" y="45862"/>
                    <a:pt x="87889" y="54546"/>
                  </a:cubicBezTo>
                  <a:cubicBezTo>
                    <a:pt x="87947" y="63066"/>
                    <a:pt x="81680" y="68926"/>
                    <a:pt x="72068" y="68984"/>
                  </a:cubicBezTo>
                  <a:cubicBezTo>
                    <a:pt x="53559" y="69081"/>
                    <a:pt x="35050" y="69148"/>
                    <a:pt x="16541" y="68984"/>
                  </a:cubicBezTo>
                  <a:cubicBezTo>
                    <a:pt x="4385" y="68878"/>
                    <a:pt x="-2887" y="57969"/>
                    <a:pt x="2335" y="47970"/>
                  </a:cubicBezTo>
                  <a:cubicBezTo>
                    <a:pt x="4710" y="43039"/>
                    <a:pt x="9789" y="40002"/>
                    <a:pt x="15255" y="40234"/>
                  </a:cubicBezTo>
                  <a:close/>
                </a:path>
              </a:pathLst>
            </a:custGeom>
            <a:grpFill/>
            <a:ln w="962"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AC77E7B9-2455-96D6-60FF-7EF1F5E6EA88}"/>
                </a:ext>
              </a:extLst>
            </p:cNvPr>
            <p:cNvSpPr/>
            <p:nvPr/>
          </p:nvSpPr>
          <p:spPr>
            <a:xfrm>
              <a:off x="4806823" y="4531738"/>
              <a:ext cx="80459" cy="80531"/>
            </a:xfrm>
            <a:custGeom>
              <a:avLst/>
              <a:gdLst>
                <a:gd name="connsiteX0" fmla="*/ 36249 w 80459"/>
                <a:gd name="connsiteY0" fmla="*/ 50195 h 80531"/>
                <a:gd name="connsiteX1" fmla="*/ 25815 w 80459"/>
                <a:gd name="connsiteY1" fmla="*/ 61655 h 80531"/>
                <a:gd name="connsiteX2" fmla="*/ 5140 w 80459"/>
                <a:gd name="connsiteY2" fmla="*/ 62505 h 80531"/>
                <a:gd name="connsiteX3" fmla="*/ 5401 w 80459"/>
                <a:gd name="connsiteY3" fmla="*/ 41472 h 80531"/>
                <a:gd name="connsiteX4" fmla="*/ 45707 w 80459"/>
                <a:gd name="connsiteY4" fmla="*/ 1167 h 80531"/>
                <a:gd name="connsiteX5" fmla="*/ 66740 w 80459"/>
                <a:gd name="connsiteY5" fmla="*/ 886 h 80531"/>
                <a:gd name="connsiteX6" fmla="*/ 65908 w 80459"/>
                <a:gd name="connsiteY6" fmla="*/ 21561 h 80531"/>
                <a:gd name="connsiteX7" fmla="*/ 55329 w 80459"/>
                <a:gd name="connsiteY7" fmla="*/ 31232 h 80531"/>
                <a:gd name="connsiteX8" fmla="*/ 76130 w 80459"/>
                <a:gd name="connsiteY8" fmla="*/ 51539 h 80531"/>
                <a:gd name="connsiteX9" fmla="*/ 80133 w 80459"/>
                <a:gd name="connsiteY9" fmla="*/ 67389 h 80531"/>
                <a:gd name="connsiteX10" fmla="*/ 56818 w 80459"/>
                <a:gd name="connsiteY10" fmla="*/ 72901 h 80531"/>
                <a:gd name="connsiteX11" fmla="*/ 39702 w 80459"/>
                <a:gd name="connsiteY11" fmla="*/ 55862 h 80531"/>
                <a:gd name="connsiteX12" fmla="*/ 36249 w 80459"/>
                <a:gd name="connsiteY12" fmla="*/ 50195 h 8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59" h="80531">
                  <a:moveTo>
                    <a:pt x="36249" y="50195"/>
                  </a:moveTo>
                  <a:cubicBezTo>
                    <a:pt x="31869" y="55030"/>
                    <a:pt x="28987" y="58492"/>
                    <a:pt x="25815" y="61655"/>
                  </a:cubicBezTo>
                  <a:cubicBezTo>
                    <a:pt x="19394" y="68037"/>
                    <a:pt x="11145" y="68298"/>
                    <a:pt x="5140" y="62505"/>
                  </a:cubicBezTo>
                  <a:cubicBezTo>
                    <a:pt x="-865" y="56713"/>
                    <a:pt x="-991" y="47952"/>
                    <a:pt x="5401" y="41472"/>
                  </a:cubicBezTo>
                  <a:cubicBezTo>
                    <a:pt x="18746" y="27934"/>
                    <a:pt x="32181" y="14502"/>
                    <a:pt x="45707" y="1167"/>
                  </a:cubicBezTo>
                  <a:cubicBezTo>
                    <a:pt x="52176" y="-5216"/>
                    <a:pt x="60870" y="-5187"/>
                    <a:pt x="66740" y="886"/>
                  </a:cubicBezTo>
                  <a:cubicBezTo>
                    <a:pt x="72610" y="6959"/>
                    <a:pt x="72281" y="15150"/>
                    <a:pt x="65908" y="21561"/>
                  </a:cubicBezTo>
                  <a:cubicBezTo>
                    <a:pt x="62746" y="24743"/>
                    <a:pt x="59294" y="27615"/>
                    <a:pt x="55329" y="31232"/>
                  </a:cubicBezTo>
                  <a:cubicBezTo>
                    <a:pt x="62804" y="38513"/>
                    <a:pt x="69457" y="45012"/>
                    <a:pt x="76130" y="51539"/>
                  </a:cubicBezTo>
                  <a:cubicBezTo>
                    <a:pt x="80733" y="56007"/>
                    <a:pt x="82270" y="61374"/>
                    <a:pt x="80133" y="67389"/>
                  </a:cubicBezTo>
                  <a:cubicBezTo>
                    <a:pt x="76662" y="77175"/>
                    <a:pt x="64661" y="80067"/>
                    <a:pt x="56818" y="72901"/>
                  </a:cubicBezTo>
                  <a:cubicBezTo>
                    <a:pt x="50890" y="67466"/>
                    <a:pt x="45310" y="61635"/>
                    <a:pt x="39702" y="55862"/>
                  </a:cubicBezTo>
                  <a:cubicBezTo>
                    <a:pt x="38493" y="54547"/>
                    <a:pt x="37816" y="52787"/>
                    <a:pt x="36249" y="50195"/>
                  </a:cubicBezTo>
                  <a:close/>
                </a:path>
              </a:pathLst>
            </a:custGeom>
            <a:grpFill/>
            <a:ln w="962"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71D922F2-EB25-511F-4A87-B51B0F0C366D}"/>
                </a:ext>
              </a:extLst>
            </p:cNvPr>
            <p:cNvSpPr/>
            <p:nvPr/>
          </p:nvSpPr>
          <p:spPr>
            <a:xfrm>
              <a:off x="5188620" y="4531652"/>
              <a:ext cx="80494" cy="80570"/>
            </a:xfrm>
            <a:custGeom>
              <a:avLst/>
              <a:gdLst>
                <a:gd name="connsiteX0" fmla="*/ 26430 w 80494"/>
                <a:gd name="connsiteY0" fmla="*/ 31636 h 80570"/>
                <a:gd name="connsiteX1" fmla="*/ 15609 w 80494"/>
                <a:gd name="connsiteY1" fmla="*/ 21521 h 80570"/>
                <a:gd name="connsiteX2" fmla="*/ 15067 w 80494"/>
                <a:gd name="connsiteY2" fmla="*/ 808 h 80570"/>
                <a:gd name="connsiteX3" fmla="*/ 35791 w 80494"/>
                <a:gd name="connsiteY3" fmla="*/ 1020 h 80570"/>
                <a:gd name="connsiteX4" fmla="*/ 76774 w 80494"/>
                <a:gd name="connsiteY4" fmla="*/ 42013 h 80570"/>
                <a:gd name="connsiteX5" fmla="*/ 77150 w 80494"/>
                <a:gd name="connsiteY5" fmla="*/ 62059 h 80570"/>
                <a:gd name="connsiteX6" fmla="*/ 76832 w 80494"/>
                <a:gd name="connsiteY6" fmla="*/ 62378 h 80570"/>
                <a:gd name="connsiteX7" fmla="*/ 56099 w 80494"/>
                <a:gd name="connsiteY7" fmla="*/ 62021 h 80570"/>
                <a:gd name="connsiteX8" fmla="*/ 46312 w 80494"/>
                <a:gd name="connsiteY8" fmla="*/ 51461 h 80570"/>
                <a:gd name="connsiteX9" fmla="*/ 25831 w 80494"/>
                <a:gd name="connsiteY9" fmla="*/ 72117 h 80570"/>
                <a:gd name="connsiteX10" fmla="*/ 4382 w 80494"/>
                <a:gd name="connsiteY10" fmla="*/ 72175 h 80570"/>
                <a:gd name="connsiteX11" fmla="*/ 4740 w 80494"/>
                <a:gd name="connsiteY11" fmla="*/ 52486 h 80570"/>
                <a:gd name="connsiteX12" fmla="*/ 19719 w 80494"/>
                <a:gd name="connsiteY12" fmla="*/ 37410 h 80570"/>
                <a:gd name="connsiteX13" fmla="*/ 26430 w 80494"/>
                <a:gd name="connsiteY13" fmla="*/ 31636 h 8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494" h="80570">
                  <a:moveTo>
                    <a:pt x="26430" y="31636"/>
                  </a:moveTo>
                  <a:cubicBezTo>
                    <a:pt x="22165" y="27672"/>
                    <a:pt x="18694" y="24751"/>
                    <a:pt x="15609" y="21521"/>
                  </a:cubicBezTo>
                  <a:cubicBezTo>
                    <a:pt x="9362" y="15081"/>
                    <a:pt x="9236" y="6793"/>
                    <a:pt x="15067" y="808"/>
                  </a:cubicBezTo>
                  <a:cubicBezTo>
                    <a:pt x="20899" y="-5178"/>
                    <a:pt x="29515" y="-5149"/>
                    <a:pt x="35791" y="1020"/>
                  </a:cubicBezTo>
                  <a:cubicBezTo>
                    <a:pt x="49574" y="14559"/>
                    <a:pt x="63235" y="28223"/>
                    <a:pt x="76774" y="42013"/>
                  </a:cubicBezTo>
                  <a:cubicBezTo>
                    <a:pt x="82413" y="47448"/>
                    <a:pt x="82582" y="56422"/>
                    <a:pt x="77150" y="62059"/>
                  </a:cubicBezTo>
                  <a:cubicBezTo>
                    <a:pt x="77046" y="62166"/>
                    <a:pt x="76940" y="62272"/>
                    <a:pt x="76832" y="62378"/>
                  </a:cubicBezTo>
                  <a:cubicBezTo>
                    <a:pt x="70971" y="68239"/>
                    <a:pt x="62326" y="68181"/>
                    <a:pt x="56099" y="62021"/>
                  </a:cubicBezTo>
                  <a:cubicBezTo>
                    <a:pt x="52811" y="58762"/>
                    <a:pt x="49784" y="55252"/>
                    <a:pt x="46312" y="51461"/>
                  </a:cubicBezTo>
                  <a:cubicBezTo>
                    <a:pt x="38963" y="58888"/>
                    <a:pt x="32513" y="65628"/>
                    <a:pt x="25831" y="72117"/>
                  </a:cubicBezTo>
                  <a:cubicBezTo>
                    <a:pt x="19148" y="78605"/>
                    <a:pt x="10010" y="78431"/>
                    <a:pt x="4382" y="72175"/>
                  </a:cubicBezTo>
                  <a:cubicBezTo>
                    <a:pt x="-685" y="66546"/>
                    <a:pt x="-695" y="58404"/>
                    <a:pt x="4740" y="52486"/>
                  </a:cubicBezTo>
                  <a:cubicBezTo>
                    <a:pt x="9575" y="47283"/>
                    <a:pt x="14661" y="42371"/>
                    <a:pt x="19719" y="37410"/>
                  </a:cubicBezTo>
                  <a:cubicBezTo>
                    <a:pt x="21556" y="35572"/>
                    <a:pt x="23616" y="34044"/>
                    <a:pt x="26430" y="31636"/>
                  </a:cubicBezTo>
                  <a:close/>
                </a:path>
              </a:pathLst>
            </a:custGeom>
            <a:grpFill/>
            <a:ln w="962"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B2866A7B-0F7E-E24B-84F7-E67CD271CC97}"/>
                </a:ext>
              </a:extLst>
            </p:cNvPr>
            <p:cNvSpPr/>
            <p:nvPr/>
          </p:nvSpPr>
          <p:spPr>
            <a:xfrm>
              <a:off x="4806835" y="4913595"/>
              <a:ext cx="80518" cy="80469"/>
            </a:xfrm>
            <a:custGeom>
              <a:avLst/>
              <a:gdLst>
                <a:gd name="connsiteX0" fmla="*/ 55336 w 80518"/>
                <a:gd name="connsiteY0" fmla="*/ 41758 h 80469"/>
                <a:gd name="connsiteX1" fmla="*/ 66099 w 80518"/>
                <a:gd name="connsiteY1" fmla="*/ 51689 h 80469"/>
                <a:gd name="connsiteX2" fmla="*/ 66660 w 80518"/>
                <a:gd name="connsiteY2" fmla="*/ 72422 h 80469"/>
                <a:gd name="connsiteX3" fmla="*/ 45937 w 80518"/>
                <a:gd name="connsiteY3" fmla="*/ 72248 h 80469"/>
                <a:gd name="connsiteX4" fmla="*/ 5321 w 80518"/>
                <a:gd name="connsiteY4" fmla="*/ 31633 h 80469"/>
                <a:gd name="connsiteX5" fmla="*/ 4896 w 80518"/>
                <a:gd name="connsiteY5" fmla="*/ 10909 h 80469"/>
                <a:gd name="connsiteX6" fmla="*/ 25610 w 80518"/>
                <a:gd name="connsiteY6" fmla="*/ 11248 h 80469"/>
                <a:gd name="connsiteX7" fmla="*/ 35164 w 80518"/>
                <a:gd name="connsiteY7" fmla="*/ 21953 h 80469"/>
                <a:gd name="connsiteX8" fmla="*/ 55472 w 80518"/>
                <a:gd name="connsiteY8" fmla="*/ 1510 h 80469"/>
                <a:gd name="connsiteX9" fmla="*/ 71727 w 80518"/>
                <a:gd name="connsiteY9" fmla="*/ -2658 h 80469"/>
                <a:gd name="connsiteX10" fmla="*/ 77056 w 80518"/>
                <a:gd name="connsiteY10" fmla="*/ 20725 h 80469"/>
                <a:gd name="connsiteX11" fmla="*/ 61399 w 80518"/>
                <a:gd name="connsiteY11" fmla="*/ 36488 h 80469"/>
                <a:gd name="connsiteX12" fmla="*/ 55336 w 80518"/>
                <a:gd name="connsiteY12" fmla="*/ 41758 h 8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18" h="80469">
                  <a:moveTo>
                    <a:pt x="55336" y="41758"/>
                  </a:moveTo>
                  <a:cubicBezTo>
                    <a:pt x="59504" y="45626"/>
                    <a:pt x="62927" y="48527"/>
                    <a:pt x="66099" y="51689"/>
                  </a:cubicBezTo>
                  <a:cubicBezTo>
                    <a:pt x="72279" y="57897"/>
                    <a:pt x="72433" y="66524"/>
                    <a:pt x="66660" y="72422"/>
                  </a:cubicBezTo>
                  <a:cubicBezTo>
                    <a:pt x="60887" y="78321"/>
                    <a:pt x="52087" y="78321"/>
                    <a:pt x="45937" y="72248"/>
                  </a:cubicBezTo>
                  <a:cubicBezTo>
                    <a:pt x="32302" y="58787"/>
                    <a:pt x="18763" y="45249"/>
                    <a:pt x="5321" y="31633"/>
                  </a:cubicBezTo>
                  <a:cubicBezTo>
                    <a:pt x="-868" y="25337"/>
                    <a:pt x="-877" y="16644"/>
                    <a:pt x="4896" y="10909"/>
                  </a:cubicBezTo>
                  <a:cubicBezTo>
                    <a:pt x="10824" y="5020"/>
                    <a:pt x="19237" y="5030"/>
                    <a:pt x="25610" y="11248"/>
                  </a:cubicBezTo>
                  <a:cubicBezTo>
                    <a:pt x="28927" y="14488"/>
                    <a:pt x="31808" y="18162"/>
                    <a:pt x="35164" y="21953"/>
                  </a:cubicBezTo>
                  <a:cubicBezTo>
                    <a:pt x="42571" y="14507"/>
                    <a:pt x="49051" y="8038"/>
                    <a:pt x="55472" y="1510"/>
                  </a:cubicBezTo>
                  <a:cubicBezTo>
                    <a:pt x="60075" y="-3171"/>
                    <a:pt x="65509" y="-4930"/>
                    <a:pt x="71727" y="-2658"/>
                  </a:cubicBezTo>
                  <a:cubicBezTo>
                    <a:pt x="81533" y="939"/>
                    <a:pt x="84299" y="12757"/>
                    <a:pt x="77056" y="20725"/>
                  </a:cubicBezTo>
                  <a:cubicBezTo>
                    <a:pt x="72085" y="26208"/>
                    <a:pt x="66670" y="31285"/>
                    <a:pt x="61399" y="36488"/>
                  </a:cubicBezTo>
                  <a:cubicBezTo>
                    <a:pt x="59736" y="38025"/>
                    <a:pt x="57967" y="39476"/>
                    <a:pt x="55336" y="41758"/>
                  </a:cubicBezTo>
                  <a:close/>
                </a:path>
              </a:pathLst>
            </a:custGeom>
            <a:grpFill/>
            <a:ln w="962"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FCCCAE82-03D4-804C-C608-972A72B329B1}"/>
                </a:ext>
              </a:extLst>
            </p:cNvPr>
            <p:cNvSpPr/>
            <p:nvPr/>
          </p:nvSpPr>
          <p:spPr>
            <a:xfrm>
              <a:off x="5188811" y="4913572"/>
              <a:ext cx="80306" cy="80484"/>
            </a:xfrm>
            <a:custGeom>
              <a:avLst/>
              <a:gdLst>
                <a:gd name="connsiteX0" fmla="*/ 46741 w 80306"/>
                <a:gd name="connsiteY0" fmla="*/ 21985 h 80484"/>
                <a:gd name="connsiteX1" fmla="*/ 55966 w 80306"/>
                <a:gd name="connsiteY1" fmla="*/ 11260 h 80484"/>
                <a:gd name="connsiteX2" fmla="*/ 76632 w 80306"/>
                <a:gd name="connsiteY2" fmla="*/ 10912 h 80484"/>
                <a:gd name="connsiteX3" fmla="*/ 76206 w 80306"/>
                <a:gd name="connsiteY3" fmla="*/ 31587 h 80484"/>
                <a:gd name="connsiteX4" fmla="*/ 35591 w 80306"/>
                <a:gd name="connsiteY4" fmla="*/ 72203 h 80484"/>
                <a:gd name="connsiteX5" fmla="*/ 14926 w 80306"/>
                <a:gd name="connsiteY5" fmla="*/ 72425 h 80484"/>
                <a:gd name="connsiteX6" fmla="*/ 15448 w 80306"/>
                <a:gd name="connsiteY6" fmla="*/ 51741 h 80484"/>
                <a:gd name="connsiteX7" fmla="*/ 25785 w 80306"/>
                <a:gd name="connsiteY7" fmla="*/ 41896 h 80484"/>
                <a:gd name="connsiteX8" fmla="*/ 5951 w 80306"/>
                <a:gd name="connsiteY8" fmla="*/ 22053 h 80484"/>
                <a:gd name="connsiteX9" fmla="*/ 894 w 80306"/>
                <a:gd name="connsiteY9" fmla="*/ 12595 h 80484"/>
                <a:gd name="connsiteX10" fmla="*/ 8417 w 80306"/>
                <a:gd name="connsiteY10" fmla="*/ -2171 h 80484"/>
                <a:gd name="connsiteX11" fmla="*/ 24954 w 80306"/>
                <a:gd name="connsiteY11" fmla="*/ 507 h 80484"/>
                <a:gd name="connsiteX12" fmla="*/ 42080 w 80306"/>
                <a:gd name="connsiteY12" fmla="*/ 17537 h 80484"/>
                <a:gd name="connsiteX13" fmla="*/ 46741 w 80306"/>
                <a:gd name="connsiteY13" fmla="*/ 21985 h 8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306" h="80484">
                  <a:moveTo>
                    <a:pt x="46741" y="21985"/>
                  </a:moveTo>
                  <a:cubicBezTo>
                    <a:pt x="49884" y="18291"/>
                    <a:pt x="52688" y="14539"/>
                    <a:pt x="55966" y="11260"/>
                  </a:cubicBezTo>
                  <a:cubicBezTo>
                    <a:pt x="62233" y="5023"/>
                    <a:pt x="70839" y="5013"/>
                    <a:pt x="76632" y="10912"/>
                  </a:cubicBezTo>
                  <a:cubicBezTo>
                    <a:pt x="82424" y="16811"/>
                    <a:pt x="82434" y="25282"/>
                    <a:pt x="76206" y="31587"/>
                  </a:cubicBezTo>
                  <a:cubicBezTo>
                    <a:pt x="62758" y="45223"/>
                    <a:pt x="49219" y="58761"/>
                    <a:pt x="35591" y="72203"/>
                  </a:cubicBezTo>
                  <a:cubicBezTo>
                    <a:pt x="29325" y="78382"/>
                    <a:pt x="20805" y="78315"/>
                    <a:pt x="14926" y="72425"/>
                  </a:cubicBezTo>
                  <a:cubicBezTo>
                    <a:pt x="9046" y="66536"/>
                    <a:pt x="9220" y="58133"/>
                    <a:pt x="15448" y="51741"/>
                  </a:cubicBezTo>
                  <a:cubicBezTo>
                    <a:pt x="18581" y="48530"/>
                    <a:pt x="21946" y="45542"/>
                    <a:pt x="25785" y="41896"/>
                  </a:cubicBezTo>
                  <a:cubicBezTo>
                    <a:pt x="18784" y="34963"/>
                    <a:pt x="12111" y="28754"/>
                    <a:pt x="5951" y="22053"/>
                  </a:cubicBezTo>
                  <a:cubicBezTo>
                    <a:pt x="3459" y="19403"/>
                    <a:pt x="1714" y="16144"/>
                    <a:pt x="894" y="12595"/>
                  </a:cubicBezTo>
                  <a:cubicBezTo>
                    <a:pt x="-363" y="5980"/>
                    <a:pt x="2828" y="604"/>
                    <a:pt x="8417" y="-2171"/>
                  </a:cubicBezTo>
                  <a:cubicBezTo>
                    <a:pt x="13940" y="-4869"/>
                    <a:pt x="20566" y="-3796"/>
                    <a:pt x="24954" y="507"/>
                  </a:cubicBezTo>
                  <a:cubicBezTo>
                    <a:pt x="30756" y="6058"/>
                    <a:pt x="36374" y="11851"/>
                    <a:pt x="42080" y="17537"/>
                  </a:cubicBezTo>
                  <a:cubicBezTo>
                    <a:pt x="43192" y="18668"/>
                    <a:pt x="44362" y="19732"/>
                    <a:pt x="46741" y="21985"/>
                  </a:cubicBezTo>
                  <a:close/>
                </a:path>
              </a:pathLst>
            </a:custGeom>
            <a:grpFill/>
            <a:ln w="962" cap="flat">
              <a:noFill/>
              <a:prstDash val="solid"/>
              <a:miter/>
            </a:ln>
          </p:spPr>
          <p:txBody>
            <a:bodyPr rtlCol="0" anchor="ctr"/>
            <a:lstStyle/>
            <a:p>
              <a:endParaRPr lang="en-US" dirty="0"/>
            </a:p>
          </p:txBody>
        </p:sp>
      </p:grpSp>
      <p:pic>
        <p:nvPicPr>
          <p:cNvPr id="70" name="Graphic 69">
            <a:extLst>
              <a:ext uri="{FF2B5EF4-FFF2-40B4-BE49-F238E27FC236}">
                <a16:creationId xmlns:a16="http://schemas.microsoft.com/office/drawing/2014/main" id="{9A99BA12-B433-C8D4-636D-032F10F583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3400" y="4315066"/>
            <a:ext cx="405260" cy="393022"/>
          </a:xfrm>
          <a:prstGeom prst="rect">
            <a:avLst/>
          </a:prstGeom>
        </p:spPr>
      </p:pic>
      <p:pic>
        <p:nvPicPr>
          <p:cNvPr id="72" name="Graphic 71">
            <a:extLst>
              <a:ext uri="{FF2B5EF4-FFF2-40B4-BE49-F238E27FC236}">
                <a16:creationId xmlns:a16="http://schemas.microsoft.com/office/drawing/2014/main" id="{9643DC3C-9A47-D35D-18AE-C2F5E9E18F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3820" y="4367315"/>
            <a:ext cx="395444" cy="298448"/>
          </a:xfrm>
          <a:prstGeom prst="rect">
            <a:avLst/>
          </a:prstGeom>
        </p:spPr>
      </p:pic>
      <p:pic>
        <p:nvPicPr>
          <p:cNvPr id="74" name="Graphic 73">
            <a:extLst>
              <a:ext uri="{FF2B5EF4-FFF2-40B4-BE49-F238E27FC236}">
                <a16:creationId xmlns:a16="http://schemas.microsoft.com/office/drawing/2014/main" id="{C1385999-95FB-9F00-A0FD-45C282E0D5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9271" y="5315320"/>
            <a:ext cx="436690" cy="354266"/>
          </a:xfrm>
          <a:prstGeom prst="rect">
            <a:avLst/>
          </a:prstGeom>
        </p:spPr>
      </p:pic>
      <p:pic>
        <p:nvPicPr>
          <p:cNvPr id="76" name="Graphic 75">
            <a:extLst>
              <a:ext uri="{FF2B5EF4-FFF2-40B4-BE49-F238E27FC236}">
                <a16:creationId xmlns:a16="http://schemas.microsoft.com/office/drawing/2014/main" id="{12CC988A-C577-20D2-42FF-89B416618F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70243" y="5294949"/>
            <a:ext cx="403515" cy="402636"/>
          </a:xfrm>
          <a:prstGeom prst="rect">
            <a:avLst/>
          </a:prstGeom>
        </p:spPr>
      </p:pic>
      <p:pic>
        <p:nvPicPr>
          <p:cNvPr id="78" name="Graphic 77">
            <a:extLst>
              <a:ext uri="{FF2B5EF4-FFF2-40B4-BE49-F238E27FC236}">
                <a16:creationId xmlns:a16="http://schemas.microsoft.com/office/drawing/2014/main" id="{E7B440F9-BEFD-D2E0-4119-86D1290813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43821" y="5315320"/>
            <a:ext cx="373316" cy="373316"/>
          </a:xfrm>
          <a:prstGeom prst="rect">
            <a:avLst/>
          </a:prstGeom>
        </p:spPr>
      </p:pic>
    </p:spTree>
    <p:extLst>
      <p:ext uri="{BB962C8B-B14F-4D97-AF65-F5344CB8AC3E}">
        <p14:creationId xmlns:p14="http://schemas.microsoft.com/office/powerpoint/2010/main" val="634888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2C28D-2756-3A8B-BC8F-73018A0E4738}"/>
            </a:ext>
          </a:extLst>
        </p:cNvPr>
        <p:cNvGrpSpPr/>
        <p:nvPr/>
      </p:nvGrpSpPr>
      <p:grpSpPr>
        <a:xfrm>
          <a:off x="0" y="0"/>
          <a:ext cx="0" cy="0"/>
          <a:chOff x="0" y="0"/>
          <a:chExt cx="0" cy="0"/>
        </a:xfrm>
      </p:grpSpPr>
      <p:sp>
        <p:nvSpPr>
          <p:cNvPr id="186" name="Rectangle: Top Corners Rounded 185">
            <a:extLst>
              <a:ext uri="{FF2B5EF4-FFF2-40B4-BE49-F238E27FC236}">
                <a16:creationId xmlns:a16="http://schemas.microsoft.com/office/drawing/2014/main" id="{4DFC5A5E-4416-13DD-4C08-15037DD7906C}"/>
              </a:ext>
            </a:extLst>
          </p:cNvPr>
          <p:cNvSpPr/>
          <p:nvPr/>
        </p:nvSpPr>
        <p:spPr>
          <a:xfrm rot="16200000">
            <a:off x="8864870" y="355331"/>
            <a:ext cx="1777460" cy="4876800"/>
          </a:xfrm>
          <a:prstGeom prst="round2SameRect">
            <a:avLst>
              <a:gd name="adj1" fmla="val 7333"/>
              <a:gd name="adj2" fmla="val 0"/>
            </a:avLst>
          </a:prstGeom>
          <a:solidFill>
            <a:srgbClr val="04948E">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pic>
        <p:nvPicPr>
          <p:cNvPr id="192" name="Graphic 191">
            <a:extLst>
              <a:ext uri="{FF2B5EF4-FFF2-40B4-BE49-F238E27FC236}">
                <a16:creationId xmlns:a16="http://schemas.microsoft.com/office/drawing/2014/main" id="{7AC04949-3A93-B47B-9403-D789837D43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9570" y="2105200"/>
            <a:ext cx="2166199" cy="1475917"/>
          </a:xfrm>
          <a:prstGeom prst="rect">
            <a:avLst/>
          </a:prstGeom>
        </p:spPr>
      </p:pic>
      <p:sp>
        <p:nvSpPr>
          <p:cNvPr id="4" name="Slide Number Placeholder 3">
            <a:extLst>
              <a:ext uri="{FF2B5EF4-FFF2-40B4-BE49-F238E27FC236}">
                <a16:creationId xmlns:a16="http://schemas.microsoft.com/office/drawing/2014/main" id="{6CDED981-070A-8EC2-11E7-153B4325905A}"/>
              </a:ext>
            </a:extLst>
          </p:cNvPr>
          <p:cNvSpPr>
            <a:spLocks noGrp="1"/>
          </p:cNvSpPr>
          <p:nvPr>
            <p:ph type="sldNum" sz="quarter" idx="10"/>
          </p:nvPr>
        </p:nvSpPr>
        <p:spPr/>
        <p:txBody>
          <a:bodyPr/>
          <a:lstStyle/>
          <a:p>
            <a:fld id="{70089216-3EB4-48D3-A482-8895DB197100}" type="slidenum">
              <a:rPr lang="en-US" smtClean="0"/>
              <a:pPr/>
              <a:t>5</a:t>
            </a:fld>
            <a:endParaRPr lang="en-US" dirty="0"/>
          </a:p>
        </p:txBody>
      </p:sp>
      <p:sp>
        <p:nvSpPr>
          <p:cNvPr id="38" name="Title 1">
            <a:extLst>
              <a:ext uri="{FF2B5EF4-FFF2-40B4-BE49-F238E27FC236}">
                <a16:creationId xmlns:a16="http://schemas.microsoft.com/office/drawing/2014/main" id="{99F13E1E-DE36-D6BD-D11B-8176D0005496}"/>
              </a:ext>
            </a:extLst>
          </p:cNvPr>
          <p:cNvSpPr txBox="1">
            <a:spLocks/>
          </p:cNvSpPr>
          <p:nvPr/>
        </p:nvSpPr>
        <p:spPr>
          <a:xfrm>
            <a:off x="304800" y="641324"/>
            <a:ext cx="5334000" cy="650875"/>
          </a:xfrm>
          <a:prstGeom prst="rect">
            <a:avLst/>
          </a:prstGeom>
        </p:spPr>
        <p:txBody>
          <a:bodyPr lIns="0" tIns="0" rIns="0" bIns="0" anchor="ctr">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The Continuum of Care</a:t>
            </a:r>
          </a:p>
        </p:txBody>
      </p:sp>
      <p:sp>
        <p:nvSpPr>
          <p:cNvPr id="8" name="Rectangle 7">
            <a:extLst>
              <a:ext uri="{FF2B5EF4-FFF2-40B4-BE49-F238E27FC236}">
                <a16:creationId xmlns:a16="http://schemas.microsoft.com/office/drawing/2014/main" id="{C3AE2868-5E7C-CB91-D45C-203002D9B6C2}"/>
              </a:ext>
            </a:extLst>
          </p:cNvPr>
          <p:cNvSpPr/>
          <p:nvPr/>
        </p:nvSpPr>
        <p:spPr>
          <a:xfrm>
            <a:off x="0" y="1295400"/>
            <a:ext cx="12192000" cy="4572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bject 14">
            <a:extLst>
              <a:ext uri="{FF2B5EF4-FFF2-40B4-BE49-F238E27FC236}">
                <a16:creationId xmlns:a16="http://schemas.microsoft.com/office/drawing/2014/main" id="{C2954003-C83E-C8D1-145B-E1848E9411EA}"/>
              </a:ext>
            </a:extLst>
          </p:cNvPr>
          <p:cNvSpPr txBox="1"/>
          <p:nvPr/>
        </p:nvSpPr>
        <p:spPr>
          <a:xfrm>
            <a:off x="304800" y="1400890"/>
            <a:ext cx="11408673" cy="246221"/>
          </a:xfrm>
          <a:prstGeom prst="rect">
            <a:avLst/>
          </a:prstGeom>
          <a:noFill/>
        </p:spPr>
        <p:txBody>
          <a:bodyPr vert="horz" wrap="square" lIns="0" tIns="0" rIns="0" bIns="0" rtlCol="0" anchor="ctr">
            <a:spAutoFit/>
          </a:bodyPr>
          <a:lstStyle/>
          <a:p>
            <a:pPr marR="149225"/>
            <a:r>
              <a:rPr lang="en-US" sz="1600" kern="0" spc="10" dirty="0">
                <a:solidFill>
                  <a:srgbClr val="04948E"/>
                </a:solidFill>
                <a:latin typeface="Trebuchet MS" panose="020B0603020202020204" pitchFamily="34" charset="0"/>
                <a:cs typeface="Verdana"/>
              </a:rPr>
              <a:t>The most effective way to help reduce HIV-related morbidity and mortality is to ensure continuous care…</a:t>
            </a:r>
          </a:p>
        </p:txBody>
      </p:sp>
      <p:sp>
        <p:nvSpPr>
          <p:cNvPr id="42" name="object 14">
            <a:extLst>
              <a:ext uri="{FF2B5EF4-FFF2-40B4-BE49-F238E27FC236}">
                <a16:creationId xmlns:a16="http://schemas.microsoft.com/office/drawing/2014/main" id="{14BF3B9D-1885-B52B-3B51-FA82FC0EB3E6}"/>
              </a:ext>
            </a:extLst>
          </p:cNvPr>
          <p:cNvSpPr txBox="1"/>
          <p:nvPr/>
        </p:nvSpPr>
        <p:spPr>
          <a:xfrm>
            <a:off x="304800" y="1764268"/>
            <a:ext cx="6928685" cy="492443"/>
          </a:xfrm>
          <a:prstGeom prst="rect">
            <a:avLst/>
          </a:prstGeom>
          <a:noFill/>
        </p:spPr>
        <p:txBody>
          <a:bodyPr vert="horz" wrap="square" lIns="0" tIns="0" rIns="0" bIns="0" rtlCol="0" anchor="ctr">
            <a:spAutoFit/>
          </a:bodyPr>
          <a:lstStyle/>
          <a:p>
            <a:pPr marR="149225"/>
            <a:r>
              <a:rPr lang="en-US" sz="1600" b="1" kern="0" spc="10" dirty="0">
                <a:solidFill>
                  <a:srgbClr val="002060"/>
                </a:solidFill>
                <a:latin typeface="Trebuchet MS" panose="020B0603020202020204" pitchFamily="34" charset="0"/>
                <a:cs typeface="Verdana"/>
              </a:rPr>
              <a:t>…which means that people living with diagnosed HIV infection (PLWH) need to: </a:t>
            </a:r>
          </a:p>
        </p:txBody>
      </p:sp>
      <p:sp>
        <p:nvSpPr>
          <p:cNvPr id="46" name="Rectangle: Top Corners Rounded 45">
            <a:extLst>
              <a:ext uri="{FF2B5EF4-FFF2-40B4-BE49-F238E27FC236}">
                <a16:creationId xmlns:a16="http://schemas.microsoft.com/office/drawing/2014/main" id="{8F287703-8FFE-37F3-A4BB-A8BE6CA6DC70}"/>
              </a:ext>
            </a:extLst>
          </p:cNvPr>
          <p:cNvSpPr/>
          <p:nvPr/>
        </p:nvSpPr>
        <p:spPr>
          <a:xfrm rot="5400000">
            <a:off x="3048000" y="2209801"/>
            <a:ext cx="990599" cy="7086600"/>
          </a:xfrm>
          <a:prstGeom prst="round2Same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23" name="object 24">
            <a:extLst>
              <a:ext uri="{FF2B5EF4-FFF2-40B4-BE49-F238E27FC236}">
                <a16:creationId xmlns:a16="http://schemas.microsoft.com/office/drawing/2014/main" id="{4AA40135-7BF1-677F-4799-2159C798444E}"/>
              </a:ext>
            </a:extLst>
          </p:cNvPr>
          <p:cNvSpPr txBox="1"/>
          <p:nvPr/>
        </p:nvSpPr>
        <p:spPr>
          <a:xfrm>
            <a:off x="1215479" y="2406134"/>
            <a:ext cx="1527721" cy="369332"/>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sz="1200" b="1" dirty="0"/>
              <a:t>Be diagnosed </a:t>
            </a:r>
            <a:r>
              <a:rPr lang="en-US" sz="1200" dirty="0"/>
              <a:t>as early as possible</a:t>
            </a:r>
          </a:p>
        </p:txBody>
      </p:sp>
      <p:sp>
        <p:nvSpPr>
          <p:cNvPr id="27" name="Oval 26">
            <a:extLst>
              <a:ext uri="{FF2B5EF4-FFF2-40B4-BE49-F238E27FC236}">
                <a16:creationId xmlns:a16="http://schemas.microsoft.com/office/drawing/2014/main" id="{00B7EB68-0438-4488-38A1-142CD89034A2}"/>
              </a:ext>
            </a:extLst>
          </p:cNvPr>
          <p:cNvSpPr/>
          <p:nvPr/>
        </p:nvSpPr>
        <p:spPr>
          <a:xfrm>
            <a:off x="492975" y="2286000"/>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pic>
        <p:nvPicPr>
          <p:cNvPr id="123" name="Picture 122">
            <a:extLst>
              <a:ext uri="{FF2B5EF4-FFF2-40B4-BE49-F238E27FC236}">
                <a16:creationId xmlns:a16="http://schemas.microsoft.com/office/drawing/2014/main" id="{4989DBA3-A40A-B2B1-7CD8-5625152EC4B9}"/>
              </a:ext>
            </a:extLst>
          </p:cNvPr>
          <p:cNvPicPr>
            <a:picLocks noChangeAspect="1"/>
          </p:cNvPicPr>
          <p:nvPr/>
        </p:nvPicPr>
        <p:blipFill>
          <a:blip r:embed="rId5" cstate="print"/>
          <a:stretch>
            <a:fillRect/>
          </a:stretch>
        </p:blipFill>
        <p:spPr>
          <a:xfrm>
            <a:off x="631020" y="2375357"/>
            <a:ext cx="333509" cy="405713"/>
          </a:xfrm>
          <a:prstGeom prst="rect">
            <a:avLst/>
          </a:prstGeom>
        </p:spPr>
      </p:pic>
      <p:sp>
        <p:nvSpPr>
          <p:cNvPr id="47" name="object 24">
            <a:extLst>
              <a:ext uri="{FF2B5EF4-FFF2-40B4-BE49-F238E27FC236}">
                <a16:creationId xmlns:a16="http://schemas.microsoft.com/office/drawing/2014/main" id="{C9702E38-C985-56C3-3FC3-25654F1CEDB8}"/>
              </a:ext>
            </a:extLst>
          </p:cNvPr>
          <p:cNvSpPr txBox="1"/>
          <p:nvPr/>
        </p:nvSpPr>
        <p:spPr>
          <a:xfrm>
            <a:off x="4343399" y="2406134"/>
            <a:ext cx="2176817" cy="369332"/>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sz="1200" b="1" dirty="0"/>
              <a:t>Be prescribed antiretroviral therapy (ART)</a:t>
            </a:r>
          </a:p>
        </p:txBody>
      </p:sp>
      <p:sp>
        <p:nvSpPr>
          <p:cNvPr id="48" name="Oval 47">
            <a:extLst>
              <a:ext uri="{FF2B5EF4-FFF2-40B4-BE49-F238E27FC236}">
                <a16:creationId xmlns:a16="http://schemas.microsoft.com/office/drawing/2014/main" id="{BBC63092-5B2D-C7DC-A758-389BD651B9C9}"/>
              </a:ext>
            </a:extLst>
          </p:cNvPr>
          <p:cNvSpPr/>
          <p:nvPr/>
        </p:nvSpPr>
        <p:spPr>
          <a:xfrm>
            <a:off x="3620896" y="2286000"/>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48" name="object 24">
            <a:extLst>
              <a:ext uri="{FF2B5EF4-FFF2-40B4-BE49-F238E27FC236}">
                <a16:creationId xmlns:a16="http://schemas.microsoft.com/office/drawing/2014/main" id="{E4A15CFD-4B41-06A5-C536-95C462FA59B7}"/>
              </a:ext>
            </a:extLst>
          </p:cNvPr>
          <p:cNvSpPr txBox="1"/>
          <p:nvPr/>
        </p:nvSpPr>
        <p:spPr>
          <a:xfrm>
            <a:off x="1215479" y="3380601"/>
            <a:ext cx="2113842" cy="553998"/>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sz="1200" b="1" dirty="0"/>
              <a:t>Be linked to care </a:t>
            </a:r>
            <a:r>
              <a:rPr lang="en-US" sz="1200" dirty="0"/>
              <a:t>with a heath care provider as soon as possible after diagnosis</a:t>
            </a:r>
          </a:p>
        </p:txBody>
      </p:sp>
      <p:sp>
        <p:nvSpPr>
          <p:cNvPr id="149" name="Oval 148">
            <a:extLst>
              <a:ext uri="{FF2B5EF4-FFF2-40B4-BE49-F238E27FC236}">
                <a16:creationId xmlns:a16="http://schemas.microsoft.com/office/drawing/2014/main" id="{832EEDA8-D643-43B2-F0D5-F69556264188}"/>
              </a:ext>
            </a:extLst>
          </p:cNvPr>
          <p:cNvSpPr/>
          <p:nvPr/>
        </p:nvSpPr>
        <p:spPr>
          <a:xfrm>
            <a:off x="492975" y="3352800"/>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pic>
        <p:nvPicPr>
          <p:cNvPr id="165" name="Picture 164">
            <a:extLst>
              <a:ext uri="{FF2B5EF4-FFF2-40B4-BE49-F238E27FC236}">
                <a16:creationId xmlns:a16="http://schemas.microsoft.com/office/drawing/2014/main" id="{E269F56A-A656-256B-813D-99D8068E6122}"/>
              </a:ext>
            </a:extLst>
          </p:cNvPr>
          <p:cNvPicPr>
            <a:picLocks noChangeAspect="1"/>
          </p:cNvPicPr>
          <p:nvPr/>
        </p:nvPicPr>
        <p:blipFill>
          <a:blip r:embed="rId6" cstate="print"/>
          <a:stretch>
            <a:fillRect/>
          </a:stretch>
        </p:blipFill>
        <p:spPr>
          <a:xfrm>
            <a:off x="633047" y="3491869"/>
            <a:ext cx="329452" cy="394344"/>
          </a:xfrm>
          <a:prstGeom prst="rect">
            <a:avLst/>
          </a:prstGeom>
        </p:spPr>
      </p:pic>
      <p:sp>
        <p:nvSpPr>
          <p:cNvPr id="153" name="object 24">
            <a:extLst>
              <a:ext uri="{FF2B5EF4-FFF2-40B4-BE49-F238E27FC236}">
                <a16:creationId xmlns:a16="http://schemas.microsoft.com/office/drawing/2014/main" id="{3F482E39-C59D-F0D5-79D8-E6A2BBF9B2DB}"/>
              </a:ext>
            </a:extLst>
          </p:cNvPr>
          <p:cNvSpPr txBox="1"/>
          <p:nvPr/>
        </p:nvSpPr>
        <p:spPr>
          <a:xfrm>
            <a:off x="4343399" y="3380601"/>
            <a:ext cx="2176817" cy="553998"/>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sz="1200" b="1" dirty="0"/>
              <a:t>Achieve and maintain viral suppression </a:t>
            </a:r>
            <a:r>
              <a:rPr lang="en-US" sz="1200" dirty="0"/>
              <a:t>(HIV viral load undetectable)</a:t>
            </a:r>
          </a:p>
        </p:txBody>
      </p:sp>
      <p:sp>
        <p:nvSpPr>
          <p:cNvPr id="154" name="Oval 153">
            <a:extLst>
              <a:ext uri="{FF2B5EF4-FFF2-40B4-BE49-F238E27FC236}">
                <a16:creationId xmlns:a16="http://schemas.microsoft.com/office/drawing/2014/main" id="{7D4E6C89-7183-8DF0-4FA2-367610AA1EB5}"/>
              </a:ext>
            </a:extLst>
          </p:cNvPr>
          <p:cNvSpPr/>
          <p:nvPr/>
        </p:nvSpPr>
        <p:spPr>
          <a:xfrm>
            <a:off x="3620896" y="3352800"/>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pic>
        <p:nvPicPr>
          <p:cNvPr id="166" name="Picture 165">
            <a:extLst>
              <a:ext uri="{FF2B5EF4-FFF2-40B4-BE49-F238E27FC236}">
                <a16:creationId xmlns:a16="http://schemas.microsoft.com/office/drawing/2014/main" id="{D517D3C0-8C7A-8248-FA7D-ED76C093D598}"/>
              </a:ext>
            </a:extLst>
          </p:cNvPr>
          <p:cNvPicPr>
            <a:picLocks noChangeAspect="1"/>
          </p:cNvPicPr>
          <p:nvPr/>
        </p:nvPicPr>
        <p:blipFill>
          <a:blip r:embed="rId7" cstate="print"/>
          <a:stretch>
            <a:fillRect/>
          </a:stretch>
        </p:blipFill>
        <p:spPr>
          <a:xfrm>
            <a:off x="3733800" y="3521520"/>
            <a:ext cx="395342" cy="282387"/>
          </a:xfrm>
          <a:prstGeom prst="rect">
            <a:avLst/>
          </a:prstGeom>
        </p:spPr>
      </p:pic>
      <p:sp>
        <p:nvSpPr>
          <p:cNvPr id="159" name="object 24">
            <a:extLst>
              <a:ext uri="{FF2B5EF4-FFF2-40B4-BE49-F238E27FC236}">
                <a16:creationId xmlns:a16="http://schemas.microsoft.com/office/drawing/2014/main" id="{48D62353-699E-61A9-99F9-BBF7D9245136}"/>
              </a:ext>
            </a:extLst>
          </p:cNvPr>
          <p:cNvSpPr txBox="1"/>
          <p:nvPr/>
        </p:nvSpPr>
        <p:spPr>
          <a:xfrm>
            <a:off x="1215479" y="4632067"/>
            <a:ext cx="2405418" cy="184666"/>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sz="1200" b="1" dirty="0"/>
              <a:t>Be engaged or retained in care</a:t>
            </a:r>
          </a:p>
        </p:txBody>
      </p:sp>
      <p:sp>
        <p:nvSpPr>
          <p:cNvPr id="160" name="Oval 159">
            <a:extLst>
              <a:ext uri="{FF2B5EF4-FFF2-40B4-BE49-F238E27FC236}">
                <a16:creationId xmlns:a16="http://schemas.microsoft.com/office/drawing/2014/main" id="{BB9A7D74-0F89-ADA6-F9D1-52D5479CD872}"/>
              </a:ext>
            </a:extLst>
          </p:cNvPr>
          <p:cNvSpPr/>
          <p:nvPr/>
        </p:nvSpPr>
        <p:spPr>
          <a:xfrm>
            <a:off x="492975" y="4419600"/>
            <a:ext cx="609600" cy="609600"/>
          </a:xfrm>
          <a:prstGeom prst="ellipse">
            <a:avLst/>
          </a:prstGeom>
          <a:solidFill>
            <a:srgbClr val="0194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75" name="object 24">
            <a:extLst>
              <a:ext uri="{FF2B5EF4-FFF2-40B4-BE49-F238E27FC236}">
                <a16:creationId xmlns:a16="http://schemas.microsoft.com/office/drawing/2014/main" id="{130D565E-1FB2-1750-8427-03DC1C86A95C}"/>
              </a:ext>
            </a:extLst>
          </p:cNvPr>
          <p:cNvSpPr txBox="1"/>
          <p:nvPr/>
        </p:nvSpPr>
        <p:spPr>
          <a:xfrm>
            <a:off x="393451" y="5402647"/>
            <a:ext cx="6680698" cy="738664"/>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CA" sz="1200" b="1" i="0" dirty="0">
                <a:solidFill>
                  <a:srgbClr val="636767"/>
                </a:solidFill>
                <a:effectLst/>
                <a:latin typeface="Lato-Regular"/>
              </a:rPr>
              <a:t>The HIV </a:t>
            </a:r>
            <a:r>
              <a:rPr lang="en-CA" sz="1200" b="1" i="0" dirty="0">
                <a:solidFill>
                  <a:schemeClr val="tx1"/>
                </a:solidFill>
                <a:effectLst/>
                <a:latin typeface="Lato-Regular"/>
              </a:rPr>
              <a:t>Undetectable=</a:t>
            </a:r>
            <a:r>
              <a:rPr lang="en-CA" sz="1200" b="1" i="0" dirty="0" err="1">
                <a:solidFill>
                  <a:schemeClr val="tx1"/>
                </a:solidFill>
                <a:effectLst/>
                <a:latin typeface="Lato-Regular"/>
              </a:rPr>
              <a:t>Untransmittable</a:t>
            </a:r>
            <a:r>
              <a:rPr lang="en-CA" sz="1200" b="1" i="0" dirty="0">
                <a:solidFill>
                  <a:schemeClr val="tx1"/>
                </a:solidFill>
                <a:effectLst/>
                <a:latin typeface="Lato-Regular"/>
              </a:rPr>
              <a:t> (U=U) </a:t>
            </a:r>
            <a:r>
              <a:rPr lang="en-CA" sz="1200" b="1" i="0" dirty="0">
                <a:solidFill>
                  <a:srgbClr val="636767"/>
                </a:solidFill>
                <a:effectLst/>
                <a:latin typeface="Lato-Regular"/>
              </a:rPr>
              <a:t>concept means that PLWH who consistently maintain an undetectable viral load- indicating extremely low levels of HIV in their blood-by adhering to a daily regimen of antiretroviral therapy (ART) cannot sexually transmit the virus to others. </a:t>
            </a:r>
            <a:endParaRPr lang="en-CA" sz="1050" b="1" dirty="0">
              <a:solidFill>
                <a:srgbClr val="000000"/>
              </a:solidFill>
              <a:effectLst/>
            </a:endParaRPr>
          </a:p>
        </p:txBody>
      </p:sp>
      <p:sp>
        <p:nvSpPr>
          <p:cNvPr id="187" name="object 24">
            <a:extLst>
              <a:ext uri="{FF2B5EF4-FFF2-40B4-BE49-F238E27FC236}">
                <a16:creationId xmlns:a16="http://schemas.microsoft.com/office/drawing/2014/main" id="{5B23E123-8E20-5369-282C-ED280D79EAE9}"/>
              </a:ext>
            </a:extLst>
          </p:cNvPr>
          <p:cNvSpPr txBox="1"/>
          <p:nvPr/>
        </p:nvSpPr>
        <p:spPr>
          <a:xfrm>
            <a:off x="7620000" y="2199336"/>
            <a:ext cx="3206052" cy="861774"/>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dirty="0"/>
              <a:t>ART has transformed HIV into a manageable chronic condition, with life expectancy approaching that for people without HIV.</a:t>
            </a:r>
          </a:p>
        </p:txBody>
      </p:sp>
      <p:pic>
        <p:nvPicPr>
          <p:cNvPr id="189" name="Graphic 188">
            <a:extLst>
              <a:ext uri="{FF2B5EF4-FFF2-40B4-BE49-F238E27FC236}">
                <a16:creationId xmlns:a16="http://schemas.microsoft.com/office/drawing/2014/main" id="{35116A20-1AF9-73B2-EF42-4F0934163C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21523" y="2088354"/>
            <a:ext cx="475543" cy="398844"/>
          </a:xfrm>
          <a:prstGeom prst="rect">
            <a:avLst/>
          </a:prstGeom>
        </p:spPr>
      </p:pic>
      <p:sp>
        <p:nvSpPr>
          <p:cNvPr id="193" name="object 24">
            <a:extLst>
              <a:ext uri="{FF2B5EF4-FFF2-40B4-BE49-F238E27FC236}">
                <a16:creationId xmlns:a16="http://schemas.microsoft.com/office/drawing/2014/main" id="{69672CF8-93CB-C86A-855C-6405A257888A}"/>
              </a:ext>
            </a:extLst>
          </p:cNvPr>
          <p:cNvSpPr txBox="1"/>
          <p:nvPr/>
        </p:nvSpPr>
        <p:spPr>
          <a:xfrm>
            <a:off x="7620000" y="3163417"/>
            <a:ext cx="3938953" cy="307777"/>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sz="1000" dirty="0"/>
              <a:t>Guidelines for the Use of Antiretroviral Agents in Adults and Adolescents with HIV</a:t>
            </a:r>
          </a:p>
        </p:txBody>
      </p:sp>
      <p:pic>
        <p:nvPicPr>
          <p:cNvPr id="194" name="Graphic 193">
            <a:extLst>
              <a:ext uri="{FF2B5EF4-FFF2-40B4-BE49-F238E27FC236}">
                <a16:creationId xmlns:a16="http://schemas.microsoft.com/office/drawing/2014/main" id="{D8BFE2B0-3C2C-DC3D-14BD-96ED14EEBC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12902" y="2756310"/>
            <a:ext cx="475543" cy="398844"/>
          </a:xfrm>
          <a:prstGeom prst="rect">
            <a:avLst/>
          </a:prstGeom>
        </p:spPr>
      </p:pic>
      <p:sp>
        <p:nvSpPr>
          <p:cNvPr id="199" name="Rectangle 13">
            <a:extLst>
              <a:ext uri="{FF2B5EF4-FFF2-40B4-BE49-F238E27FC236}">
                <a16:creationId xmlns:a16="http://schemas.microsoft.com/office/drawing/2014/main" id="{6F93A2F2-9718-D5B7-3FFB-8AFC6DCDD947}"/>
              </a:ext>
            </a:extLst>
          </p:cNvPr>
          <p:cNvSpPr/>
          <p:nvPr/>
        </p:nvSpPr>
        <p:spPr>
          <a:xfrm rot="16200000" flipH="1">
            <a:off x="7136601" y="4816497"/>
            <a:ext cx="1126994" cy="212811"/>
          </a:xfrm>
          <a:custGeom>
            <a:avLst/>
            <a:gdLst>
              <a:gd name="connsiteX0" fmla="*/ 0 w 1415332"/>
              <a:gd name="connsiteY0" fmla="*/ 0 h 445273"/>
              <a:gd name="connsiteX1" fmla="*/ 1415332 w 1415332"/>
              <a:gd name="connsiteY1" fmla="*/ 0 h 445273"/>
              <a:gd name="connsiteX2" fmla="*/ 1415332 w 1415332"/>
              <a:gd name="connsiteY2" fmla="*/ 445273 h 445273"/>
              <a:gd name="connsiteX3" fmla="*/ 0 w 1415332"/>
              <a:gd name="connsiteY3" fmla="*/ 445273 h 445273"/>
              <a:gd name="connsiteX4" fmla="*/ 0 w 1415332"/>
              <a:gd name="connsiteY4" fmla="*/ 0 h 445273"/>
              <a:gd name="connsiteX0" fmla="*/ 0 w 1415332"/>
              <a:gd name="connsiteY0" fmla="*/ 0 h 445273"/>
              <a:gd name="connsiteX1" fmla="*/ 1337694 w 1415332"/>
              <a:gd name="connsiteY1" fmla="*/ 0 h 445273"/>
              <a:gd name="connsiteX2" fmla="*/ 1415332 w 1415332"/>
              <a:gd name="connsiteY2" fmla="*/ 445273 h 445273"/>
              <a:gd name="connsiteX3" fmla="*/ 0 w 1415332"/>
              <a:gd name="connsiteY3" fmla="*/ 445273 h 445273"/>
              <a:gd name="connsiteX4" fmla="*/ 0 w 1415332"/>
              <a:gd name="connsiteY4" fmla="*/ 0 h 44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332" h="445273">
                <a:moveTo>
                  <a:pt x="0" y="0"/>
                </a:moveTo>
                <a:lnTo>
                  <a:pt x="1337694" y="0"/>
                </a:lnTo>
                <a:lnTo>
                  <a:pt x="1415332" y="445273"/>
                </a:lnTo>
                <a:lnTo>
                  <a:pt x="0" y="445273"/>
                </a:lnTo>
                <a:lnTo>
                  <a:pt x="0" y="0"/>
                </a:lnTo>
                <a:close/>
              </a:path>
            </a:pathLst>
          </a:custGeom>
          <a:solidFill>
            <a:srgbClr val="001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197" name="Rectangle: Top Corners Rounded 196">
            <a:extLst>
              <a:ext uri="{FF2B5EF4-FFF2-40B4-BE49-F238E27FC236}">
                <a16:creationId xmlns:a16="http://schemas.microsoft.com/office/drawing/2014/main" id="{B996E93B-F113-4D1C-678B-174E0BC3A326}"/>
              </a:ext>
            </a:extLst>
          </p:cNvPr>
          <p:cNvSpPr/>
          <p:nvPr/>
        </p:nvSpPr>
        <p:spPr>
          <a:xfrm rot="16200000">
            <a:off x="8920915" y="2759013"/>
            <a:ext cx="2143898" cy="4398273"/>
          </a:xfrm>
          <a:prstGeom prst="round2SameRect">
            <a:avLst>
              <a:gd name="adj1" fmla="val 7333"/>
              <a:gd name="adj2" fmla="val 0"/>
            </a:avLst>
          </a:prstGeom>
          <a:solidFill>
            <a:srgbClr val="002060">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201" name="Pentagon 47">
            <a:extLst>
              <a:ext uri="{FF2B5EF4-FFF2-40B4-BE49-F238E27FC236}">
                <a16:creationId xmlns:a16="http://schemas.microsoft.com/office/drawing/2014/main" id="{5B686E45-0033-313A-61E1-EA3A3EBD2187}"/>
              </a:ext>
            </a:extLst>
          </p:cNvPr>
          <p:cNvSpPr/>
          <p:nvPr/>
        </p:nvSpPr>
        <p:spPr>
          <a:xfrm>
            <a:off x="7594032" y="4358390"/>
            <a:ext cx="1320018" cy="1045649"/>
          </a:xfrm>
          <a:prstGeom prst="homePlate">
            <a:avLst>
              <a:gd name="adj" fmla="val 28282"/>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pic>
        <p:nvPicPr>
          <p:cNvPr id="202" name="Picture 201">
            <a:extLst>
              <a:ext uri="{FF2B5EF4-FFF2-40B4-BE49-F238E27FC236}">
                <a16:creationId xmlns:a16="http://schemas.microsoft.com/office/drawing/2014/main" id="{ED520FDD-DC56-E0CD-FB6E-95D6BBAFBBDA}"/>
              </a:ext>
            </a:extLst>
          </p:cNvPr>
          <p:cNvPicPr>
            <a:picLocks noChangeAspect="1"/>
          </p:cNvPicPr>
          <p:nvPr/>
        </p:nvPicPr>
        <p:blipFill>
          <a:blip r:embed="rId10" cstate="print"/>
          <a:stretch>
            <a:fillRect/>
          </a:stretch>
        </p:blipFill>
        <p:spPr>
          <a:xfrm>
            <a:off x="7629331" y="4639279"/>
            <a:ext cx="1077221" cy="465532"/>
          </a:xfrm>
          <a:prstGeom prst="rect">
            <a:avLst/>
          </a:prstGeom>
        </p:spPr>
      </p:pic>
      <p:sp>
        <p:nvSpPr>
          <p:cNvPr id="203" name="object 24">
            <a:extLst>
              <a:ext uri="{FF2B5EF4-FFF2-40B4-BE49-F238E27FC236}">
                <a16:creationId xmlns:a16="http://schemas.microsoft.com/office/drawing/2014/main" id="{7D8EE2ED-D87D-4CE1-9C70-3EB7D18B2516}"/>
              </a:ext>
            </a:extLst>
          </p:cNvPr>
          <p:cNvSpPr txBox="1"/>
          <p:nvPr/>
        </p:nvSpPr>
        <p:spPr>
          <a:xfrm>
            <a:off x="9070854" y="4138091"/>
            <a:ext cx="3038138" cy="738664"/>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sz="1200" b="1" dirty="0">
                <a:solidFill>
                  <a:srgbClr val="002060"/>
                </a:solidFill>
              </a:rPr>
              <a:t>Prevalence</a:t>
            </a:r>
            <a:r>
              <a:rPr lang="en-US" sz="1200" b="1" dirty="0"/>
              <a:t> </a:t>
            </a:r>
            <a:r>
              <a:rPr lang="en-US" sz="1200" dirty="0"/>
              <a:t>represents the number or proportion of people with a particular disease or condition in a given population and at a specific time.</a:t>
            </a:r>
          </a:p>
        </p:txBody>
      </p:sp>
      <p:sp>
        <p:nvSpPr>
          <p:cNvPr id="204" name="object 24">
            <a:extLst>
              <a:ext uri="{FF2B5EF4-FFF2-40B4-BE49-F238E27FC236}">
                <a16:creationId xmlns:a16="http://schemas.microsoft.com/office/drawing/2014/main" id="{78CE8539-0EC2-52B8-59D7-A92ECF56B2C4}"/>
              </a:ext>
            </a:extLst>
          </p:cNvPr>
          <p:cNvSpPr txBox="1"/>
          <p:nvPr/>
        </p:nvSpPr>
        <p:spPr>
          <a:xfrm>
            <a:off x="9070854" y="5046081"/>
            <a:ext cx="3038138" cy="738664"/>
          </a:xfrm>
          <a:prstGeom prst="rect">
            <a:avLst/>
          </a:prstGeom>
          <a:noFill/>
        </p:spPr>
        <p:txBody>
          <a:bodyPr vert="horz" wrap="square" lIns="0" tIns="0" rIns="0" bIns="0" rtlCol="0" anchor="ctr">
            <a:spAutoFit/>
          </a:bodyPr>
          <a:lstStyle>
            <a:defPPr>
              <a:defRPr lang="en-US"/>
            </a:defPPr>
            <a:lvl1pPr marR="149225">
              <a:defRPr sz="1400" kern="0" spc="10">
                <a:solidFill>
                  <a:srgbClr val="000000"/>
                </a:solidFill>
                <a:latin typeface="Trebuchet MS" panose="020B0603020202020204" pitchFamily="34" charset="0"/>
                <a:cs typeface="Verdana"/>
              </a:defRPr>
            </a:lvl1pPr>
          </a:lstStyle>
          <a:p>
            <a:r>
              <a:rPr lang="en-US" sz="1200" b="1" dirty="0">
                <a:solidFill>
                  <a:srgbClr val="002060"/>
                </a:solidFill>
              </a:rPr>
              <a:t>Incidence</a:t>
            </a:r>
            <a:r>
              <a:rPr lang="en-US" sz="1200" b="1" dirty="0"/>
              <a:t> </a:t>
            </a:r>
            <a:r>
              <a:rPr lang="en-US" sz="1200" dirty="0"/>
              <a:t>represents the number of new cases of a condition, symptom, death, or injury that develops in a specific area during a specific time period.</a:t>
            </a:r>
          </a:p>
        </p:txBody>
      </p:sp>
      <p:pic>
        <p:nvPicPr>
          <p:cNvPr id="22" name="Picture 21" descr="A white line drawing of two people&#10;&#10;Description automatically generated">
            <a:extLst>
              <a:ext uri="{FF2B5EF4-FFF2-40B4-BE49-F238E27FC236}">
                <a16:creationId xmlns:a16="http://schemas.microsoft.com/office/drawing/2014/main" id="{AF442282-941B-D44B-3130-50A7EB8F18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9310" y="4529326"/>
            <a:ext cx="365760" cy="365760"/>
          </a:xfrm>
          <a:prstGeom prst="rect">
            <a:avLst/>
          </a:prstGeom>
        </p:spPr>
      </p:pic>
      <p:pic>
        <p:nvPicPr>
          <p:cNvPr id="29" name="Picture 28" descr="A white outline of a syringe and a pill&#10;&#10;Description automatically generated">
            <a:extLst>
              <a:ext uri="{FF2B5EF4-FFF2-40B4-BE49-F238E27FC236}">
                <a16:creationId xmlns:a16="http://schemas.microsoft.com/office/drawing/2014/main" id="{CE1782E6-1B18-FCE0-9688-C76F7C6C76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08630" y="2344176"/>
            <a:ext cx="457200" cy="457200"/>
          </a:xfrm>
          <a:prstGeom prst="rect">
            <a:avLst/>
          </a:prstGeom>
        </p:spPr>
      </p:pic>
    </p:spTree>
    <p:extLst>
      <p:ext uri="{BB962C8B-B14F-4D97-AF65-F5344CB8AC3E}">
        <p14:creationId xmlns:p14="http://schemas.microsoft.com/office/powerpoint/2010/main" val="1192969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4D934-1BE6-860A-FFCE-8F030D3A7BD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9CF419-D4D4-8F95-AAA0-2F4A515B7E1B}"/>
              </a:ext>
            </a:extLst>
          </p:cNvPr>
          <p:cNvSpPr>
            <a:spLocks noGrp="1"/>
          </p:cNvSpPr>
          <p:nvPr>
            <p:ph type="sldNum" sz="quarter" idx="10"/>
          </p:nvPr>
        </p:nvSpPr>
        <p:spPr/>
        <p:txBody>
          <a:bodyPr/>
          <a:lstStyle/>
          <a:p>
            <a:fld id="{70089216-3EB4-48D3-A482-8895DB197100}" type="slidenum">
              <a:rPr lang="en-US" smtClean="0"/>
              <a:pPr/>
              <a:t>6</a:t>
            </a:fld>
            <a:endParaRPr lang="en-US" dirty="0"/>
          </a:p>
        </p:txBody>
      </p:sp>
      <p:sp>
        <p:nvSpPr>
          <p:cNvPr id="38" name="Title 1">
            <a:extLst>
              <a:ext uri="{FF2B5EF4-FFF2-40B4-BE49-F238E27FC236}">
                <a16:creationId xmlns:a16="http://schemas.microsoft.com/office/drawing/2014/main" id="{955C63B6-944A-EC8B-6618-4BE93AA5AB38}"/>
              </a:ext>
            </a:extLst>
          </p:cNvPr>
          <p:cNvSpPr txBox="1">
            <a:spLocks/>
          </p:cNvSpPr>
          <p:nvPr/>
        </p:nvSpPr>
        <p:spPr>
          <a:xfrm>
            <a:off x="304800" y="641324"/>
            <a:ext cx="10668000" cy="650875"/>
          </a:xfrm>
          <a:prstGeom prst="rect">
            <a:avLst/>
          </a:prstGeom>
        </p:spPr>
        <p:txBody>
          <a:bodyPr lIns="0" tIns="0" rIns="0" bIns="0" anchor="ctr">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The HIV Epidemic Highlights: 1980s and 1990s</a:t>
            </a:r>
          </a:p>
        </p:txBody>
      </p:sp>
      <p:sp>
        <p:nvSpPr>
          <p:cNvPr id="6" name="Freeform: Shape 5">
            <a:extLst>
              <a:ext uri="{FF2B5EF4-FFF2-40B4-BE49-F238E27FC236}">
                <a16:creationId xmlns:a16="http://schemas.microsoft.com/office/drawing/2014/main" id="{535741A8-0174-1013-5883-0D43E11EA460}"/>
              </a:ext>
            </a:extLst>
          </p:cNvPr>
          <p:cNvSpPr/>
          <p:nvPr/>
        </p:nvSpPr>
        <p:spPr>
          <a:xfrm>
            <a:off x="2445414" y="3878508"/>
            <a:ext cx="11525" cy="928819"/>
          </a:xfrm>
          <a:custGeom>
            <a:avLst/>
            <a:gdLst>
              <a:gd name="connsiteX0" fmla="*/ 0 w 11525"/>
              <a:gd name="connsiteY0" fmla="*/ 0 h 928819"/>
              <a:gd name="connsiteX1" fmla="*/ 0 w 11525"/>
              <a:gd name="connsiteY1" fmla="*/ 928820 h 928819"/>
            </a:gdLst>
            <a:ahLst/>
            <a:cxnLst>
              <a:cxn ang="0">
                <a:pos x="connsiteX0" y="connsiteY0"/>
              </a:cxn>
              <a:cxn ang="0">
                <a:pos x="connsiteX1" y="connsiteY1"/>
              </a:cxn>
            </a:cxnLst>
            <a:rect l="l" t="t" r="r" b="b"/>
            <a:pathLst>
              <a:path w="11525" h="928819">
                <a:moveTo>
                  <a:pt x="0" y="0"/>
                </a:moveTo>
                <a:lnTo>
                  <a:pt x="0" y="928820"/>
                </a:lnTo>
              </a:path>
            </a:pathLst>
          </a:custGeom>
          <a:ln w="21308" cap="flat">
            <a:solidFill>
              <a:srgbClr val="7B7B7B">
                <a:alpha val="32000"/>
              </a:srgbClr>
            </a:solid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05C171EA-8B5C-E86F-4A2A-BADFE645DA1D}"/>
              </a:ext>
            </a:extLst>
          </p:cNvPr>
          <p:cNvSpPr/>
          <p:nvPr/>
        </p:nvSpPr>
        <p:spPr>
          <a:xfrm>
            <a:off x="2346527" y="4702679"/>
            <a:ext cx="209298" cy="209298"/>
          </a:xfrm>
          <a:custGeom>
            <a:avLst/>
            <a:gdLst>
              <a:gd name="connsiteX0" fmla="*/ 209299 w 209298"/>
              <a:gd name="connsiteY0" fmla="*/ 104649 h 209298"/>
              <a:gd name="connsiteX1" fmla="*/ 104649 w 209298"/>
              <a:gd name="connsiteY1" fmla="*/ 209299 h 209298"/>
              <a:gd name="connsiteX2" fmla="*/ 0 w 209298"/>
              <a:gd name="connsiteY2" fmla="*/ 104649 h 209298"/>
              <a:gd name="connsiteX3" fmla="*/ 104649 w 209298"/>
              <a:gd name="connsiteY3" fmla="*/ 0 h 209298"/>
              <a:gd name="connsiteX4" fmla="*/ 209299 w 209298"/>
              <a:gd name="connsiteY4" fmla="*/ 104649 h 2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98" h="209298">
                <a:moveTo>
                  <a:pt x="209299" y="104649"/>
                </a:moveTo>
                <a:cubicBezTo>
                  <a:pt x="209299" y="162445"/>
                  <a:pt x="162445" y="209299"/>
                  <a:pt x="104649" y="209299"/>
                </a:cubicBezTo>
                <a:cubicBezTo>
                  <a:pt x="46853" y="209299"/>
                  <a:pt x="0" y="162445"/>
                  <a:pt x="0" y="104649"/>
                </a:cubicBezTo>
                <a:cubicBezTo>
                  <a:pt x="0" y="46853"/>
                  <a:pt x="46853" y="0"/>
                  <a:pt x="104649" y="0"/>
                </a:cubicBezTo>
                <a:cubicBezTo>
                  <a:pt x="162445" y="0"/>
                  <a:pt x="209299" y="46853"/>
                  <a:pt x="209299" y="104649"/>
                </a:cubicBezTo>
                <a:close/>
              </a:path>
            </a:pathLst>
          </a:custGeom>
          <a:solidFill>
            <a:schemeClr val="bg1">
              <a:lumMod val="85000"/>
            </a:schemeClr>
          </a:solidFill>
          <a:ln w="11518"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48086567-5489-7274-F51B-77DC391CE18D}"/>
              </a:ext>
            </a:extLst>
          </p:cNvPr>
          <p:cNvSpPr/>
          <p:nvPr/>
        </p:nvSpPr>
        <p:spPr>
          <a:xfrm>
            <a:off x="2369001" y="4725153"/>
            <a:ext cx="164350" cy="164350"/>
          </a:xfrm>
          <a:custGeom>
            <a:avLst/>
            <a:gdLst>
              <a:gd name="connsiteX0" fmla="*/ 164350 w 164350"/>
              <a:gd name="connsiteY0" fmla="*/ 82175 h 164350"/>
              <a:gd name="connsiteX1" fmla="*/ 82175 w 164350"/>
              <a:gd name="connsiteY1" fmla="*/ 164350 h 164350"/>
              <a:gd name="connsiteX2" fmla="*/ 0 w 164350"/>
              <a:gd name="connsiteY2" fmla="*/ 82175 h 164350"/>
              <a:gd name="connsiteX3" fmla="*/ 82175 w 164350"/>
              <a:gd name="connsiteY3" fmla="*/ 0 h 164350"/>
              <a:gd name="connsiteX4" fmla="*/ 164350 w 164350"/>
              <a:gd name="connsiteY4" fmla="*/ 82175 h 1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0" h="164350">
                <a:moveTo>
                  <a:pt x="164350" y="82175"/>
                </a:moveTo>
                <a:cubicBezTo>
                  <a:pt x="164350" y="127559"/>
                  <a:pt x="127559" y="164350"/>
                  <a:pt x="82175" y="164350"/>
                </a:cubicBezTo>
                <a:cubicBezTo>
                  <a:pt x="36791" y="164350"/>
                  <a:pt x="0" y="127559"/>
                  <a:pt x="0" y="82175"/>
                </a:cubicBezTo>
                <a:cubicBezTo>
                  <a:pt x="0" y="36791"/>
                  <a:pt x="36791" y="0"/>
                  <a:pt x="82175" y="0"/>
                </a:cubicBezTo>
                <a:cubicBezTo>
                  <a:pt x="127559" y="0"/>
                  <a:pt x="164350" y="36791"/>
                  <a:pt x="164350" y="82175"/>
                </a:cubicBezTo>
                <a:close/>
              </a:path>
            </a:pathLst>
          </a:custGeom>
          <a:solidFill>
            <a:srgbClr val="FFFFFF"/>
          </a:solidFill>
          <a:ln w="11518"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2F389F00-EDB5-F015-AC2F-6C316C2F3093}"/>
              </a:ext>
            </a:extLst>
          </p:cNvPr>
          <p:cNvSpPr/>
          <p:nvPr/>
        </p:nvSpPr>
        <p:spPr>
          <a:xfrm>
            <a:off x="5349970" y="3878508"/>
            <a:ext cx="11525" cy="928819"/>
          </a:xfrm>
          <a:custGeom>
            <a:avLst/>
            <a:gdLst>
              <a:gd name="connsiteX0" fmla="*/ 0 w 11525"/>
              <a:gd name="connsiteY0" fmla="*/ 0 h 928819"/>
              <a:gd name="connsiteX1" fmla="*/ 0 w 11525"/>
              <a:gd name="connsiteY1" fmla="*/ 928820 h 928819"/>
            </a:gdLst>
            <a:ahLst/>
            <a:cxnLst>
              <a:cxn ang="0">
                <a:pos x="connsiteX0" y="connsiteY0"/>
              </a:cxn>
              <a:cxn ang="0">
                <a:pos x="connsiteX1" y="connsiteY1"/>
              </a:cxn>
            </a:cxnLst>
            <a:rect l="l" t="t" r="r" b="b"/>
            <a:pathLst>
              <a:path w="11525" h="928819">
                <a:moveTo>
                  <a:pt x="0" y="0"/>
                </a:moveTo>
                <a:lnTo>
                  <a:pt x="0" y="928820"/>
                </a:lnTo>
              </a:path>
            </a:pathLst>
          </a:custGeom>
          <a:ln w="21308" cap="flat">
            <a:solidFill>
              <a:schemeClr val="bg1">
                <a:lumMod val="65000"/>
                <a:alpha val="32000"/>
              </a:schemeClr>
            </a:solid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22C977C0-F77E-78EE-CACF-669567EC8A64}"/>
              </a:ext>
            </a:extLst>
          </p:cNvPr>
          <p:cNvSpPr/>
          <p:nvPr/>
        </p:nvSpPr>
        <p:spPr>
          <a:xfrm>
            <a:off x="5245321" y="4702679"/>
            <a:ext cx="209298" cy="209298"/>
          </a:xfrm>
          <a:custGeom>
            <a:avLst/>
            <a:gdLst>
              <a:gd name="connsiteX0" fmla="*/ 209299 w 209298"/>
              <a:gd name="connsiteY0" fmla="*/ 104649 h 209298"/>
              <a:gd name="connsiteX1" fmla="*/ 104649 w 209298"/>
              <a:gd name="connsiteY1" fmla="*/ 209299 h 209298"/>
              <a:gd name="connsiteX2" fmla="*/ 0 w 209298"/>
              <a:gd name="connsiteY2" fmla="*/ 104649 h 209298"/>
              <a:gd name="connsiteX3" fmla="*/ 104649 w 209298"/>
              <a:gd name="connsiteY3" fmla="*/ 0 h 209298"/>
              <a:gd name="connsiteX4" fmla="*/ 209299 w 209298"/>
              <a:gd name="connsiteY4" fmla="*/ 104649 h 2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98" h="209298">
                <a:moveTo>
                  <a:pt x="209299" y="104649"/>
                </a:moveTo>
                <a:cubicBezTo>
                  <a:pt x="209299" y="162445"/>
                  <a:pt x="162446" y="209299"/>
                  <a:pt x="104649" y="209299"/>
                </a:cubicBezTo>
                <a:cubicBezTo>
                  <a:pt x="46853" y="209299"/>
                  <a:pt x="0" y="162445"/>
                  <a:pt x="0" y="104649"/>
                </a:cubicBezTo>
                <a:cubicBezTo>
                  <a:pt x="0" y="46853"/>
                  <a:pt x="46853" y="0"/>
                  <a:pt x="104649" y="0"/>
                </a:cubicBezTo>
                <a:cubicBezTo>
                  <a:pt x="162446" y="0"/>
                  <a:pt x="209299" y="46853"/>
                  <a:pt x="209299" y="104649"/>
                </a:cubicBezTo>
                <a:close/>
              </a:path>
            </a:pathLst>
          </a:custGeom>
          <a:solidFill>
            <a:schemeClr val="bg1">
              <a:lumMod val="85000"/>
            </a:schemeClr>
          </a:solidFill>
          <a:ln w="115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DAE67733-113E-4355-F33D-284F2EB2A135}"/>
              </a:ext>
            </a:extLst>
          </p:cNvPr>
          <p:cNvSpPr/>
          <p:nvPr/>
        </p:nvSpPr>
        <p:spPr>
          <a:xfrm>
            <a:off x="5267795" y="4725153"/>
            <a:ext cx="164350" cy="164350"/>
          </a:xfrm>
          <a:custGeom>
            <a:avLst/>
            <a:gdLst>
              <a:gd name="connsiteX0" fmla="*/ 164350 w 164350"/>
              <a:gd name="connsiteY0" fmla="*/ 82175 h 164350"/>
              <a:gd name="connsiteX1" fmla="*/ 82175 w 164350"/>
              <a:gd name="connsiteY1" fmla="*/ 164350 h 164350"/>
              <a:gd name="connsiteX2" fmla="*/ 0 w 164350"/>
              <a:gd name="connsiteY2" fmla="*/ 82175 h 164350"/>
              <a:gd name="connsiteX3" fmla="*/ 82175 w 164350"/>
              <a:gd name="connsiteY3" fmla="*/ 0 h 164350"/>
              <a:gd name="connsiteX4" fmla="*/ 164350 w 164350"/>
              <a:gd name="connsiteY4" fmla="*/ 82175 h 1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0" h="164350">
                <a:moveTo>
                  <a:pt x="164350" y="82175"/>
                </a:moveTo>
                <a:cubicBezTo>
                  <a:pt x="164350" y="127559"/>
                  <a:pt x="127559" y="164350"/>
                  <a:pt x="82175" y="164350"/>
                </a:cubicBezTo>
                <a:cubicBezTo>
                  <a:pt x="36791" y="164350"/>
                  <a:pt x="0" y="127559"/>
                  <a:pt x="0" y="82175"/>
                </a:cubicBezTo>
                <a:cubicBezTo>
                  <a:pt x="0" y="36791"/>
                  <a:pt x="36791" y="0"/>
                  <a:pt x="82175" y="0"/>
                </a:cubicBezTo>
                <a:cubicBezTo>
                  <a:pt x="127559" y="0"/>
                  <a:pt x="164350" y="36791"/>
                  <a:pt x="164350" y="82175"/>
                </a:cubicBezTo>
                <a:close/>
              </a:path>
            </a:pathLst>
          </a:custGeom>
          <a:solidFill>
            <a:srgbClr val="FFFFFF"/>
          </a:solidFill>
          <a:ln w="115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AAD488B4-E5D8-2482-C2F8-1BD79678E81C}"/>
              </a:ext>
            </a:extLst>
          </p:cNvPr>
          <p:cNvSpPr/>
          <p:nvPr/>
        </p:nvSpPr>
        <p:spPr>
          <a:xfrm>
            <a:off x="8279325" y="3878508"/>
            <a:ext cx="11525" cy="928819"/>
          </a:xfrm>
          <a:custGeom>
            <a:avLst/>
            <a:gdLst>
              <a:gd name="connsiteX0" fmla="*/ 0 w 11525"/>
              <a:gd name="connsiteY0" fmla="*/ 0 h 928819"/>
              <a:gd name="connsiteX1" fmla="*/ 0 w 11525"/>
              <a:gd name="connsiteY1" fmla="*/ 928820 h 928819"/>
            </a:gdLst>
            <a:ahLst/>
            <a:cxnLst>
              <a:cxn ang="0">
                <a:pos x="connsiteX0" y="connsiteY0"/>
              </a:cxn>
              <a:cxn ang="0">
                <a:pos x="connsiteX1" y="connsiteY1"/>
              </a:cxn>
            </a:cxnLst>
            <a:rect l="l" t="t" r="r" b="b"/>
            <a:pathLst>
              <a:path w="11525" h="928819">
                <a:moveTo>
                  <a:pt x="0" y="0"/>
                </a:moveTo>
                <a:lnTo>
                  <a:pt x="0" y="928820"/>
                </a:lnTo>
              </a:path>
            </a:pathLst>
          </a:custGeom>
          <a:ln w="21308" cap="flat">
            <a:solidFill>
              <a:schemeClr val="bg1">
                <a:lumMod val="65000"/>
                <a:alpha val="32000"/>
              </a:schemeClr>
            </a:solid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9310C500-B402-2411-1A5D-33EF510C3F62}"/>
              </a:ext>
            </a:extLst>
          </p:cNvPr>
          <p:cNvSpPr/>
          <p:nvPr/>
        </p:nvSpPr>
        <p:spPr>
          <a:xfrm>
            <a:off x="8178594" y="4702679"/>
            <a:ext cx="212986" cy="209298"/>
          </a:xfrm>
          <a:custGeom>
            <a:avLst/>
            <a:gdLst>
              <a:gd name="connsiteX0" fmla="*/ 212986 w 212986"/>
              <a:gd name="connsiteY0" fmla="*/ 104649 h 209298"/>
              <a:gd name="connsiteX1" fmla="*/ 106493 w 212986"/>
              <a:gd name="connsiteY1" fmla="*/ 209299 h 209298"/>
              <a:gd name="connsiteX2" fmla="*/ 0 w 212986"/>
              <a:gd name="connsiteY2" fmla="*/ 104649 h 209298"/>
              <a:gd name="connsiteX3" fmla="*/ 106493 w 212986"/>
              <a:gd name="connsiteY3" fmla="*/ 0 h 209298"/>
              <a:gd name="connsiteX4" fmla="*/ 212986 w 212986"/>
              <a:gd name="connsiteY4" fmla="*/ 104649 h 2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86" h="209298">
                <a:moveTo>
                  <a:pt x="212986" y="104649"/>
                </a:moveTo>
                <a:cubicBezTo>
                  <a:pt x="212986" y="162445"/>
                  <a:pt x="165307" y="209299"/>
                  <a:pt x="106493" y="209299"/>
                </a:cubicBezTo>
                <a:cubicBezTo>
                  <a:pt x="47679" y="209299"/>
                  <a:pt x="0" y="162445"/>
                  <a:pt x="0" y="104649"/>
                </a:cubicBezTo>
                <a:cubicBezTo>
                  <a:pt x="0" y="46853"/>
                  <a:pt x="47679" y="0"/>
                  <a:pt x="106493" y="0"/>
                </a:cubicBezTo>
                <a:cubicBezTo>
                  <a:pt x="165307" y="0"/>
                  <a:pt x="212986" y="46853"/>
                  <a:pt x="212986" y="104649"/>
                </a:cubicBezTo>
                <a:close/>
              </a:path>
            </a:pathLst>
          </a:custGeom>
          <a:solidFill>
            <a:schemeClr val="bg1">
              <a:lumMod val="85000"/>
            </a:schemeClr>
          </a:solidFill>
          <a:ln w="115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321AFD2C-2C3D-C94A-72BA-685E01D8DA6C}"/>
              </a:ext>
            </a:extLst>
          </p:cNvPr>
          <p:cNvSpPr/>
          <p:nvPr/>
        </p:nvSpPr>
        <p:spPr>
          <a:xfrm>
            <a:off x="8201529" y="4725153"/>
            <a:ext cx="167116" cy="164350"/>
          </a:xfrm>
          <a:custGeom>
            <a:avLst/>
            <a:gdLst>
              <a:gd name="connsiteX0" fmla="*/ 167116 w 167116"/>
              <a:gd name="connsiteY0" fmla="*/ 82175 h 164350"/>
              <a:gd name="connsiteX1" fmla="*/ 83558 w 167116"/>
              <a:gd name="connsiteY1" fmla="*/ 164350 h 164350"/>
              <a:gd name="connsiteX2" fmla="*/ 0 w 167116"/>
              <a:gd name="connsiteY2" fmla="*/ 82175 h 164350"/>
              <a:gd name="connsiteX3" fmla="*/ 83558 w 167116"/>
              <a:gd name="connsiteY3" fmla="*/ 0 h 164350"/>
              <a:gd name="connsiteX4" fmla="*/ 167116 w 167116"/>
              <a:gd name="connsiteY4" fmla="*/ 82175 h 1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6" h="164350">
                <a:moveTo>
                  <a:pt x="167116" y="82175"/>
                </a:moveTo>
                <a:cubicBezTo>
                  <a:pt x="167116" y="127559"/>
                  <a:pt x="129706" y="164350"/>
                  <a:pt x="83558" y="164350"/>
                </a:cubicBezTo>
                <a:cubicBezTo>
                  <a:pt x="37410" y="164350"/>
                  <a:pt x="0" y="127559"/>
                  <a:pt x="0" y="82175"/>
                </a:cubicBezTo>
                <a:cubicBezTo>
                  <a:pt x="0" y="36791"/>
                  <a:pt x="37410" y="0"/>
                  <a:pt x="83558" y="0"/>
                </a:cubicBezTo>
                <a:cubicBezTo>
                  <a:pt x="129706" y="0"/>
                  <a:pt x="167116" y="36791"/>
                  <a:pt x="167116" y="82175"/>
                </a:cubicBezTo>
                <a:close/>
              </a:path>
            </a:pathLst>
          </a:custGeom>
          <a:solidFill>
            <a:srgbClr val="FFFFFF"/>
          </a:solidFill>
          <a:ln w="115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8A64F2FA-845A-DC59-C3AF-7F514B295E8C}"/>
              </a:ext>
            </a:extLst>
          </p:cNvPr>
          <p:cNvSpPr/>
          <p:nvPr/>
        </p:nvSpPr>
        <p:spPr>
          <a:xfrm>
            <a:off x="9747429" y="3121645"/>
            <a:ext cx="11525" cy="928704"/>
          </a:xfrm>
          <a:custGeom>
            <a:avLst/>
            <a:gdLst>
              <a:gd name="connsiteX0" fmla="*/ 0 w 11525"/>
              <a:gd name="connsiteY0" fmla="*/ 928705 h 928704"/>
              <a:gd name="connsiteX1" fmla="*/ 0 w 11525"/>
              <a:gd name="connsiteY1" fmla="*/ 0 h 928704"/>
            </a:gdLst>
            <a:ahLst/>
            <a:cxnLst>
              <a:cxn ang="0">
                <a:pos x="connsiteX0" y="connsiteY0"/>
              </a:cxn>
              <a:cxn ang="0">
                <a:pos x="connsiteX1" y="connsiteY1"/>
              </a:cxn>
            </a:cxnLst>
            <a:rect l="l" t="t" r="r" b="b"/>
            <a:pathLst>
              <a:path w="11525" h="928704">
                <a:moveTo>
                  <a:pt x="0" y="928705"/>
                </a:moveTo>
                <a:lnTo>
                  <a:pt x="0" y="0"/>
                </a:lnTo>
              </a:path>
            </a:pathLst>
          </a:custGeom>
          <a:ln w="21308" cap="flat">
            <a:solidFill>
              <a:schemeClr val="bg1">
                <a:lumMod val="65000"/>
                <a:alpha val="32000"/>
              </a:schemeClr>
            </a:solid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7742AC46-92B9-3E19-56F1-B6FF96FEA91E}"/>
              </a:ext>
            </a:extLst>
          </p:cNvPr>
          <p:cNvSpPr/>
          <p:nvPr/>
        </p:nvSpPr>
        <p:spPr>
          <a:xfrm>
            <a:off x="9642780" y="3016996"/>
            <a:ext cx="209298" cy="209298"/>
          </a:xfrm>
          <a:custGeom>
            <a:avLst/>
            <a:gdLst>
              <a:gd name="connsiteX0" fmla="*/ 209299 w 209298"/>
              <a:gd name="connsiteY0" fmla="*/ 104649 h 209298"/>
              <a:gd name="connsiteX1" fmla="*/ 104649 w 209298"/>
              <a:gd name="connsiteY1" fmla="*/ 209299 h 209298"/>
              <a:gd name="connsiteX2" fmla="*/ 0 w 209298"/>
              <a:gd name="connsiteY2" fmla="*/ 104649 h 209298"/>
              <a:gd name="connsiteX3" fmla="*/ 104649 w 209298"/>
              <a:gd name="connsiteY3" fmla="*/ 0 h 209298"/>
              <a:gd name="connsiteX4" fmla="*/ 209299 w 209298"/>
              <a:gd name="connsiteY4" fmla="*/ 104649 h 2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98" h="209298">
                <a:moveTo>
                  <a:pt x="209299" y="104649"/>
                </a:moveTo>
                <a:cubicBezTo>
                  <a:pt x="209299" y="162445"/>
                  <a:pt x="162446" y="209299"/>
                  <a:pt x="104649" y="209299"/>
                </a:cubicBezTo>
                <a:cubicBezTo>
                  <a:pt x="46853" y="209299"/>
                  <a:pt x="0" y="162445"/>
                  <a:pt x="0" y="104649"/>
                </a:cubicBezTo>
                <a:cubicBezTo>
                  <a:pt x="0" y="46853"/>
                  <a:pt x="46853" y="0"/>
                  <a:pt x="104649" y="0"/>
                </a:cubicBezTo>
                <a:cubicBezTo>
                  <a:pt x="162446" y="0"/>
                  <a:pt x="209299" y="46853"/>
                  <a:pt x="209299" y="104649"/>
                </a:cubicBezTo>
                <a:close/>
              </a:path>
            </a:pathLst>
          </a:custGeom>
          <a:solidFill>
            <a:schemeClr val="bg1">
              <a:lumMod val="85000"/>
            </a:schemeClr>
          </a:solidFill>
          <a:ln w="115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C6C5CD35-1180-254E-BB00-87DC3F052128}"/>
              </a:ext>
            </a:extLst>
          </p:cNvPr>
          <p:cNvSpPr/>
          <p:nvPr/>
        </p:nvSpPr>
        <p:spPr>
          <a:xfrm>
            <a:off x="9665254" y="3039470"/>
            <a:ext cx="164350" cy="164350"/>
          </a:xfrm>
          <a:custGeom>
            <a:avLst/>
            <a:gdLst>
              <a:gd name="connsiteX0" fmla="*/ 164350 w 164350"/>
              <a:gd name="connsiteY0" fmla="*/ 82175 h 164350"/>
              <a:gd name="connsiteX1" fmla="*/ 82175 w 164350"/>
              <a:gd name="connsiteY1" fmla="*/ 164350 h 164350"/>
              <a:gd name="connsiteX2" fmla="*/ 0 w 164350"/>
              <a:gd name="connsiteY2" fmla="*/ 82175 h 164350"/>
              <a:gd name="connsiteX3" fmla="*/ 82175 w 164350"/>
              <a:gd name="connsiteY3" fmla="*/ 0 h 164350"/>
              <a:gd name="connsiteX4" fmla="*/ 164350 w 164350"/>
              <a:gd name="connsiteY4" fmla="*/ 82175 h 1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0" h="164350">
                <a:moveTo>
                  <a:pt x="164350" y="82175"/>
                </a:moveTo>
                <a:cubicBezTo>
                  <a:pt x="164350" y="127559"/>
                  <a:pt x="127559" y="164350"/>
                  <a:pt x="82175" y="164350"/>
                </a:cubicBezTo>
                <a:cubicBezTo>
                  <a:pt x="36791" y="164350"/>
                  <a:pt x="0" y="127559"/>
                  <a:pt x="0" y="82175"/>
                </a:cubicBezTo>
                <a:cubicBezTo>
                  <a:pt x="0" y="36791"/>
                  <a:pt x="36791" y="0"/>
                  <a:pt x="82175" y="0"/>
                </a:cubicBezTo>
                <a:cubicBezTo>
                  <a:pt x="127559" y="0"/>
                  <a:pt x="164350" y="36791"/>
                  <a:pt x="164350" y="82175"/>
                </a:cubicBezTo>
                <a:close/>
              </a:path>
            </a:pathLst>
          </a:custGeom>
          <a:solidFill>
            <a:srgbClr val="FFFFFF"/>
          </a:solidFill>
          <a:ln w="115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AD072071-66AD-0073-C7F7-58EB334AB6FE}"/>
              </a:ext>
            </a:extLst>
          </p:cNvPr>
          <p:cNvSpPr/>
          <p:nvPr/>
        </p:nvSpPr>
        <p:spPr>
          <a:xfrm>
            <a:off x="6901038" y="3121645"/>
            <a:ext cx="11525" cy="928704"/>
          </a:xfrm>
          <a:custGeom>
            <a:avLst/>
            <a:gdLst>
              <a:gd name="connsiteX0" fmla="*/ 0 w 11525"/>
              <a:gd name="connsiteY0" fmla="*/ 928705 h 928704"/>
              <a:gd name="connsiteX1" fmla="*/ 0 w 11525"/>
              <a:gd name="connsiteY1" fmla="*/ 0 h 928704"/>
            </a:gdLst>
            <a:ahLst/>
            <a:cxnLst>
              <a:cxn ang="0">
                <a:pos x="connsiteX0" y="connsiteY0"/>
              </a:cxn>
              <a:cxn ang="0">
                <a:pos x="connsiteX1" y="connsiteY1"/>
              </a:cxn>
            </a:cxnLst>
            <a:rect l="l" t="t" r="r" b="b"/>
            <a:pathLst>
              <a:path w="11525" h="928704">
                <a:moveTo>
                  <a:pt x="0" y="928705"/>
                </a:moveTo>
                <a:lnTo>
                  <a:pt x="0" y="0"/>
                </a:lnTo>
              </a:path>
            </a:pathLst>
          </a:custGeom>
          <a:ln w="21308" cap="flat">
            <a:solidFill>
              <a:schemeClr val="bg1">
                <a:lumMod val="65000"/>
                <a:alpha val="32000"/>
              </a:schemeClr>
            </a:solid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D6B0461C-EC3C-3382-29E9-C0CD37275483}"/>
              </a:ext>
            </a:extLst>
          </p:cNvPr>
          <p:cNvSpPr/>
          <p:nvPr/>
        </p:nvSpPr>
        <p:spPr>
          <a:xfrm>
            <a:off x="6796389" y="3016996"/>
            <a:ext cx="209298" cy="209298"/>
          </a:xfrm>
          <a:custGeom>
            <a:avLst/>
            <a:gdLst>
              <a:gd name="connsiteX0" fmla="*/ 209298 w 209298"/>
              <a:gd name="connsiteY0" fmla="*/ 104649 h 209298"/>
              <a:gd name="connsiteX1" fmla="*/ 104649 w 209298"/>
              <a:gd name="connsiteY1" fmla="*/ 209299 h 209298"/>
              <a:gd name="connsiteX2" fmla="*/ 0 w 209298"/>
              <a:gd name="connsiteY2" fmla="*/ 104649 h 209298"/>
              <a:gd name="connsiteX3" fmla="*/ 104649 w 209298"/>
              <a:gd name="connsiteY3" fmla="*/ 0 h 209298"/>
              <a:gd name="connsiteX4" fmla="*/ 209298 w 209298"/>
              <a:gd name="connsiteY4" fmla="*/ 104649 h 2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98" h="209298">
                <a:moveTo>
                  <a:pt x="209298" y="104649"/>
                </a:moveTo>
                <a:cubicBezTo>
                  <a:pt x="209298" y="162445"/>
                  <a:pt x="162445" y="209299"/>
                  <a:pt x="104649" y="209299"/>
                </a:cubicBezTo>
                <a:cubicBezTo>
                  <a:pt x="46853" y="209299"/>
                  <a:pt x="0" y="162445"/>
                  <a:pt x="0" y="104649"/>
                </a:cubicBezTo>
                <a:cubicBezTo>
                  <a:pt x="0" y="46853"/>
                  <a:pt x="46853" y="0"/>
                  <a:pt x="104649" y="0"/>
                </a:cubicBezTo>
                <a:cubicBezTo>
                  <a:pt x="162445" y="0"/>
                  <a:pt x="209298" y="46853"/>
                  <a:pt x="209298" y="104649"/>
                </a:cubicBezTo>
                <a:close/>
              </a:path>
            </a:pathLst>
          </a:custGeom>
          <a:solidFill>
            <a:schemeClr val="bg1">
              <a:lumMod val="85000"/>
            </a:schemeClr>
          </a:solidFill>
          <a:ln w="11518"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7BF10B75-5A59-EEBE-CE67-9725D21D33F6}"/>
              </a:ext>
            </a:extLst>
          </p:cNvPr>
          <p:cNvSpPr/>
          <p:nvPr/>
        </p:nvSpPr>
        <p:spPr>
          <a:xfrm>
            <a:off x="6818863" y="3039470"/>
            <a:ext cx="164350" cy="164350"/>
          </a:xfrm>
          <a:custGeom>
            <a:avLst/>
            <a:gdLst>
              <a:gd name="connsiteX0" fmla="*/ 164350 w 164350"/>
              <a:gd name="connsiteY0" fmla="*/ 82175 h 164350"/>
              <a:gd name="connsiteX1" fmla="*/ 82175 w 164350"/>
              <a:gd name="connsiteY1" fmla="*/ 164350 h 164350"/>
              <a:gd name="connsiteX2" fmla="*/ 0 w 164350"/>
              <a:gd name="connsiteY2" fmla="*/ 82175 h 164350"/>
              <a:gd name="connsiteX3" fmla="*/ 82175 w 164350"/>
              <a:gd name="connsiteY3" fmla="*/ 0 h 164350"/>
              <a:gd name="connsiteX4" fmla="*/ 164350 w 164350"/>
              <a:gd name="connsiteY4" fmla="*/ 82175 h 1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0" h="164350">
                <a:moveTo>
                  <a:pt x="164350" y="82175"/>
                </a:moveTo>
                <a:cubicBezTo>
                  <a:pt x="164350" y="127559"/>
                  <a:pt x="127559" y="164350"/>
                  <a:pt x="82175" y="164350"/>
                </a:cubicBezTo>
                <a:cubicBezTo>
                  <a:pt x="36791" y="164350"/>
                  <a:pt x="0" y="127559"/>
                  <a:pt x="0" y="82175"/>
                </a:cubicBezTo>
                <a:cubicBezTo>
                  <a:pt x="0" y="36791"/>
                  <a:pt x="36791" y="0"/>
                  <a:pt x="82175" y="0"/>
                </a:cubicBezTo>
                <a:cubicBezTo>
                  <a:pt x="127559" y="0"/>
                  <a:pt x="164350" y="36791"/>
                  <a:pt x="164350" y="82175"/>
                </a:cubicBezTo>
                <a:close/>
              </a:path>
            </a:pathLst>
          </a:custGeom>
          <a:solidFill>
            <a:srgbClr val="FFFFFF"/>
          </a:solidFill>
          <a:ln w="11518"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DF6DF611-9A7F-7F6A-86FC-0CC020E23876}"/>
              </a:ext>
            </a:extLst>
          </p:cNvPr>
          <p:cNvSpPr/>
          <p:nvPr/>
        </p:nvSpPr>
        <p:spPr>
          <a:xfrm>
            <a:off x="3913232" y="3121645"/>
            <a:ext cx="11525" cy="928704"/>
          </a:xfrm>
          <a:custGeom>
            <a:avLst/>
            <a:gdLst>
              <a:gd name="connsiteX0" fmla="*/ 0 w 11525"/>
              <a:gd name="connsiteY0" fmla="*/ 928705 h 928704"/>
              <a:gd name="connsiteX1" fmla="*/ 0 w 11525"/>
              <a:gd name="connsiteY1" fmla="*/ 0 h 928704"/>
            </a:gdLst>
            <a:ahLst/>
            <a:cxnLst>
              <a:cxn ang="0">
                <a:pos x="connsiteX0" y="connsiteY0"/>
              </a:cxn>
              <a:cxn ang="0">
                <a:pos x="connsiteX1" y="connsiteY1"/>
              </a:cxn>
            </a:cxnLst>
            <a:rect l="l" t="t" r="r" b="b"/>
            <a:pathLst>
              <a:path w="11525" h="928704">
                <a:moveTo>
                  <a:pt x="0" y="928705"/>
                </a:moveTo>
                <a:lnTo>
                  <a:pt x="0" y="0"/>
                </a:lnTo>
              </a:path>
            </a:pathLst>
          </a:custGeom>
          <a:ln w="21308" cap="flat">
            <a:solidFill>
              <a:schemeClr val="bg1">
                <a:lumMod val="65000"/>
                <a:alpha val="32000"/>
              </a:schemeClr>
            </a:solid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B2914501-6AD1-94E4-B91D-2F7CD79E7350}"/>
              </a:ext>
            </a:extLst>
          </p:cNvPr>
          <p:cNvSpPr/>
          <p:nvPr/>
        </p:nvSpPr>
        <p:spPr>
          <a:xfrm>
            <a:off x="3806739" y="3016996"/>
            <a:ext cx="212986" cy="209298"/>
          </a:xfrm>
          <a:custGeom>
            <a:avLst/>
            <a:gdLst>
              <a:gd name="connsiteX0" fmla="*/ 212987 w 212986"/>
              <a:gd name="connsiteY0" fmla="*/ 104649 h 209298"/>
              <a:gd name="connsiteX1" fmla="*/ 106493 w 212986"/>
              <a:gd name="connsiteY1" fmla="*/ 209299 h 209298"/>
              <a:gd name="connsiteX2" fmla="*/ 0 w 212986"/>
              <a:gd name="connsiteY2" fmla="*/ 104649 h 209298"/>
              <a:gd name="connsiteX3" fmla="*/ 106493 w 212986"/>
              <a:gd name="connsiteY3" fmla="*/ 0 h 209298"/>
              <a:gd name="connsiteX4" fmla="*/ 212987 w 212986"/>
              <a:gd name="connsiteY4" fmla="*/ 104649 h 2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86" h="209298">
                <a:moveTo>
                  <a:pt x="212987" y="104649"/>
                </a:moveTo>
                <a:cubicBezTo>
                  <a:pt x="212987" y="162445"/>
                  <a:pt x="165308" y="209299"/>
                  <a:pt x="106493" y="209299"/>
                </a:cubicBezTo>
                <a:cubicBezTo>
                  <a:pt x="47679" y="209299"/>
                  <a:pt x="0" y="162445"/>
                  <a:pt x="0" y="104649"/>
                </a:cubicBezTo>
                <a:cubicBezTo>
                  <a:pt x="0" y="46853"/>
                  <a:pt x="47679" y="0"/>
                  <a:pt x="106493" y="0"/>
                </a:cubicBezTo>
                <a:cubicBezTo>
                  <a:pt x="165308" y="0"/>
                  <a:pt x="212987" y="46853"/>
                  <a:pt x="212987" y="104649"/>
                </a:cubicBezTo>
                <a:close/>
              </a:path>
            </a:pathLst>
          </a:custGeom>
          <a:solidFill>
            <a:schemeClr val="bg1">
              <a:lumMod val="85000"/>
            </a:schemeClr>
          </a:solidFill>
          <a:ln w="11518"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43399843-4AD9-A76C-2DC4-02F81FB06A34}"/>
              </a:ext>
            </a:extLst>
          </p:cNvPr>
          <p:cNvSpPr/>
          <p:nvPr/>
        </p:nvSpPr>
        <p:spPr>
          <a:xfrm>
            <a:off x="3829674" y="3039470"/>
            <a:ext cx="167116" cy="164350"/>
          </a:xfrm>
          <a:custGeom>
            <a:avLst/>
            <a:gdLst>
              <a:gd name="connsiteX0" fmla="*/ 167116 w 167116"/>
              <a:gd name="connsiteY0" fmla="*/ 82175 h 164350"/>
              <a:gd name="connsiteX1" fmla="*/ 83558 w 167116"/>
              <a:gd name="connsiteY1" fmla="*/ 164350 h 164350"/>
              <a:gd name="connsiteX2" fmla="*/ 0 w 167116"/>
              <a:gd name="connsiteY2" fmla="*/ 82175 h 164350"/>
              <a:gd name="connsiteX3" fmla="*/ 83558 w 167116"/>
              <a:gd name="connsiteY3" fmla="*/ 0 h 164350"/>
              <a:gd name="connsiteX4" fmla="*/ 167116 w 167116"/>
              <a:gd name="connsiteY4" fmla="*/ 82175 h 1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6" h="164350">
                <a:moveTo>
                  <a:pt x="167116" y="82175"/>
                </a:moveTo>
                <a:cubicBezTo>
                  <a:pt x="167116" y="127559"/>
                  <a:pt x="129706" y="164350"/>
                  <a:pt x="83558" y="164350"/>
                </a:cubicBezTo>
                <a:cubicBezTo>
                  <a:pt x="37410" y="164350"/>
                  <a:pt x="0" y="127559"/>
                  <a:pt x="0" y="82175"/>
                </a:cubicBezTo>
                <a:cubicBezTo>
                  <a:pt x="0" y="36791"/>
                  <a:pt x="37410" y="0"/>
                  <a:pt x="83558" y="0"/>
                </a:cubicBezTo>
                <a:cubicBezTo>
                  <a:pt x="129706" y="0"/>
                  <a:pt x="167116" y="36791"/>
                  <a:pt x="167116" y="82175"/>
                </a:cubicBezTo>
                <a:close/>
              </a:path>
            </a:pathLst>
          </a:custGeom>
          <a:solidFill>
            <a:srgbClr val="FFFFFF"/>
          </a:solidFill>
          <a:ln w="11518"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1553555D-8371-2890-FD9C-B3157A38EB52}"/>
              </a:ext>
            </a:extLst>
          </p:cNvPr>
          <p:cNvSpPr/>
          <p:nvPr/>
        </p:nvSpPr>
        <p:spPr>
          <a:xfrm>
            <a:off x="1853870" y="2997497"/>
            <a:ext cx="8484110" cy="1979312"/>
          </a:xfrm>
          <a:custGeom>
            <a:avLst/>
            <a:gdLst>
              <a:gd name="connsiteX0" fmla="*/ 8480774 w 8484110"/>
              <a:gd name="connsiteY0" fmla="*/ 1153620 h 1979312"/>
              <a:gd name="connsiteX1" fmla="*/ 7813185 w 8484110"/>
              <a:gd name="connsiteY1" fmla="*/ 614930 h 1979312"/>
              <a:gd name="connsiteX2" fmla="*/ 7467705 w 8484110"/>
              <a:gd name="connsiteY2" fmla="*/ 770982 h 1979312"/>
              <a:gd name="connsiteX3" fmla="*/ 7183607 w 8484110"/>
              <a:gd name="connsiteY3" fmla="*/ 819388 h 1979312"/>
              <a:gd name="connsiteX4" fmla="*/ 7017529 w 8484110"/>
              <a:gd name="connsiteY4" fmla="*/ 578510 h 1979312"/>
              <a:gd name="connsiteX5" fmla="*/ 7011189 w 8484110"/>
              <a:gd name="connsiteY5" fmla="*/ 514776 h 1979312"/>
              <a:gd name="connsiteX6" fmla="*/ 6319040 w 8484110"/>
              <a:gd name="connsiteY6" fmla="*/ 6927 h 1979312"/>
              <a:gd name="connsiteX7" fmla="*/ 5804381 w 8484110"/>
              <a:gd name="connsiteY7" fmla="*/ 623459 h 1979312"/>
              <a:gd name="connsiteX8" fmla="*/ 5804381 w 8484110"/>
              <a:gd name="connsiteY8" fmla="*/ 624957 h 1979312"/>
              <a:gd name="connsiteX9" fmla="*/ 5666078 w 8484110"/>
              <a:gd name="connsiteY9" fmla="*/ 851544 h 1979312"/>
              <a:gd name="connsiteX10" fmla="*/ 5634268 w 8484110"/>
              <a:gd name="connsiteY10" fmla="*/ 866872 h 1979312"/>
              <a:gd name="connsiteX11" fmla="*/ 5376217 w 8484110"/>
              <a:gd name="connsiteY11" fmla="*/ 835178 h 1979312"/>
              <a:gd name="connsiteX12" fmla="*/ 4571755 w 8484110"/>
              <a:gd name="connsiteY12" fmla="*/ 843591 h 1979312"/>
              <a:gd name="connsiteX13" fmla="*/ 4285122 w 8484110"/>
              <a:gd name="connsiteY13" fmla="*/ 893957 h 1979312"/>
              <a:gd name="connsiteX14" fmla="*/ 4285122 w 8484110"/>
              <a:gd name="connsiteY14" fmla="*/ 893957 h 1979312"/>
              <a:gd name="connsiteX15" fmla="*/ 4119043 w 8484110"/>
              <a:gd name="connsiteY15" fmla="*/ 653079 h 1979312"/>
              <a:gd name="connsiteX16" fmla="*/ 4116508 w 8484110"/>
              <a:gd name="connsiteY16" fmla="*/ 618503 h 1979312"/>
              <a:gd name="connsiteX17" fmla="*/ 3450037 w 8484110"/>
              <a:gd name="connsiteY17" fmla="*/ 78165 h 1979312"/>
              <a:gd name="connsiteX18" fmla="*/ 3003860 w 8484110"/>
              <a:gd name="connsiteY18" fmla="*/ 351809 h 1979312"/>
              <a:gd name="connsiteX19" fmla="*/ 2900133 w 8484110"/>
              <a:gd name="connsiteY19" fmla="*/ 706902 h 1979312"/>
              <a:gd name="connsiteX20" fmla="*/ 2900133 w 8484110"/>
              <a:gd name="connsiteY20" fmla="*/ 708400 h 1979312"/>
              <a:gd name="connsiteX21" fmla="*/ 2761830 w 8484110"/>
              <a:gd name="connsiteY21" fmla="*/ 935102 h 1979312"/>
              <a:gd name="connsiteX22" fmla="*/ 2729905 w 8484110"/>
              <a:gd name="connsiteY22" fmla="*/ 950315 h 1979312"/>
              <a:gd name="connsiteX23" fmla="*/ 2471970 w 8484110"/>
              <a:gd name="connsiteY23" fmla="*/ 918620 h 1979312"/>
              <a:gd name="connsiteX24" fmla="*/ 1667392 w 8484110"/>
              <a:gd name="connsiteY24" fmla="*/ 927034 h 1979312"/>
              <a:gd name="connsiteX25" fmla="*/ 1380759 w 8484110"/>
              <a:gd name="connsiteY25" fmla="*/ 977515 h 1979312"/>
              <a:gd name="connsiteX26" fmla="*/ 1380759 w 8484110"/>
              <a:gd name="connsiteY26" fmla="*/ 977515 h 1979312"/>
              <a:gd name="connsiteX27" fmla="*/ 1214680 w 8484110"/>
              <a:gd name="connsiteY27" fmla="*/ 736522 h 1979312"/>
              <a:gd name="connsiteX28" fmla="*/ 1212144 w 8484110"/>
              <a:gd name="connsiteY28" fmla="*/ 702522 h 1979312"/>
              <a:gd name="connsiteX29" fmla="*/ 544959 w 8484110"/>
              <a:gd name="connsiteY29" fmla="*/ 160743 h 1979312"/>
              <a:gd name="connsiteX30" fmla="*/ 3180 w 8484110"/>
              <a:gd name="connsiteY30" fmla="*/ 827917 h 1979312"/>
              <a:gd name="connsiteX31" fmla="*/ 670365 w 8484110"/>
              <a:gd name="connsiteY31" fmla="*/ 1369707 h 1979312"/>
              <a:gd name="connsiteX32" fmla="*/ 1017944 w 8484110"/>
              <a:gd name="connsiteY32" fmla="*/ 1213552 h 1979312"/>
              <a:gd name="connsiteX33" fmla="*/ 1301350 w 8484110"/>
              <a:gd name="connsiteY33" fmla="*/ 1165146 h 1979312"/>
              <a:gd name="connsiteX34" fmla="*/ 1467429 w 8484110"/>
              <a:gd name="connsiteY34" fmla="*/ 1406023 h 1979312"/>
              <a:gd name="connsiteX35" fmla="*/ 1469964 w 8484110"/>
              <a:gd name="connsiteY35" fmla="*/ 1440023 h 1979312"/>
              <a:gd name="connsiteX36" fmla="*/ 2141172 w 8484110"/>
              <a:gd name="connsiteY36" fmla="*/ 1975244 h 1979312"/>
              <a:gd name="connsiteX37" fmla="*/ 2680116 w 8484110"/>
              <a:gd name="connsiteY37" fmla="*/ 1361075 h 1979312"/>
              <a:gd name="connsiteX38" fmla="*/ 2680116 w 8484110"/>
              <a:gd name="connsiteY38" fmla="*/ 1359577 h 1979312"/>
              <a:gd name="connsiteX39" fmla="*/ 2818419 w 8484110"/>
              <a:gd name="connsiteY39" fmla="*/ 1132875 h 1979312"/>
              <a:gd name="connsiteX40" fmla="*/ 2850228 w 8484110"/>
              <a:gd name="connsiteY40" fmla="*/ 1117662 h 1979312"/>
              <a:gd name="connsiteX41" fmla="*/ 3108279 w 8484110"/>
              <a:gd name="connsiteY41" fmla="*/ 1149356 h 1979312"/>
              <a:gd name="connsiteX42" fmla="*/ 3917120 w 8484110"/>
              <a:gd name="connsiteY42" fmla="*/ 1137024 h 1979312"/>
              <a:gd name="connsiteX43" fmla="*/ 4193726 w 8484110"/>
              <a:gd name="connsiteY43" fmla="*/ 1088272 h 1979312"/>
              <a:gd name="connsiteX44" fmla="*/ 4198222 w 8484110"/>
              <a:gd name="connsiteY44" fmla="*/ 1090116 h 1979312"/>
              <a:gd name="connsiteX45" fmla="*/ 4365222 w 8484110"/>
              <a:gd name="connsiteY45" fmla="*/ 1331455 h 1979312"/>
              <a:gd name="connsiteX46" fmla="*/ 4367412 w 8484110"/>
              <a:gd name="connsiteY46" fmla="*/ 1361651 h 1979312"/>
              <a:gd name="connsiteX47" fmla="*/ 5047932 w 8484110"/>
              <a:gd name="connsiteY47" fmla="*/ 1893760 h 1979312"/>
              <a:gd name="connsiteX48" fmla="*/ 5584479 w 8484110"/>
              <a:gd name="connsiteY48" fmla="*/ 1277171 h 1979312"/>
              <a:gd name="connsiteX49" fmla="*/ 5584479 w 8484110"/>
              <a:gd name="connsiteY49" fmla="*/ 1275557 h 1979312"/>
              <a:gd name="connsiteX50" fmla="*/ 5722782 w 8484110"/>
              <a:gd name="connsiteY50" fmla="*/ 1048971 h 1979312"/>
              <a:gd name="connsiteX51" fmla="*/ 5754707 w 8484110"/>
              <a:gd name="connsiteY51" fmla="*/ 1033758 h 1979312"/>
              <a:gd name="connsiteX52" fmla="*/ 6012642 w 8484110"/>
              <a:gd name="connsiteY52" fmla="*/ 1065452 h 1979312"/>
              <a:gd name="connsiteX53" fmla="*/ 6821484 w 8484110"/>
              <a:gd name="connsiteY53" fmla="*/ 1053005 h 1979312"/>
              <a:gd name="connsiteX54" fmla="*/ 7098090 w 8484110"/>
              <a:gd name="connsiteY54" fmla="*/ 1004253 h 1979312"/>
              <a:gd name="connsiteX55" fmla="*/ 7102700 w 8484110"/>
              <a:gd name="connsiteY55" fmla="*/ 1006212 h 1979312"/>
              <a:gd name="connsiteX56" fmla="*/ 7269586 w 8484110"/>
              <a:gd name="connsiteY56" fmla="*/ 1247436 h 1979312"/>
              <a:gd name="connsiteX57" fmla="*/ 7271776 w 8484110"/>
              <a:gd name="connsiteY57" fmla="*/ 1277747 h 1979312"/>
              <a:gd name="connsiteX58" fmla="*/ 7938338 w 8484110"/>
              <a:gd name="connsiteY58" fmla="*/ 1820183 h 1979312"/>
              <a:gd name="connsiteX59" fmla="*/ 8480774 w 8484110"/>
              <a:gd name="connsiteY59" fmla="*/ 1153620 h 197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484110" h="1979312">
                <a:moveTo>
                  <a:pt x="8480774" y="1153620"/>
                </a:moveTo>
                <a:cubicBezTo>
                  <a:pt x="8445172" y="820518"/>
                  <a:pt x="8146288" y="579340"/>
                  <a:pt x="7813185" y="614930"/>
                </a:cubicBezTo>
                <a:cubicBezTo>
                  <a:pt x="7684310" y="628703"/>
                  <a:pt x="7563238" y="683390"/>
                  <a:pt x="7467705" y="770982"/>
                </a:cubicBezTo>
                <a:cubicBezTo>
                  <a:pt x="7390451" y="840952"/>
                  <a:pt x="7279670" y="859830"/>
                  <a:pt x="7183607" y="819388"/>
                </a:cubicBezTo>
                <a:cubicBezTo>
                  <a:pt x="7086288" y="778013"/>
                  <a:pt x="7021597" y="684185"/>
                  <a:pt x="7017529" y="578510"/>
                </a:cubicBezTo>
                <a:cubicBezTo>
                  <a:pt x="7016480" y="557177"/>
                  <a:pt x="7014370" y="535902"/>
                  <a:pt x="7011189" y="514776"/>
                </a:cubicBezTo>
                <a:cubicBezTo>
                  <a:pt x="6960294" y="183402"/>
                  <a:pt x="6650403" y="-43968"/>
                  <a:pt x="6319040" y="6927"/>
                </a:cubicBezTo>
                <a:cubicBezTo>
                  <a:pt x="6016629" y="53374"/>
                  <a:pt x="5796048" y="317625"/>
                  <a:pt x="5804381" y="623459"/>
                </a:cubicBezTo>
                <a:lnTo>
                  <a:pt x="5804381" y="624957"/>
                </a:lnTo>
                <a:cubicBezTo>
                  <a:pt x="5807089" y="721170"/>
                  <a:pt x="5752886" y="809961"/>
                  <a:pt x="5666078" y="851544"/>
                </a:cubicBezTo>
                <a:lnTo>
                  <a:pt x="5634268" y="866872"/>
                </a:lnTo>
                <a:cubicBezTo>
                  <a:pt x="5549569" y="908375"/>
                  <a:pt x="5448354" y="895939"/>
                  <a:pt x="5376217" y="835178"/>
                </a:cubicBezTo>
                <a:cubicBezTo>
                  <a:pt x="5144698" y="633647"/>
                  <a:pt x="4799010" y="637266"/>
                  <a:pt x="4571755" y="843591"/>
                </a:cubicBezTo>
                <a:cubicBezTo>
                  <a:pt x="4494063" y="914541"/>
                  <a:pt x="4382349" y="934168"/>
                  <a:pt x="4285122" y="893957"/>
                </a:cubicBezTo>
                <a:lnTo>
                  <a:pt x="4285122" y="893957"/>
                </a:lnTo>
                <a:cubicBezTo>
                  <a:pt x="4187768" y="852627"/>
                  <a:pt x="4123054" y="758765"/>
                  <a:pt x="4119043" y="653079"/>
                </a:cubicBezTo>
                <a:cubicBezTo>
                  <a:pt x="4119043" y="641554"/>
                  <a:pt x="4117660" y="630028"/>
                  <a:pt x="4116508" y="618503"/>
                </a:cubicBezTo>
                <a:cubicBezTo>
                  <a:pt x="4081678" y="285250"/>
                  <a:pt x="3783289" y="43335"/>
                  <a:pt x="3450037" y="78165"/>
                </a:cubicBezTo>
                <a:cubicBezTo>
                  <a:pt x="3267592" y="97239"/>
                  <a:pt x="3103565" y="197831"/>
                  <a:pt x="3003860" y="351809"/>
                </a:cubicBezTo>
                <a:cubicBezTo>
                  <a:pt x="2932968" y="456400"/>
                  <a:pt x="2896686" y="580597"/>
                  <a:pt x="2900133" y="706902"/>
                </a:cubicBezTo>
                <a:lnTo>
                  <a:pt x="2900133" y="708400"/>
                </a:lnTo>
                <a:cubicBezTo>
                  <a:pt x="2902737" y="804624"/>
                  <a:pt x="2848580" y="893392"/>
                  <a:pt x="2761830" y="935102"/>
                </a:cubicBezTo>
                <a:lnTo>
                  <a:pt x="2729905" y="950315"/>
                </a:lnTo>
                <a:cubicBezTo>
                  <a:pt x="2645263" y="991887"/>
                  <a:pt x="2544037" y="979451"/>
                  <a:pt x="2471970" y="918620"/>
                </a:cubicBezTo>
                <a:cubicBezTo>
                  <a:pt x="2240335" y="717286"/>
                  <a:pt x="1894762" y="720893"/>
                  <a:pt x="1667392" y="927034"/>
                </a:cubicBezTo>
                <a:cubicBezTo>
                  <a:pt x="1589723" y="998018"/>
                  <a:pt x="1478009" y="1017692"/>
                  <a:pt x="1380759" y="977515"/>
                </a:cubicBezTo>
                <a:lnTo>
                  <a:pt x="1380759" y="977515"/>
                </a:lnTo>
                <a:cubicBezTo>
                  <a:pt x="1283405" y="936127"/>
                  <a:pt x="1218702" y="842231"/>
                  <a:pt x="1214680" y="736522"/>
                </a:cubicBezTo>
                <a:cubicBezTo>
                  <a:pt x="1214680" y="724996"/>
                  <a:pt x="1213297" y="713471"/>
                  <a:pt x="1212144" y="702522"/>
                </a:cubicBezTo>
                <a:cubicBezTo>
                  <a:pt x="1177511" y="368670"/>
                  <a:pt x="878811" y="126110"/>
                  <a:pt x="544959" y="160743"/>
                </a:cubicBezTo>
                <a:cubicBezTo>
                  <a:pt x="211119" y="195365"/>
                  <a:pt x="-31453" y="494076"/>
                  <a:pt x="3180" y="827917"/>
                </a:cubicBezTo>
                <a:cubicBezTo>
                  <a:pt x="37802" y="1161769"/>
                  <a:pt x="336513" y="1404329"/>
                  <a:pt x="670365" y="1369707"/>
                </a:cubicBezTo>
                <a:cubicBezTo>
                  <a:pt x="799967" y="1356257"/>
                  <a:pt x="921823" y="1301524"/>
                  <a:pt x="1017944" y="1213552"/>
                </a:cubicBezTo>
                <a:cubicBezTo>
                  <a:pt x="1095025" y="1143812"/>
                  <a:pt x="1205494" y="1124946"/>
                  <a:pt x="1301350" y="1165146"/>
                </a:cubicBezTo>
                <a:cubicBezTo>
                  <a:pt x="1398669" y="1206521"/>
                  <a:pt x="1463360" y="1300348"/>
                  <a:pt x="1467429" y="1406023"/>
                </a:cubicBezTo>
                <a:cubicBezTo>
                  <a:pt x="1468005" y="1417549"/>
                  <a:pt x="1468812" y="1429074"/>
                  <a:pt x="1469964" y="1440023"/>
                </a:cubicBezTo>
                <a:cubicBezTo>
                  <a:pt x="1507513" y="1773172"/>
                  <a:pt x="1808023" y="2012793"/>
                  <a:pt x="2141172" y="1975244"/>
                </a:cubicBezTo>
                <a:cubicBezTo>
                  <a:pt x="2452342" y="1940173"/>
                  <a:pt x="2685763" y="1674158"/>
                  <a:pt x="2680116" y="1361075"/>
                </a:cubicBezTo>
                <a:lnTo>
                  <a:pt x="2680116" y="1359577"/>
                </a:lnTo>
                <a:cubicBezTo>
                  <a:pt x="2677430" y="1263329"/>
                  <a:pt x="2731610" y="1174516"/>
                  <a:pt x="2818419" y="1132875"/>
                </a:cubicBezTo>
                <a:lnTo>
                  <a:pt x="2850228" y="1117662"/>
                </a:lnTo>
                <a:cubicBezTo>
                  <a:pt x="2934916" y="1076101"/>
                  <a:pt x="3036165" y="1088537"/>
                  <a:pt x="3108279" y="1149356"/>
                </a:cubicBezTo>
                <a:cubicBezTo>
                  <a:pt x="3341561" y="1352189"/>
                  <a:pt x="3690131" y="1346876"/>
                  <a:pt x="3917120" y="1137024"/>
                </a:cubicBezTo>
                <a:cubicBezTo>
                  <a:pt x="3991885" y="1068138"/>
                  <a:pt x="4099923" y="1049098"/>
                  <a:pt x="4193726" y="1088272"/>
                </a:cubicBezTo>
                <a:lnTo>
                  <a:pt x="4198222" y="1090116"/>
                </a:lnTo>
                <a:cubicBezTo>
                  <a:pt x="4296013" y="1131331"/>
                  <a:pt x="4361120" y="1225411"/>
                  <a:pt x="4365222" y="1331455"/>
                </a:cubicBezTo>
                <a:cubicBezTo>
                  <a:pt x="4365222" y="1341482"/>
                  <a:pt x="4366375" y="1351509"/>
                  <a:pt x="4367412" y="1361651"/>
                </a:cubicBezTo>
                <a:cubicBezTo>
                  <a:pt x="4408396" y="1696506"/>
                  <a:pt x="4713066" y="1934744"/>
                  <a:pt x="5047932" y="1893760"/>
                </a:cubicBezTo>
                <a:cubicBezTo>
                  <a:pt x="5358203" y="1855796"/>
                  <a:pt x="5589734" y="1589713"/>
                  <a:pt x="5584479" y="1277171"/>
                </a:cubicBezTo>
                <a:lnTo>
                  <a:pt x="5584479" y="1275557"/>
                </a:lnTo>
                <a:cubicBezTo>
                  <a:pt x="5581920" y="1179379"/>
                  <a:pt x="5636077" y="1090658"/>
                  <a:pt x="5722782" y="1048971"/>
                </a:cubicBezTo>
                <a:lnTo>
                  <a:pt x="5754707" y="1033758"/>
                </a:lnTo>
                <a:cubicBezTo>
                  <a:pt x="5839359" y="992186"/>
                  <a:pt x="5940574" y="1004622"/>
                  <a:pt x="6012642" y="1065452"/>
                </a:cubicBezTo>
                <a:cubicBezTo>
                  <a:pt x="6245935" y="1268308"/>
                  <a:pt x="6594552" y="1262937"/>
                  <a:pt x="6821484" y="1053005"/>
                </a:cubicBezTo>
                <a:cubicBezTo>
                  <a:pt x="6896294" y="984199"/>
                  <a:pt x="7004274" y="965171"/>
                  <a:pt x="7098090" y="1004253"/>
                </a:cubicBezTo>
                <a:lnTo>
                  <a:pt x="7102700" y="1006212"/>
                </a:lnTo>
                <a:cubicBezTo>
                  <a:pt x="7200388" y="1047461"/>
                  <a:pt x="7265425" y="1141473"/>
                  <a:pt x="7269586" y="1247436"/>
                </a:cubicBezTo>
                <a:cubicBezTo>
                  <a:pt x="7269586" y="1257463"/>
                  <a:pt x="7270853" y="1267605"/>
                  <a:pt x="7271776" y="1277747"/>
                </a:cubicBezTo>
                <a:cubicBezTo>
                  <a:pt x="7306052" y="1611599"/>
                  <a:pt x="7604486" y="1854459"/>
                  <a:pt x="7938338" y="1820183"/>
                </a:cubicBezTo>
                <a:cubicBezTo>
                  <a:pt x="8272190" y="1785907"/>
                  <a:pt x="8515050" y="1487472"/>
                  <a:pt x="8480774" y="1153620"/>
                </a:cubicBezTo>
                <a:close/>
              </a:path>
            </a:pathLst>
          </a:custGeom>
          <a:solidFill>
            <a:srgbClr val="04948E"/>
          </a:solidFill>
          <a:ln w="11518"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3B0564FC-8567-9BFF-4AFC-9F1BD91F9D83}"/>
              </a:ext>
            </a:extLst>
          </p:cNvPr>
          <p:cNvSpPr/>
          <p:nvPr/>
        </p:nvSpPr>
        <p:spPr>
          <a:xfrm rot="18900000">
            <a:off x="3476180" y="3916845"/>
            <a:ext cx="897125" cy="897125"/>
          </a:xfrm>
          <a:custGeom>
            <a:avLst/>
            <a:gdLst>
              <a:gd name="connsiteX0" fmla="*/ 897014 w 897125"/>
              <a:gd name="connsiteY0" fmla="*/ 448369 h 897125"/>
              <a:gd name="connsiteX1" fmla="*/ 448451 w 897125"/>
              <a:gd name="connsiteY1" fmla="*/ 896932 h 897125"/>
              <a:gd name="connsiteX2" fmla="*/ -112 w 897125"/>
              <a:gd name="connsiteY2" fmla="*/ 448369 h 897125"/>
              <a:gd name="connsiteX3" fmla="*/ 448451 w 897125"/>
              <a:gd name="connsiteY3" fmla="*/ -194 h 897125"/>
              <a:gd name="connsiteX4" fmla="*/ 897014 w 897125"/>
              <a:gd name="connsiteY4" fmla="*/ 448369 h 89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25" h="897125">
                <a:moveTo>
                  <a:pt x="897014" y="448369"/>
                </a:moveTo>
                <a:cubicBezTo>
                  <a:pt x="897014" y="696103"/>
                  <a:pt x="696185" y="896932"/>
                  <a:pt x="448451" y="896932"/>
                </a:cubicBezTo>
                <a:cubicBezTo>
                  <a:pt x="200716" y="896932"/>
                  <a:pt x="-112" y="696103"/>
                  <a:pt x="-112" y="448369"/>
                </a:cubicBezTo>
                <a:cubicBezTo>
                  <a:pt x="-112" y="200634"/>
                  <a:pt x="200716" y="-194"/>
                  <a:pt x="448451" y="-194"/>
                </a:cubicBezTo>
                <a:cubicBezTo>
                  <a:pt x="696185" y="-194"/>
                  <a:pt x="897014" y="200634"/>
                  <a:pt x="897014" y="448369"/>
                </a:cubicBezTo>
                <a:close/>
              </a:path>
            </a:pathLst>
          </a:custGeom>
          <a:solidFill>
            <a:srgbClr val="FFFFFF"/>
          </a:solidFill>
          <a:ln w="11518"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9A26D2EE-38E6-6227-DF6A-66342A26C285}"/>
              </a:ext>
            </a:extLst>
          </p:cNvPr>
          <p:cNvSpPr/>
          <p:nvPr/>
        </p:nvSpPr>
        <p:spPr>
          <a:xfrm rot="18900000">
            <a:off x="1997819" y="3305889"/>
            <a:ext cx="897125" cy="897125"/>
          </a:xfrm>
          <a:custGeom>
            <a:avLst/>
            <a:gdLst>
              <a:gd name="connsiteX0" fmla="*/ 897014 w 897125"/>
              <a:gd name="connsiteY0" fmla="*/ 448369 h 897125"/>
              <a:gd name="connsiteX1" fmla="*/ 448451 w 897125"/>
              <a:gd name="connsiteY1" fmla="*/ 896932 h 897125"/>
              <a:gd name="connsiteX2" fmla="*/ -112 w 897125"/>
              <a:gd name="connsiteY2" fmla="*/ 448369 h 897125"/>
              <a:gd name="connsiteX3" fmla="*/ 448451 w 897125"/>
              <a:gd name="connsiteY3" fmla="*/ -194 h 897125"/>
              <a:gd name="connsiteX4" fmla="*/ 897014 w 897125"/>
              <a:gd name="connsiteY4" fmla="*/ 448369 h 89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25" h="897125">
                <a:moveTo>
                  <a:pt x="897014" y="448369"/>
                </a:moveTo>
                <a:cubicBezTo>
                  <a:pt x="897014" y="696104"/>
                  <a:pt x="696185" y="896932"/>
                  <a:pt x="448451" y="896932"/>
                </a:cubicBezTo>
                <a:cubicBezTo>
                  <a:pt x="200717" y="896932"/>
                  <a:pt x="-112" y="696104"/>
                  <a:pt x="-112" y="448369"/>
                </a:cubicBezTo>
                <a:cubicBezTo>
                  <a:pt x="-112" y="200635"/>
                  <a:pt x="200717" y="-194"/>
                  <a:pt x="448451" y="-194"/>
                </a:cubicBezTo>
                <a:cubicBezTo>
                  <a:pt x="696185" y="-194"/>
                  <a:pt x="897014" y="200635"/>
                  <a:pt x="897014" y="448369"/>
                </a:cubicBezTo>
                <a:close/>
              </a:path>
            </a:pathLst>
          </a:custGeom>
          <a:solidFill>
            <a:srgbClr val="FFFFFF"/>
          </a:solidFill>
          <a:ln w="11518"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A1AAA294-11C6-B4DD-0465-6F7BFB86C0B1}"/>
              </a:ext>
            </a:extLst>
          </p:cNvPr>
          <p:cNvSpPr/>
          <p:nvPr/>
        </p:nvSpPr>
        <p:spPr>
          <a:xfrm rot="18900000">
            <a:off x="9279509" y="3759785"/>
            <a:ext cx="897125" cy="897125"/>
          </a:xfrm>
          <a:custGeom>
            <a:avLst/>
            <a:gdLst>
              <a:gd name="connsiteX0" fmla="*/ 897014 w 897125"/>
              <a:gd name="connsiteY0" fmla="*/ 448369 h 897125"/>
              <a:gd name="connsiteX1" fmla="*/ 448451 w 897125"/>
              <a:gd name="connsiteY1" fmla="*/ 896932 h 897125"/>
              <a:gd name="connsiteX2" fmla="*/ -111 w 897125"/>
              <a:gd name="connsiteY2" fmla="*/ 448369 h 897125"/>
              <a:gd name="connsiteX3" fmla="*/ 448451 w 897125"/>
              <a:gd name="connsiteY3" fmla="*/ -194 h 897125"/>
              <a:gd name="connsiteX4" fmla="*/ 897014 w 897125"/>
              <a:gd name="connsiteY4" fmla="*/ 448369 h 89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25" h="897125">
                <a:moveTo>
                  <a:pt x="897014" y="448369"/>
                </a:moveTo>
                <a:cubicBezTo>
                  <a:pt x="897014" y="696104"/>
                  <a:pt x="696186" y="896932"/>
                  <a:pt x="448451" y="896932"/>
                </a:cubicBezTo>
                <a:cubicBezTo>
                  <a:pt x="200717" y="896932"/>
                  <a:pt x="-111" y="696104"/>
                  <a:pt x="-111" y="448369"/>
                </a:cubicBezTo>
                <a:cubicBezTo>
                  <a:pt x="-111" y="200635"/>
                  <a:pt x="200717" y="-194"/>
                  <a:pt x="448451" y="-194"/>
                </a:cubicBezTo>
                <a:cubicBezTo>
                  <a:pt x="696186" y="-194"/>
                  <a:pt x="897014" y="200635"/>
                  <a:pt x="897014" y="448369"/>
                </a:cubicBezTo>
                <a:close/>
              </a:path>
            </a:pathLst>
          </a:custGeom>
          <a:solidFill>
            <a:srgbClr val="FFFFFF"/>
          </a:solidFill>
          <a:ln w="11518"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2A1C90A9-907D-D005-A62F-AD7C7987991C}"/>
              </a:ext>
            </a:extLst>
          </p:cNvPr>
          <p:cNvSpPr/>
          <p:nvPr/>
        </p:nvSpPr>
        <p:spPr>
          <a:xfrm rot="18900000">
            <a:off x="4929511" y="3225415"/>
            <a:ext cx="897125" cy="897125"/>
          </a:xfrm>
          <a:custGeom>
            <a:avLst/>
            <a:gdLst>
              <a:gd name="connsiteX0" fmla="*/ 897014 w 897125"/>
              <a:gd name="connsiteY0" fmla="*/ 448369 h 897125"/>
              <a:gd name="connsiteX1" fmla="*/ 448451 w 897125"/>
              <a:gd name="connsiteY1" fmla="*/ 896932 h 897125"/>
              <a:gd name="connsiteX2" fmla="*/ -112 w 897125"/>
              <a:gd name="connsiteY2" fmla="*/ 448369 h 897125"/>
              <a:gd name="connsiteX3" fmla="*/ 448451 w 897125"/>
              <a:gd name="connsiteY3" fmla="*/ -194 h 897125"/>
              <a:gd name="connsiteX4" fmla="*/ 897014 w 897125"/>
              <a:gd name="connsiteY4" fmla="*/ 448369 h 89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25" h="897125">
                <a:moveTo>
                  <a:pt x="897014" y="448369"/>
                </a:moveTo>
                <a:cubicBezTo>
                  <a:pt x="897014" y="696103"/>
                  <a:pt x="696185" y="896932"/>
                  <a:pt x="448451" y="896932"/>
                </a:cubicBezTo>
                <a:cubicBezTo>
                  <a:pt x="200716" y="896932"/>
                  <a:pt x="-112" y="696103"/>
                  <a:pt x="-112" y="448369"/>
                </a:cubicBezTo>
                <a:cubicBezTo>
                  <a:pt x="-112" y="200635"/>
                  <a:pt x="200716" y="-194"/>
                  <a:pt x="448451" y="-194"/>
                </a:cubicBezTo>
                <a:cubicBezTo>
                  <a:pt x="696185" y="-194"/>
                  <a:pt x="897014" y="200635"/>
                  <a:pt x="897014" y="448369"/>
                </a:cubicBezTo>
                <a:close/>
              </a:path>
            </a:pathLst>
          </a:custGeom>
          <a:solidFill>
            <a:srgbClr val="FFFFFF"/>
          </a:solidFill>
          <a:ln w="11518"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AD9B9E43-110D-20E7-C014-9B5FEC8E27FD}"/>
              </a:ext>
            </a:extLst>
          </p:cNvPr>
          <p:cNvSpPr/>
          <p:nvPr/>
        </p:nvSpPr>
        <p:spPr>
          <a:xfrm rot="18900000">
            <a:off x="6374729" y="3832882"/>
            <a:ext cx="897125" cy="897125"/>
          </a:xfrm>
          <a:custGeom>
            <a:avLst/>
            <a:gdLst>
              <a:gd name="connsiteX0" fmla="*/ 897014 w 897125"/>
              <a:gd name="connsiteY0" fmla="*/ 448369 h 897125"/>
              <a:gd name="connsiteX1" fmla="*/ 448451 w 897125"/>
              <a:gd name="connsiteY1" fmla="*/ 896932 h 897125"/>
              <a:gd name="connsiteX2" fmla="*/ -112 w 897125"/>
              <a:gd name="connsiteY2" fmla="*/ 448369 h 897125"/>
              <a:gd name="connsiteX3" fmla="*/ 448451 w 897125"/>
              <a:gd name="connsiteY3" fmla="*/ -194 h 897125"/>
              <a:gd name="connsiteX4" fmla="*/ 897014 w 897125"/>
              <a:gd name="connsiteY4" fmla="*/ 448369 h 89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25" h="897125">
                <a:moveTo>
                  <a:pt x="897014" y="448369"/>
                </a:moveTo>
                <a:cubicBezTo>
                  <a:pt x="897014" y="696104"/>
                  <a:pt x="696185" y="896932"/>
                  <a:pt x="448451" y="896932"/>
                </a:cubicBezTo>
                <a:cubicBezTo>
                  <a:pt x="200716" y="896932"/>
                  <a:pt x="-112" y="696104"/>
                  <a:pt x="-112" y="448369"/>
                </a:cubicBezTo>
                <a:cubicBezTo>
                  <a:pt x="-112" y="200634"/>
                  <a:pt x="200716" y="-194"/>
                  <a:pt x="448451" y="-194"/>
                </a:cubicBezTo>
                <a:cubicBezTo>
                  <a:pt x="696185" y="-194"/>
                  <a:pt x="897014" y="200634"/>
                  <a:pt x="897014" y="448369"/>
                </a:cubicBezTo>
                <a:close/>
              </a:path>
            </a:pathLst>
          </a:custGeom>
          <a:solidFill>
            <a:srgbClr val="FFFFFF"/>
          </a:solidFill>
          <a:ln w="11518"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0189CA92-6F59-148D-6945-AA9766AD53E2}"/>
              </a:ext>
            </a:extLst>
          </p:cNvPr>
          <p:cNvSpPr/>
          <p:nvPr/>
        </p:nvSpPr>
        <p:spPr>
          <a:xfrm rot="18900000">
            <a:off x="7812370" y="3150004"/>
            <a:ext cx="897125" cy="897125"/>
          </a:xfrm>
          <a:custGeom>
            <a:avLst/>
            <a:gdLst>
              <a:gd name="connsiteX0" fmla="*/ 897013 w 897125"/>
              <a:gd name="connsiteY0" fmla="*/ 448369 h 897125"/>
              <a:gd name="connsiteX1" fmla="*/ 448451 w 897125"/>
              <a:gd name="connsiteY1" fmla="*/ 896932 h 897125"/>
              <a:gd name="connsiteX2" fmla="*/ -112 w 897125"/>
              <a:gd name="connsiteY2" fmla="*/ 448369 h 897125"/>
              <a:gd name="connsiteX3" fmla="*/ 448451 w 897125"/>
              <a:gd name="connsiteY3" fmla="*/ -194 h 897125"/>
              <a:gd name="connsiteX4" fmla="*/ 897013 w 897125"/>
              <a:gd name="connsiteY4" fmla="*/ 448369 h 89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25" h="897125">
                <a:moveTo>
                  <a:pt x="897013" y="448369"/>
                </a:moveTo>
                <a:cubicBezTo>
                  <a:pt x="897013" y="696103"/>
                  <a:pt x="696185" y="896932"/>
                  <a:pt x="448451" y="896932"/>
                </a:cubicBezTo>
                <a:cubicBezTo>
                  <a:pt x="200716" y="896932"/>
                  <a:pt x="-112" y="696103"/>
                  <a:pt x="-112" y="448369"/>
                </a:cubicBezTo>
                <a:cubicBezTo>
                  <a:pt x="-112" y="200634"/>
                  <a:pt x="200716" y="-194"/>
                  <a:pt x="448451" y="-194"/>
                </a:cubicBezTo>
                <a:cubicBezTo>
                  <a:pt x="696185" y="-194"/>
                  <a:pt x="897013" y="200634"/>
                  <a:pt x="897013" y="448369"/>
                </a:cubicBezTo>
                <a:close/>
              </a:path>
            </a:pathLst>
          </a:custGeom>
          <a:solidFill>
            <a:srgbClr val="FFFFFF"/>
          </a:solidFill>
          <a:ln w="11518" cap="flat">
            <a:noFill/>
            <a:prstDash val="solid"/>
            <a:miter/>
          </a:ln>
        </p:spPr>
        <p:txBody>
          <a:bodyPr rtlCol="0" anchor="ctr"/>
          <a:lstStyle/>
          <a:p>
            <a:endParaRPr lang="en-US" dirty="0"/>
          </a:p>
        </p:txBody>
      </p:sp>
      <p:sp>
        <p:nvSpPr>
          <p:cNvPr id="55" name="Rectangle: Rounded Corners 54">
            <a:extLst>
              <a:ext uri="{FF2B5EF4-FFF2-40B4-BE49-F238E27FC236}">
                <a16:creationId xmlns:a16="http://schemas.microsoft.com/office/drawing/2014/main" id="{B96575AE-EAC8-2638-37C9-59820CC9D634}"/>
              </a:ext>
            </a:extLst>
          </p:cNvPr>
          <p:cNvSpPr/>
          <p:nvPr/>
        </p:nvSpPr>
        <p:spPr>
          <a:xfrm>
            <a:off x="1993818" y="5014731"/>
            <a:ext cx="914717" cy="30881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56" name="TextBox 55">
            <a:extLst>
              <a:ext uri="{FF2B5EF4-FFF2-40B4-BE49-F238E27FC236}">
                <a16:creationId xmlns:a16="http://schemas.microsoft.com/office/drawing/2014/main" id="{5581B61E-0666-15A8-E156-7E78677ED82A}"/>
              </a:ext>
            </a:extLst>
          </p:cNvPr>
          <p:cNvSpPr txBox="1"/>
          <p:nvPr/>
        </p:nvSpPr>
        <p:spPr>
          <a:xfrm>
            <a:off x="2049980" y="4999862"/>
            <a:ext cx="802392" cy="338554"/>
          </a:xfrm>
          <a:prstGeom prst="rect">
            <a:avLst/>
          </a:prstGeom>
          <a:noFill/>
        </p:spPr>
        <p:txBody>
          <a:bodyPr wrap="square" rtlCol="0" anchor="ctr">
            <a:spAutoFit/>
          </a:bodyPr>
          <a:lstStyle/>
          <a:p>
            <a:pPr algn="ctr"/>
            <a:r>
              <a:rPr lang="en-US" sz="1600" b="1" dirty="0">
                <a:solidFill>
                  <a:schemeClr val="bg1"/>
                </a:solidFill>
                <a:latin typeface="Trebuchet MS" panose="020B0603020202020204" pitchFamily="34" charset="0"/>
              </a:rPr>
              <a:t>1981</a:t>
            </a:r>
          </a:p>
        </p:txBody>
      </p:sp>
      <p:sp>
        <p:nvSpPr>
          <p:cNvPr id="57" name="Rectangle: Rounded Corners 56">
            <a:extLst>
              <a:ext uri="{FF2B5EF4-FFF2-40B4-BE49-F238E27FC236}">
                <a16:creationId xmlns:a16="http://schemas.microsoft.com/office/drawing/2014/main" id="{AA0A88EC-684B-5875-C69F-DE97134DF000}"/>
              </a:ext>
            </a:extLst>
          </p:cNvPr>
          <p:cNvSpPr/>
          <p:nvPr/>
        </p:nvSpPr>
        <p:spPr>
          <a:xfrm>
            <a:off x="4892612" y="5014731"/>
            <a:ext cx="914717" cy="30881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58" name="TextBox 57">
            <a:extLst>
              <a:ext uri="{FF2B5EF4-FFF2-40B4-BE49-F238E27FC236}">
                <a16:creationId xmlns:a16="http://schemas.microsoft.com/office/drawing/2014/main" id="{374FDDAB-A820-26F1-16BE-361EB3CC5D3A}"/>
              </a:ext>
            </a:extLst>
          </p:cNvPr>
          <p:cNvSpPr txBox="1"/>
          <p:nvPr/>
        </p:nvSpPr>
        <p:spPr>
          <a:xfrm>
            <a:off x="4948774" y="4999862"/>
            <a:ext cx="802392" cy="338554"/>
          </a:xfrm>
          <a:prstGeom prst="rect">
            <a:avLst/>
          </a:prstGeom>
          <a:noFill/>
        </p:spPr>
        <p:txBody>
          <a:bodyPr wrap="square" rtlCol="0" anchor="ctr">
            <a:spAutoFit/>
          </a:bodyPr>
          <a:lstStyle/>
          <a:p>
            <a:pPr algn="ctr"/>
            <a:r>
              <a:rPr lang="en-US" sz="1600" b="1" dirty="0">
                <a:solidFill>
                  <a:schemeClr val="bg1"/>
                </a:solidFill>
                <a:latin typeface="Trebuchet MS" panose="020B0603020202020204" pitchFamily="34" charset="0"/>
              </a:rPr>
              <a:t>1986</a:t>
            </a:r>
          </a:p>
        </p:txBody>
      </p:sp>
      <p:sp>
        <p:nvSpPr>
          <p:cNvPr id="59" name="Rectangle: Rounded Corners 58">
            <a:extLst>
              <a:ext uri="{FF2B5EF4-FFF2-40B4-BE49-F238E27FC236}">
                <a16:creationId xmlns:a16="http://schemas.microsoft.com/office/drawing/2014/main" id="{72CA7BFD-4B85-652B-C11A-F28E51916A8C}"/>
              </a:ext>
            </a:extLst>
          </p:cNvPr>
          <p:cNvSpPr/>
          <p:nvPr/>
        </p:nvSpPr>
        <p:spPr>
          <a:xfrm>
            <a:off x="7827729" y="5014731"/>
            <a:ext cx="914717" cy="30881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62" name="TextBox 61">
            <a:extLst>
              <a:ext uri="{FF2B5EF4-FFF2-40B4-BE49-F238E27FC236}">
                <a16:creationId xmlns:a16="http://schemas.microsoft.com/office/drawing/2014/main" id="{054D67E5-2D9A-09D0-69AB-78F2D1B21D43}"/>
              </a:ext>
            </a:extLst>
          </p:cNvPr>
          <p:cNvSpPr txBox="1"/>
          <p:nvPr/>
        </p:nvSpPr>
        <p:spPr>
          <a:xfrm>
            <a:off x="7883891" y="4999862"/>
            <a:ext cx="802392" cy="338554"/>
          </a:xfrm>
          <a:prstGeom prst="rect">
            <a:avLst/>
          </a:prstGeom>
          <a:noFill/>
        </p:spPr>
        <p:txBody>
          <a:bodyPr wrap="square" rtlCol="0" anchor="ctr">
            <a:spAutoFit/>
          </a:bodyPr>
          <a:lstStyle/>
          <a:p>
            <a:pPr algn="ctr"/>
            <a:r>
              <a:rPr lang="en-US" sz="1600" b="1" dirty="0">
                <a:solidFill>
                  <a:schemeClr val="bg1"/>
                </a:solidFill>
                <a:latin typeface="Trebuchet MS" panose="020B0603020202020204" pitchFamily="34" charset="0"/>
              </a:rPr>
              <a:t>1995</a:t>
            </a:r>
          </a:p>
        </p:txBody>
      </p:sp>
      <p:sp>
        <p:nvSpPr>
          <p:cNvPr id="63" name="Rectangle: Rounded Corners 62">
            <a:extLst>
              <a:ext uri="{FF2B5EF4-FFF2-40B4-BE49-F238E27FC236}">
                <a16:creationId xmlns:a16="http://schemas.microsoft.com/office/drawing/2014/main" id="{8B2000F2-5F95-C50D-D605-A7A7F6CFCAEC}"/>
              </a:ext>
            </a:extLst>
          </p:cNvPr>
          <p:cNvSpPr/>
          <p:nvPr/>
        </p:nvSpPr>
        <p:spPr>
          <a:xfrm>
            <a:off x="3455873" y="2594037"/>
            <a:ext cx="914717" cy="30881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64" name="TextBox 63">
            <a:extLst>
              <a:ext uri="{FF2B5EF4-FFF2-40B4-BE49-F238E27FC236}">
                <a16:creationId xmlns:a16="http://schemas.microsoft.com/office/drawing/2014/main" id="{29FE3B61-F505-9EF1-0914-2FB5D731999C}"/>
              </a:ext>
            </a:extLst>
          </p:cNvPr>
          <p:cNvSpPr txBox="1"/>
          <p:nvPr/>
        </p:nvSpPr>
        <p:spPr>
          <a:xfrm>
            <a:off x="3512035" y="2579168"/>
            <a:ext cx="802392" cy="338554"/>
          </a:xfrm>
          <a:prstGeom prst="rect">
            <a:avLst/>
          </a:prstGeom>
          <a:noFill/>
        </p:spPr>
        <p:txBody>
          <a:bodyPr wrap="square" rtlCol="0" anchor="ctr">
            <a:spAutoFit/>
          </a:bodyPr>
          <a:lstStyle/>
          <a:p>
            <a:pPr algn="ctr"/>
            <a:r>
              <a:rPr lang="en-US" sz="1600" b="1" dirty="0">
                <a:solidFill>
                  <a:schemeClr val="bg1"/>
                </a:solidFill>
                <a:latin typeface="Trebuchet MS" panose="020B0603020202020204" pitchFamily="34" charset="0"/>
              </a:rPr>
              <a:t>1982</a:t>
            </a:r>
          </a:p>
        </p:txBody>
      </p:sp>
      <p:sp>
        <p:nvSpPr>
          <p:cNvPr id="65" name="Rectangle: Rounded Corners 64">
            <a:extLst>
              <a:ext uri="{FF2B5EF4-FFF2-40B4-BE49-F238E27FC236}">
                <a16:creationId xmlns:a16="http://schemas.microsoft.com/office/drawing/2014/main" id="{FD953920-61C6-B49B-5082-46A58EDDD727}"/>
              </a:ext>
            </a:extLst>
          </p:cNvPr>
          <p:cNvSpPr/>
          <p:nvPr/>
        </p:nvSpPr>
        <p:spPr>
          <a:xfrm>
            <a:off x="6455205" y="2594037"/>
            <a:ext cx="914717" cy="30881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66" name="TextBox 65">
            <a:extLst>
              <a:ext uri="{FF2B5EF4-FFF2-40B4-BE49-F238E27FC236}">
                <a16:creationId xmlns:a16="http://schemas.microsoft.com/office/drawing/2014/main" id="{F4D41EE8-E672-2272-76A5-1075DE7F2843}"/>
              </a:ext>
            </a:extLst>
          </p:cNvPr>
          <p:cNvSpPr txBox="1"/>
          <p:nvPr/>
        </p:nvSpPr>
        <p:spPr>
          <a:xfrm>
            <a:off x="6511367" y="2579168"/>
            <a:ext cx="802392" cy="338554"/>
          </a:xfrm>
          <a:prstGeom prst="rect">
            <a:avLst/>
          </a:prstGeom>
          <a:noFill/>
        </p:spPr>
        <p:txBody>
          <a:bodyPr wrap="square" rtlCol="0" anchor="ctr">
            <a:spAutoFit/>
          </a:bodyPr>
          <a:lstStyle/>
          <a:p>
            <a:pPr algn="ctr"/>
            <a:r>
              <a:rPr lang="en-US" sz="1600" b="1" dirty="0">
                <a:solidFill>
                  <a:schemeClr val="bg1"/>
                </a:solidFill>
                <a:latin typeface="Trebuchet MS" panose="020B0603020202020204" pitchFamily="34" charset="0"/>
              </a:rPr>
              <a:t>1987</a:t>
            </a:r>
          </a:p>
        </p:txBody>
      </p:sp>
      <p:sp>
        <p:nvSpPr>
          <p:cNvPr id="67" name="Rectangle: Rounded Corners 66">
            <a:extLst>
              <a:ext uri="{FF2B5EF4-FFF2-40B4-BE49-F238E27FC236}">
                <a16:creationId xmlns:a16="http://schemas.microsoft.com/office/drawing/2014/main" id="{4F12C68C-5817-DE36-8BE8-A06C0B55020B}"/>
              </a:ext>
            </a:extLst>
          </p:cNvPr>
          <p:cNvSpPr/>
          <p:nvPr/>
        </p:nvSpPr>
        <p:spPr>
          <a:xfrm>
            <a:off x="9290071" y="2594037"/>
            <a:ext cx="914717" cy="30881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68" name="TextBox 67">
            <a:extLst>
              <a:ext uri="{FF2B5EF4-FFF2-40B4-BE49-F238E27FC236}">
                <a16:creationId xmlns:a16="http://schemas.microsoft.com/office/drawing/2014/main" id="{B348A3A6-8CD8-2767-2431-55757CE5F319}"/>
              </a:ext>
            </a:extLst>
          </p:cNvPr>
          <p:cNvSpPr txBox="1"/>
          <p:nvPr/>
        </p:nvSpPr>
        <p:spPr>
          <a:xfrm>
            <a:off x="9346233" y="2579168"/>
            <a:ext cx="802392" cy="338554"/>
          </a:xfrm>
          <a:prstGeom prst="rect">
            <a:avLst/>
          </a:prstGeom>
          <a:noFill/>
        </p:spPr>
        <p:txBody>
          <a:bodyPr wrap="square" rtlCol="0" anchor="ctr">
            <a:spAutoFit/>
          </a:bodyPr>
          <a:lstStyle/>
          <a:p>
            <a:pPr algn="ctr"/>
            <a:r>
              <a:rPr lang="en-US" sz="1600" b="1" dirty="0">
                <a:solidFill>
                  <a:schemeClr val="bg1"/>
                </a:solidFill>
                <a:latin typeface="Trebuchet MS" panose="020B0603020202020204" pitchFamily="34" charset="0"/>
              </a:rPr>
              <a:t>1997</a:t>
            </a:r>
          </a:p>
        </p:txBody>
      </p:sp>
      <p:sp>
        <p:nvSpPr>
          <p:cNvPr id="69" name="TextBox 68">
            <a:extLst>
              <a:ext uri="{FF2B5EF4-FFF2-40B4-BE49-F238E27FC236}">
                <a16:creationId xmlns:a16="http://schemas.microsoft.com/office/drawing/2014/main" id="{81BD8AF7-710D-EAB4-F545-4C235F6F79BA}"/>
              </a:ext>
            </a:extLst>
          </p:cNvPr>
          <p:cNvSpPr txBox="1"/>
          <p:nvPr/>
        </p:nvSpPr>
        <p:spPr>
          <a:xfrm>
            <a:off x="1374269" y="5435025"/>
            <a:ext cx="2165340" cy="830997"/>
          </a:xfrm>
          <a:prstGeom prst="rect">
            <a:avLst/>
          </a:prstGeom>
          <a:noFill/>
        </p:spPr>
        <p:txBody>
          <a:bodyPr wrap="square" rtlCol="0">
            <a:spAutoFit/>
          </a:bodyPr>
          <a:lstStyle/>
          <a:p>
            <a:pPr algn="ctr"/>
            <a:r>
              <a:rPr lang="en-US" sz="1600" dirty="0">
                <a:latin typeface="Trebuchet MS" panose="020B0603020202020204" pitchFamily="34" charset="0"/>
              </a:rPr>
              <a:t>First official reporting of AIDS cases</a:t>
            </a:r>
          </a:p>
        </p:txBody>
      </p:sp>
      <p:sp>
        <p:nvSpPr>
          <p:cNvPr id="70" name="TextBox 69">
            <a:extLst>
              <a:ext uri="{FF2B5EF4-FFF2-40B4-BE49-F238E27FC236}">
                <a16:creationId xmlns:a16="http://schemas.microsoft.com/office/drawing/2014/main" id="{545DF4E3-197A-3B5E-F409-2117F873DC40}"/>
              </a:ext>
            </a:extLst>
          </p:cNvPr>
          <p:cNvSpPr txBox="1"/>
          <p:nvPr/>
        </p:nvSpPr>
        <p:spPr>
          <a:xfrm>
            <a:off x="4054384" y="5435025"/>
            <a:ext cx="2381874" cy="584775"/>
          </a:xfrm>
          <a:prstGeom prst="rect">
            <a:avLst/>
          </a:prstGeom>
          <a:noFill/>
        </p:spPr>
        <p:txBody>
          <a:bodyPr wrap="square" rtlCol="0">
            <a:spAutoFit/>
          </a:bodyPr>
          <a:lstStyle/>
          <a:p>
            <a:pPr algn="ctr"/>
            <a:r>
              <a:rPr lang="en-US" sz="1600" dirty="0">
                <a:latin typeface="Trebuchet MS" panose="020B0603020202020204" pitchFamily="34" charset="0"/>
              </a:rPr>
              <a:t>Virus that causes AIDS officially known as HIV</a:t>
            </a:r>
          </a:p>
        </p:txBody>
      </p:sp>
      <p:sp>
        <p:nvSpPr>
          <p:cNvPr id="71" name="TextBox 70">
            <a:extLst>
              <a:ext uri="{FF2B5EF4-FFF2-40B4-BE49-F238E27FC236}">
                <a16:creationId xmlns:a16="http://schemas.microsoft.com/office/drawing/2014/main" id="{CE8462FB-9D1A-5E84-744E-4EFC5732C38B}"/>
              </a:ext>
            </a:extLst>
          </p:cNvPr>
          <p:cNvSpPr txBox="1"/>
          <p:nvPr/>
        </p:nvSpPr>
        <p:spPr>
          <a:xfrm>
            <a:off x="7207260" y="5396269"/>
            <a:ext cx="2223578" cy="830997"/>
          </a:xfrm>
          <a:prstGeom prst="rect">
            <a:avLst/>
          </a:prstGeom>
          <a:noFill/>
        </p:spPr>
        <p:txBody>
          <a:bodyPr wrap="square" rtlCol="0">
            <a:spAutoFit/>
          </a:bodyPr>
          <a:lstStyle/>
          <a:p>
            <a:pPr algn="ctr"/>
            <a:r>
              <a:rPr lang="en-US" sz="1600" dirty="0">
                <a:latin typeface="Trebuchet MS" panose="020B0603020202020204" pitchFamily="34" charset="0"/>
              </a:rPr>
              <a:t>FDA approves first protease inhibitor (saquinavir)</a:t>
            </a:r>
          </a:p>
        </p:txBody>
      </p:sp>
      <p:sp>
        <p:nvSpPr>
          <p:cNvPr id="72" name="TextBox 71">
            <a:extLst>
              <a:ext uri="{FF2B5EF4-FFF2-40B4-BE49-F238E27FC236}">
                <a16:creationId xmlns:a16="http://schemas.microsoft.com/office/drawing/2014/main" id="{F18FC769-C267-9AAE-BBD1-95412001FDF0}"/>
              </a:ext>
            </a:extLst>
          </p:cNvPr>
          <p:cNvSpPr txBox="1"/>
          <p:nvPr/>
        </p:nvSpPr>
        <p:spPr>
          <a:xfrm>
            <a:off x="2722294" y="1676400"/>
            <a:ext cx="2381874" cy="830997"/>
          </a:xfrm>
          <a:prstGeom prst="rect">
            <a:avLst/>
          </a:prstGeom>
          <a:noFill/>
        </p:spPr>
        <p:txBody>
          <a:bodyPr wrap="square" rtlCol="0" anchor="b">
            <a:spAutoFit/>
          </a:bodyPr>
          <a:lstStyle/>
          <a:p>
            <a:pPr algn="ctr"/>
            <a:r>
              <a:rPr lang="en-US" sz="1600" dirty="0">
                <a:latin typeface="Trebuchet MS" panose="020B0603020202020204" pitchFamily="34" charset="0"/>
              </a:rPr>
              <a:t>CDC uses the term “AIDS” and releases the first case definition</a:t>
            </a:r>
          </a:p>
        </p:txBody>
      </p:sp>
      <p:sp>
        <p:nvSpPr>
          <p:cNvPr id="73" name="TextBox 72">
            <a:extLst>
              <a:ext uri="{FF2B5EF4-FFF2-40B4-BE49-F238E27FC236}">
                <a16:creationId xmlns:a16="http://schemas.microsoft.com/office/drawing/2014/main" id="{FFE37B08-37E3-C7B3-6398-C552E538241E}"/>
              </a:ext>
            </a:extLst>
          </p:cNvPr>
          <p:cNvSpPr txBox="1"/>
          <p:nvPr/>
        </p:nvSpPr>
        <p:spPr>
          <a:xfrm>
            <a:off x="5807329" y="1676400"/>
            <a:ext cx="2165340" cy="830997"/>
          </a:xfrm>
          <a:prstGeom prst="rect">
            <a:avLst/>
          </a:prstGeom>
          <a:noFill/>
        </p:spPr>
        <p:txBody>
          <a:bodyPr wrap="square" rtlCol="0" anchor="b">
            <a:spAutoFit/>
          </a:bodyPr>
          <a:lstStyle/>
          <a:p>
            <a:pPr algn="ctr"/>
            <a:r>
              <a:rPr lang="en-US" sz="1600" dirty="0">
                <a:latin typeface="Trebuchet MS" panose="020B0603020202020204" pitchFamily="34" charset="0"/>
              </a:rPr>
              <a:t>FDA approves first antiretroviral drug, zidovudine (AZT)</a:t>
            </a:r>
          </a:p>
        </p:txBody>
      </p:sp>
      <p:sp>
        <p:nvSpPr>
          <p:cNvPr id="74" name="TextBox 73">
            <a:extLst>
              <a:ext uri="{FF2B5EF4-FFF2-40B4-BE49-F238E27FC236}">
                <a16:creationId xmlns:a16="http://schemas.microsoft.com/office/drawing/2014/main" id="{91CD8E83-E662-AEBC-9930-B9C347DCA3AC}"/>
              </a:ext>
            </a:extLst>
          </p:cNvPr>
          <p:cNvSpPr txBox="1"/>
          <p:nvPr/>
        </p:nvSpPr>
        <p:spPr>
          <a:xfrm>
            <a:off x="8502333" y="1430179"/>
            <a:ext cx="2381874" cy="1077218"/>
          </a:xfrm>
          <a:prstGeom prst="rect">
            <a:avLst/>
          </a:prstGeom>
          <a:noFill/>
        </p:spPr>
        <p:txBody>
          <a:bodyPr wrap="square" rtlCol="0" anchor="b">
            <a:spAutoFit/>
          </a:bodyPr>
          <a:lstStyle/>
          <a:p>
            <a:pPr algn="ctr"/>
            <a:r>
              <a:rPr lang="en-US" sz="1600" dirty="0">
                <a:latin typeface="Trebuchet MS" panose="020B0603020202020204" pitchFamily="34" charset="0"/>
              </a:rPr>
              <a:t>FDA approves </a:t>
            </a:r>
            <a:r>
              <a:rPr lang="en-US" sz="1600" dirty="0" err="1">
                <a:latin typeface="Trebuchet MS" panose="020B0603020202020204" pitchFamily="34" charset="0"/>
              </a:rPr>
              <a:t>Combivir</a:t>
            </a:r>
            <a:r>
              <a:rPr lang="en-US" sz="1600" dirty="0">
                <a:latin typeface="Trebuchet MS" panose="020B0603020202020204" pitchFamily="34" charset="0"/>
              </a:rPr>
              <a:t>, a combination of 2 antiretroviral drugs in one tablet</a:t>
            </a:r>
          </a:p>
        </p:txBody>
      </p:sp>
      <p:pic>
        <p:nvPicPr>
          <p:cNvPr id="76" name="Graphic 75">
            <a:extLst>
              <a:ext uri="{FF2B5EF4-FFF2-40B4-BE49-F238E27FC236}">
                <a16:creationId xmlns:a16="http://schemas.microsoft.com/office/drawing/2014/main" id="{F641563A-9519-1678-7195-A6C6C85C74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6413" y="3474926"/>
            <a:ext cx="398600" cy="575423"/>
          </a:xfrm>
          <a:prstGeom prst="rect">
            <a:avLst/>
          </a:prstGeom>
        </p:spPr>
      </p:pic>
      <p:pic>
        <p:nvPicPr>
          <p:cNvPr id="83" name="Graphic 82">
            <a:extLst>
              <a:ext uri="{FF2B5EF4-FFF2-40B4-BE49-F238E27FC236}">
                <a16:creationId xmlns:a16="http://schemas.microsoft.com/office/drawing/2014/main" id="{7B9FE418-1CBF-F759-1C34-FD1B17B8A1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24131" y="4085516"/>
            <a:ext cx="380106" cy="558281"/>
          </a:xfrm>
          <a:prstGeom prst="rect">
            <a:avLst/>
          </a:prstGeom>
        </p:spPr>
      </p:pic>
      <p:pic>
        <p:nvPicPr>
          <p:cNvPr id="85" name="Graphic 84">
            <a:extLst>
              <a:ext uri="{FF2B5EF4-FFF2-40B4-BE49-F238E27FC236}">
                <a16:creationId xmlns:a16="http://schemas.microsoft.com/office/drawing/2014/main" id="{A6DA86B2-B426-0BC2-32EE-6121636BE6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99907" y="3482011"/>
            <a:ext cx="519790" cy="367656"/>
          </a:xfrm>
          <a:prstGeom prst="rect">
            <a:avLst/>
          </a:prstGeom>
        </p:spPr>
      </p:pic>
      <p:pic>
        <p:nvPicPr>
          <p:cNvPr id="87" name="Graphic 86">
            <a:extLst>
              <a:ext uri="{FF2B5EF4-FFF2-40B4-BE49-F238E27FC236}">
                <a16:creationId xmlns:a16="http://schemas.microsoft.com/office/drawing/2014/main" id="{049C0E7C-B505-5D2D-01AC-FD74616C5D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53200" y="4054974"/>
            <a:ext cx="529932" cy="474150"/>
          </a:xfrm>
          <a:prstGeom prst="rect">
            <a:avLst/>
          </a:prstGeom>
        </p:spPr>
      </p:pic>
      <p:pic>
        <p:nvPicPr>
          <p:cNvPr id="89" name="Graphic 88">
            <a:extLst>
              <a:ext uri="{FF2B5EF4-FFF2-40B4-BE49-F238E27FC236}">
                <a16:creationId xmlns:a16="http://schemas.microsoft.com/office/drawing/2014/main" id="{5754DE30-3FF2-6A0D-20F4-EA23685711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79668" y="3327253"/>
            <a:ext cx="443722" cy="469079"/>
          </a:xfrm>
          <a:prstGeom prst="rect">
            <a:avLst/>
          </a:prstGeom>
        </p:spPr>
      </p:pic>
      <p:pic>
        <p:nvPicPr>
          <p:cNvPr id="91" name="Graphic 90">
            <a:extLst>
              <a:ext uri="{FF2B5EF4-FFF2-40B4-BE49-F238E27FC236}">
                <a16:creationId xmlns:a16="http://schemas.microsoft.com/office/drawing/2014/main" id="{3060715F-F35A-FE24-6010-2F42FD1AB4F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30838" y="3962400"/>
            <a:ext cx="594465" cy="517374"/>
          </a:xfrm>
          <a:prstGeom prst="rect">
            <a:avLst/>
          </a:prstGeom>
        </p:spPr>
      </p:pic>
    </p:spTree>
    <p:extLst>
      <p:ext uri="{BB962C8B-B14F-4D97-AF65-F5344CB8AC3E}">
        <p14:creationId xmlns:p14="http://schemas.microsoft.com/office/powerpoint/2010/main" val="3315147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07B40-8B2B-2DF5-2DA0-AA26240ADFA5}"/>
            </a:ext>
          </a:extLst>
        </p:cNvPr>
        <p:cNvGrpSpPr/>
        <p:nvPr/>
      </p:nvGrpSpPr>
      <p:grpSpPr>
        <a:xfrm>
          <a:off x="0" y="0"/>
          <a:ext cx="0" cy="0"/>
          <a:chOff x="0" y="0"/>
          <a:chExt cx="0" cy="0"/>
        </a:xfrm>
      </p:grpSpPr>
      <p:sp>
        <p:nvSpPr>
          <p:cNvPr id="79" name="Rectangle: Rounded Corners 78">
            <a:extLst>
              <a:ext uri="{FF2B5EF4-FFF2-40B4-BE49-F238E27FC236}">
                <a16:creationId xmlns:a16="http://schemas.microsoft.com/office/drawing/2014/main" id="{AFC9A7A7-5920-1CCC-F758-16682575157B}"/>
              </a:ext>
            </a:extLst>
          </p:cNvPr>
          <p:cNvSpPr/>
          <p:nvPr/>
        </p:nvSpPr>
        <p:spPr>
          <a:xfrm>
            <a:off x="9967435" y="5014731"/>
            <a:ext cx="914717" cy="30881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80" name="TextBox 79">
            <a:extLst>
              <a:ext uri="{FF2B5EF4-FFF2-40B4-BE49-F238E27FC236}">
                <a16:creationId xmlns:a16="http://schemas.microsoft.com/office/drawing/2014/main" id="{3526FE2C-3F94-152A-F727-5A2093D03017}"/>
              </a:ext>
            </a:extLst>
          </p:cNvPr>
          <p:cNvSpPr txBox="1"/>
          <p:nvPr/>
        </p:nvSpPr>
        <p:spPr>
          <a:xfrm>
            <a:off x="10023597" y="4999862"/>
            <a:ext cx="802392" cy="338554"/>
          </a:xfrm>
          <a:prstGeom prst="rect">
            <a:avLst/>
          </a:prstGeom>
          <a:noFill/>
        </p:spPr>
        <p:txBody>
          <a:bodyPr wrap="square" rtlCol="0" anchor="ctr">
            <a:spAutoFit/>
          </a:bodyPr>
          <a:lstStyle/>
          <a:p>
            <a:pPr algn="ctr"/>
            <a:r>
              <a:rPr lang="en-US" sz="1600" b="1" dirty="0">
                <a:solidFill>
                  <a:schemeClr val="bg1"/>
                </a:solidFill>
                <a:latin typeface="Trebuchet MS" panose="020B0603020202020204" pitchFamily="34" charset="0"/>
              </a:rPr>
              <a:t>2023</a:t>
            </a:r>
          </a:p>
        </p:txBody>
      </p:sp>
      <p:sp>
        <p:nvSpPr>
          <p:cNvPr id="82" name="Freeform: Shape 81">
            <a:extLst>
              <a:ext uri="{FF2B5EF4-FFF2-40B4-BE49-F238E27FC236}">
                <a16:creationId xmlns:a16="http://schemas.microsoft.com/office/drawing/2014/main" id="{B6038490-89CD-9AC9-B7D2-9BCDA6A0D874}"/>
              </a:ext>
            </a:extLst>
          </p:cNvPr>
          <p:cNvSpPr/>
          <p:nvPr/>
        </p:nvSpPr>
        <p:spPr>
          <a:xfrm>
            <a:off x="10413268" y="3878508"/>
            <a:ext cx="11525" cy="928819"/>
          </a:xfrm>
          <a:custGeom>
            <a:avLst/>
            <a:gdLst>
              <a:gd name="connsiteX0" fmla="*/ 0 w 11525"/>
              <a:gd name="connsiteY0" fmla="*/ 0 h 928819"/>
              <a:gd name="connsiteX1" fmla="*/ 0 w 11525"/>
              <a:gd name="connsiteY1" fmla="*/ 928820 h 928819"/>
            </a:gdLst>
            <a:ahLst/>
            <a:cxnLst>
              <a:cxn ang="0">
                <a:pos x="connsiteX0" y="connsiteY0"/>
              </a:cxn>
              <a:cxn ang="0">
                <a:pos x="connsiteX1" y="connsiteY1"/>
              </a:cxn>
            </a:cxnLst>
            <a:rect l="l" t="t" r="r" b="b"/>
            <a:pathLst>
              <a:path w="11525" h="928819">
                <a:moveTo>
                  <a:pt x="0" y="0"/>
                </a:moveTo>
                <a:lnTo>
                  <a:pt x="0" y="928820"/>
                </a:lnTo>
              </a:path>
            </a:pathLst>
          </a:custGeom>
          <a:ln w="21308" cap="flat">
            <a:solidFill>
              <a:schemeClr val="bg1">
                <a:lumMod val="65000"/>
                <a:alpha val="32000"/>
              </a:schemeClr>
            </a:solid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5B7B527D-15F2-DE65-AD20-4F05911E93CF}"/>
              </a:ext>
            </a:extLst>
          </p:cNvPr>
          <p:cNvSpPr/>
          <p:nvPr/>
        </p:nvSpPr>
        <p:spPr>
          <a:xfrm>
            <a:off x="10312537" y="4702679"/>
            <a:ext cx="212986" cy="209298"/>
          </a:xfrm>
          <a:custGeom>
            <a:avLst/>
            <a:gdLst>
              <a:gd name="connsiteX0" fmla="*/ 212986 w 212986"/>
              <a:gd name="connsiteY0" fmla="*/ 104649 h 209298"/>
              <a:gd name="connsiteX1" fmla="*/ 106493 w 212986"/>
              <a:gd name="connsiteY1" fmla="*/ 209299 h 209298"/>
              <a:gd name="connsiteX2" fmla="*/ 0 w 212986"/>
              <a:gd name="connsiteY2" fmla="*/ 104649 h 209298"/>
              <a:gd name="connsiteX3" fmla="*/ 106493 w 212986"/>
              <a:gd name="connsiteY3" fmla="*/ 0 h 209298"/>
              <a:gd name="connsiteX4" fmla="*/ 212986 w 212986"/>
              <a:gd name="connsiteY4" fmla="*/ 104649 h 2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86" h="209298">
                <a:moveTo>
                  <a:pt x="212986" y="104649"/>
                </a:moveTo>
                <a:cubicBezTo>
                  <a:pt x="212986" y="162445"/>
                  <a:pt x="165307" y="209299"/>
                  <a:pt x="106493" y="209299"/>
                </a:cubicBezTo>
                <a:cubicBezTo>
                  <a:pt x="47679" y="209299"/>
                  <a:pt x="0" y="162445"/>
                  <a:pt x="0" y="104649"/>
                </a:cubicBezTo>
                <a:cubicBezTo>
                  <a:pt x="0" y="46853"/>
                  <a:pt x="47679" y="0"/>
                  <a:pt x="106493" y="0"/>
                </a:cubicBezTo>
                <a:cubicBezTo>
                  <a:pt x="165307" y="0"/>
                  <a:pt x="212986" y="46853"/>
                  <a:pt x="212986" y="104649"/>
                </a:cubicBezTo>
                <a:close/>
              </a:path>
            </a:pathLst>
          </a:custGeom>
          <a:solidFill>
            <a:schemeClr val="bg1">
              <a:lumMod val="85000"/>
            </a:schemeClr>
          </a:solidFill>
          <a:ln w="11518"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05E03DC6-C96E-BC87-A0FA-DF7F9EE77156}"/>
              </a:ext>
            </a:extLst>
          </p:cNvPr>
          <p:cNvSpPr/>
          <p:nvPr/>
        </p:nvSpPr>
        <p:spPr>
          <a:xfrm>
            <a:off x="10335472" y="4725153"/>
            <a:ext cx="167116" cy="164350"/>
          </a:xfrm>
          <a:custGeom>
            <a:avLst/>
            <a:gdLst>
              <a:gd name="connsiteX0" fmla="*/ 167116 w 167116"/>
              <a:gd name="connsiteY0" fmla="*/ 82175 h 164350"/>
              <a:gd name="connsiteX1" fmla="*/ 83558 w 167116"/>
              <a:gd name="connsiteY1" fmla="*/ 164350 h 164350"/>
              <a:gd name="connsiteX2" fmla="*/ 0 w 167116"/>
              <a:gd name="connsiteY2" fmla="*/ 82175 h 164350"/>
              <a:gd name="connsiteX3" fmla="*/ 83558 w 167116"/>
              <a:gd name="connsiteY3" fmla="*/ 0 h 164350"/>
              <a:gd name="connsiteX4" fmla="*/ 167116 w 167116"/>
              <a:gd name="connsiteY4" fmla="*/ 82175 h 1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6" h="164350">
                <a:moveTo>
                  <a:pt x="167116" y="82175"/>
                </a:moveTo>
                <a:cubicBezTo>
                  <a:pt x="167116" y="127559"/>
                  <a:pt x="129706" y="164350"/>
                  <a:pt x="83558" y="164350"/>
                </a:cubicBezTo>
                <a:cubicBezTo>
                  <a:pt x="37410" y="164350"/>
                  <a:pt x="0" y="127559"/>
                  <a:pt x="0" y="82175"/>
                </a:cubicBezTo>
                <a:cubicBezTo>
                  <a:pt x="0" y="36791"/>
                  <a:pt x="37410" y="0"/>
                  <a:pt x="83558" y="0"/>
                </a:cubicBezTo>
                <a:cubicBezTo>
                  <a:pt x="129706" y="0"/>
                  <a:pt x="167116" y="36791"/>
                  <a:pt x="167116" y="82175"/>
                </a:cubicBezTo>
                <a:close/>
              </a:path>
            </a:pathLst>
          </a:custGeom>
          <a:solidFill>
            <a:srgbClr val="FFFFFF"/>
          </a:solidFill>
          <a:ln w="11518" cap="flat">
            <a:noFill/>
            <a:prstDash val="solid"/>
            <a:miter/>
          </a:ln>
        </p:spPr>
        <p:txBody>
          <a:bodyPr rtlCol="0" anchor="ctr"/>
          <a:lstStyle/>
          <a:p>
            <a:endParaRPr lang="en-US" dirty="0"/>
          </a:p>
        </p:txBody>
      </p:sp>
      <p:sp>
        <p:nvSpPr>
          <p:cNvPr id="4" name="Slide Number Placeholder 3">
            <a:extLst>
              <a:ext uri="{FF2B5EF4-FFF2-40B4-BE49-F238E27FC236}">
                <a16:creationId xmlns:a16="http://schemas.microsoft.com/office/drawing/2014/main" id="{CDA3A479-48BD-6650-AE62-94AB70C66BE4}"/>
              </a:ext>
            </a:extLst>
          </p:cNvPr>
          <p:cNvSpPr>
            <a:spLocks noGrp="1"/>
          </p:cNvSpPr>
          <p:nvPr>
            <p:ph type="sldNum" sz="quarter" idx="10"/>
          </p:nvPr>
        </p:nvSpPr>
        <p:spPr/>
        <p:txBody>
          <a:bodyPr/>
          <a:lstStyle/>
          <a:p>
            <a:fld id="{70089216-3EB4-48D3-A482-8895DB197100}" type="slidenum">
              <a:rPr lang="en-US" smtClean="0"/>
              <a:pPr/>
              <a:t>7</a:t>
            </a:fld>
            <a:endParaRPr lang="en-US" dirty="0"/>
          </a:p>
        </p:txBody>
      </p:sp>
      <p:sp>
        <p:nvSpPr>
          <p:cNvPr id="38" name="Title 1">
            <a:extLst>
              <a:ext uri="{FF2B5EF4-FFF2-40B4-BE49-F238E27FC236}">
                <a16:creationId xmlns:a16="http://schemas.microsoft.com/office/drawing/2014/main" id="{AD8D83BA-67C8-849B-A80D-D9774A6CD04B}"/>
              </a:ext>
            </a:extLst>
          </p:cNvPr>
          <p:cNvSpPr txBox="1">
            <a:spLocks/>
          </p:cNvSpPr>
          <p:nvPr/>
        </p:nvSpPr>
        <p:spPr>
          <a:xfrm>
            <a:off x="304800" y="641324"/>
            <a:ext cx="10668000" cy="650875"/>
          </a:xfrm>
          <a:prstGeom prst="rect">
            <a:avLst/>
          </a:prstGeom>
        </p:spPr>
        <p:txBody>
          <a:bodyPr lIns="0" tIns="0" rIns="0" bIns="0" anchor="ctr">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The HIV Epidemic Highlights: 2000–Present</a:t>
            </a:r>
          </a:p>
        </p:txBody>
      </p:sp>
      <p:sp>
        <p:nvSpPr>
          <p:cNvPr id="55" name="Rectangle: Rounded Corners 54">
            <a:extLst>
              <a:ext uri="{FF2B5EF4-FFF2-40B4-BE49-F238E27FC236}">
                <a16:creationId xmlns:a16="http://schemas.microsoft.com/office/drawing/2014/main" id="{EBA2ACC7-150E-5B22-4B96-0793E090BD1F}"/>
              </a:ext>
            </a:extLst>
          </p:cNvPr>
          <p:cNvSpPr/>
          <p:nvPr/>
        </p:nvSpPr>
        <p:spPr>
          <a:xfrm>
            <a:off x="1261113" y="5014731"/>
            <a:ext cx="914717" cy="30881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56" name="TextBox 55">
            <a:extLst>
              <a:ext uri="{FF2B5EF4-FFF2-40B4-BE49-F238E27FC236}">
                <a16:creationId xmlns:a16="http://schemas.microsoft.com/office/drawing/2014/main" id="{65CC9476-2620-978C-26E3-C7909ACA0E54}"/>
              </a:ext>
            </a:extLst>
          </p:cNvPr>
          <p:cNvSpPr txBox="1"/>
          <p:nvPr/>
        </p:nvSpPr>
        <p:spPr>
          <a:xfrm>
            <a:off x="1317275" y="4999862"/>
            <a:ext cx="802392" cy="338554"/>
          </a:xfrm>
          <a:prstGeom prst="rect">
            <a:avLst/>
          </a:prstGeom>
          <a:noFill/>
        </p:spPr>
        <p:txBody>
          <a:bodyPr wrap="square" rtlCol="0" anchor="ctr">
            <a:spAutoFit/>
          </a:bodyPr>
          <a:lstStyle/>
          <a:p>
            <a:pPr algn="ctr"/>
            <a:r>
              <a:rPr lang="en-US" sz="1600" b="1" dirty="0">
                <a:solidFill>
                  <a:schemeClr val="bg1"/>
                </a:solidFill>
                <a:latin typeface="Trebuchet MS" panose="020B0603020202020204" pitchFamily="34" charset="0"/>
              </a:rPr>
              <a:t>2001</a:t>
            </a:r>
          </a:p>
        </p:txBody>
      </p:sp>
      <p:sp>
        <p:nvSpPr>
          <p:cNvPr id="57" name="Rectangle: Rounded Corners 56">
            <a:extLst>
              <a:ext uri="{FF2B5EF4-FFF2-40B4-BE49-F238E27FC236}">
                <a16:creationId xmlns:a16="http://schemas.microsoft.com/office/drawing/2014/main" id="{52E3C0F4-B5E8-FD5A-DA3E-443C99C5954F}"/>
              </a:ext>
            </a:extLst>
          </p:cNvPr>
          <p:cNvSpPr/>
          <p:nvPr/>
        </p:nvSpPr>
        <p:spPr>
          <a:xfrm>
            <a:off x="4187251" y="5014731"/>
            <a:ext cx="914717" cy="30881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58" name="TextBox 57">
            <a:extLst>
              <a:ext uri="{FF2B5EF4-FFF2-40B4-BE49-F238E27FC236}">
                <a16:creationId xmlns:a16="http://schemas.microsoft.com/office/drawing/2014/main" id="{9C05ED14-146A-18B5-237A-1BF339D81F28}"/>
              </a:ext>
            </a:extLst>
          </p:cNvPr>
          <p:cNvSpPr txBox="1"/>
          <p:nvPr/>
        </p:nvSpPr>
        <p:spPr>
          <a:xfrm>
            <a:off x="4243413" y="4999862"/>
            <a:ext cx="802392" cy="338554"/>
          </a:xfrm>
          <a:prstGeom prst="rect">
            <a:avLst/>
          </a:prstGeom>
          <a:noFill/>
        </p:spPr>
        <p:txBody>
          <a:bodyPr wrap="square" rtlCol="0" anchor="ctr">
            <a:spAutoFit/>
          </a:bodyPr>
          <a:lstStyle/>
          <a:p>
            <a:pPr algn="ctr"/>
            <a:r>
              <a:rPr lang="en-US" sz="1600" b="1" dirty="0">
                <a:solidFill>
                  <a:schemeClr val="bg1"/>
                </a:solidFill>
                <a:latin typeface="Trebuchet MS" panose="020B0603020202020204" pitchFamily="34" charset="0"/>
              </a:rPr>
              <a:t>2012</a:t>
            </a:r>
          </a:p>
        </p:txBody>
      </p:sp>
      <p:sp>
        <p:nvSpPr>
          <p:cNvPr id="59" name="Rectangle: Rounded Corners 58">
            <a:extLst>
              <a:ext uri="{FF2B5EF4-FFF2-40B4-BE49-F238E27FC236}">
                <a16:creationId xmlns:a16="http://schemas.microsoft.com/office/drawing/2014/main" id="{19CCCF88-239C-C823-6FDC-B90A4CB5B009}"/>
              </a:ext>
            </a:extLst>
          </p:cNvPr>
          <p:cNvSpPr/>
          <p:nvPr/>
        </p:nvSpPr>
        <p:spPr>
          <a:xfrm>
            <a:off x="7110237" y="5014731"/>
            <a:ext cx="914717" cy="30881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62" name="TextBox 61">
            <a:extLst>
              <a:ext uri="{FF2B5EF4-FFF2-40B4-BE49-F238E27FC236}">
                <a16:creationId xmlns:a16="http://schemas.microsoft.com/office/drawing/2014/main" id="{18C7AFBB-9DB2-86E6-B74F-3B40C6A24708}"/>
              </a:ext>
            </a:extLst>
          </p:cNvPr>
          <p:cNvSpPr txBox="1"/>
          <p:nvPr/>
        </p:nvSpPr>
        <p:spPr>
          <a:xfrm>
            <a:off x="7166399" y="4999862"/>
            <a:ext cx="802392" cy="338554"/>
          </a:xfrm>
          <a:prstGeom prst="rect">
            <a:avLst/>
          </a:prstGeom>
          <a:noFill/>
        </p:spPr>
        <p:txBody>
          <a:bodyPr wrap="square" rtlCol="0" anchor="ctr">
            <a:spAutoFit/>
          </a:bodyPr>
          <a:lstStyle/>
          <a:p>
            <a:pPr algn="ctr"/>
            <a:r>
              <a:rPr lang="en-US" sz="1600" b="1" dirty="0">
                <a:solidFill>
                  <a:schemeClr val="bg1"/>
                </a:solidFill>
                <a:latin typeface="Trebuchet MS" panose="020B0603020202020204" pitchFamily="34" charset="0"/>
              </a:rPr>
              <a:t>2018</a:t>
            </a:r>
          </a:p>
        </p:txBody>
      </p:sp>
      <p:sp>
        <p:nvSpPr>
          <p:cNvPr id="63" name="Rectangle: Rounded Corners 62">
            <a:extLst>
              <a:ext uri="{FF2B5EF4-FFF2-40B4-BE49-F238E27FC236}">
                <a16:creationId xmlns:a16="http://schemas.microsoft.com/office/drawing/2014/main" id="{DA65FADD-2672-767C-9CA7-40B4E5E8BBEB}"/>
              </a:ext>
            </a:extLst>
          </p:cNvPr>
          <p:cNvSpPr/>
          <p:nvPr/>
        </p:nvSpPr>
        <p:spPr>
          <a:xfrm>
            <a:off x="3240307" y="2581594"/>
            <a:ext cx="914717" cy="30881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64" name="TextBox 63">
            <a:extLst>
              <a:ext uri="{FF2B5EF4-FFF2-40B4-BE49-F238E27FC236}">
                <a16:creationId xmlns:a16="http://schemas.microsoft.com/office/drawing/2014/main" id="{AB3B31D0-0E86-B4FA-7ED0-52BBB83CAFCE}"/>
              </a:ext>
            </a:extLst>
          </p:cNvPr>
          <p:cNvSpPr txBox="1"/>
          <p:nvPr/>
        </p:nvSpPr>
        <p:spPr>
          <a:xfrm>
            <a:off x="3296470" y="2561530"/>
            <a:ext cx="802392" cy="338554"/>
          </a:xfrm>
          <a:prstGeom prst="rect">
            <a:avLst/>
          </a:prstGeom>
          <a:noFill/>
        </p:spPr>
        <p:txBody>
          <a:bodyPr wrap="square" rtlCol="0" anchor="ctr">
            <a:spAutoFit/>
          </a:bodyPr>
          <a:lstStyle/>
          <a:p>
            <a:pPr algn="ctr"/>
            <a:r>
              <a:rPr lang="en-US" sz="1600" b="1" dirty="0">
                <a:solidFill>
                  <a:schemeClr val="bg1"/>
                </a:solidFill>
                <a:latin typeface="Trebuchet MS" panose="020B0603020202020204" pitchFamily="34" charset="0"/>
              </a:rPr>
              <a:t>2007</a:t>
            </a:r>
          </a:p>
        </p:txBody>
      </p:sp>
      <p:sp>
        <p:nvSpPr>
          <p:cNvPr id="65" name="Rectangle: Rounded Corners 64">
            <a:extLst>
              <a:ext uri="{FF2B5EF4-FFF2-40B4-BE49-F238E27FC236}">
                <a16:creationId xmlns:a16="http://schemas.microsoft.com/office/drawing/2014/main" id="{258FEF59-4562-9878-5FE3-AED196E6752B}"/>
              </a:ext>
            </a:extLst>
          </p:cNvPr>
          <p:cNvSpPr/>
          <p:nvPr/>
        </p:nvSpPr>
        <p:spPr>
          <a:xfrm>
            <a:off x="5738292" y="2594037"/>
            <a:ext cx="914717" cy="30881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66" name="TextBox 65">
            <a:extLst>
              <a:ext uri="{FF2B5EF4-FFF2-40B4-BE49-F238E27FC236}">
                <a16:creationId xmlns:a16="http://schemas.microsoft.com/office/drawing/2014/main" id="{3AFFD1F0-5963-5828-5179-47BCA94EFECD}"/>
              </a:ext>
            </a:extLst>
          </p:cNvPr>
          <p:cNvSpPr txBox="1"/>
          <p:nvPr/>
        </p:nvSpPr>
        <p:spPr>
          <a:xfrm>
            <a:off x="5794454" y="2579168"/>
            <a:ext cx="802392" cy="338554"/>
          </a:xfrm>
          <a:prstGeom prst="rect">
            <a:avLst/>
          </a:prstGeom>
          <a:noFill/>
        </p:spPr>
        <p:txBody>
          <a:bodyPr wrap="square" rtlCol="0" anchor="ctr">
            <a:spAutoFit/>
          </a:bodyPr>
          <a:lstStyle/>
          <a:p>
            <a:pPr algn="ctr"/>
            <a:r>
              <a:rPr lang="en-US" sz="1600" b="1" dirty="0">
                <a:solidFill>
                  <a:schemeClr val="bg1"/>
                </a:solidFill>
                <a:latin typeface="Trebuchet MS" panose="020B0603020202020204" pitchFamily="34" charset="0"/>
              </a:rPr>
              <a:t>2015</a:t>
            </a:r>
          </a:p>
        </p:txBody>
      </p:sp>
      <p:sp>
        <p:nvSpPr>
          <p:cNvPr id="67" name="Rectangle: Rounded Corners 66">
            <a:extLst>
              <a:ext uri="{FF2B5EF4-FFF2-40B4-BE49-F238E27FC236}">
                <a16:creationId xmlns:a16="http://schemas.microsoft.com/office/drawing/2014/main" id="{AF3F5C96-3BAF-633A-B313-2219B5A48CC9}"/>
              </a:ext>
            </a:extLst>
          </p:cNvPr>
          <p:cNvSpPr/>
          <p:nvPr/>
        </p:nvSpPr>
        <p:spPr>
          <a:xfrm>
            <a:off x="8534437" y="2594037"/>
            <a:ext cx="914717" cy="30881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68" name="TextBox 67">
            <a:extLst>
              <a:ext uri="{FF2B5EF4-FFF2-40B4-BE49-F238E27FC236}">
                <a16:creationId xmlns:a16="http://schemas.microsoft.com/office/drawing/2014/main" id="{AD1C9671-174B-D3CF-F678-47E0F66DBC42}"/>
              </a:ext>
            </a:extLst>
          </p:cNvPr>
          <p:cNvSpPr txBox="1"/>
          <p:nvPr/>
        </p:nvSpPr>
        <p:spPr>
          <a:xfrm>
            <a:off x="8590599" y="2579168"/>
            <a:ext cx="802392" cy="338554"/>
          </a:xfrm>
          <a:prstGeom prst="rect">
            <a:avLst/>
          </a:prstGeom>
          <a:noFill/>
        </p:spPr>
        <p:txBody>
          <a:bodyPr wrap="square" rtlCol="0" anchor="ctr">
            <a:spAutoFit/>
          </a:bodyPr>
          <a:lstStyle/>
          <a:p>
            <a:pPr algn="ctr"/>
            <a:r>
              <a:rPr lang="en-US" sz="1600" b="1" dirty="0">
                <a:solidFill>
                  <a:schemeClr val="bg1"/>
                </a:solidFill>
                <a:latin typeface="Trebuchet MS" panose="020B0603020202020204" pitchFamily="34" charset="0"/>
              </a:rPr>
              <a:t>2021</a:t>
            </a:r>
          </a:p>
        </p:txBody>
      </p:sp>
      <p:sp>
        <p:nvSpPr>
          <p:cNvPr id="69" name="TextBox 68">
            <a:extLst>
              <a:ext uri="{FF2B5EF4-FFF2-40B4-BE49-F238E27FC236}">
                <a16:creationId xmlns:a16="http://schemas.microsoft.com/office/drawing/2014/main" id="{E116EEFB-B95E-1C51-50B1-9A7BAA0D454F}"/>
              </a:ext>
            </a:extLst>
          </p:cNvPr>
          <p:cNvSpPr txBox="1"/>
          <p:nvPr/>
        </p:nvSpPr>
        <p:spPr>
          <a:xfrm>
            <a:off x="417230" y="5346381"/>
            <a:ext cx="2457032" cy="830997"/>
          </a:xfrm>
          <a:prstGeom prst="rect">
            <a:avLst/>
          </a:prstGeom>
          <a:noFill/>
        </p:spPr>
        <p:txBody>
          <a:bodyPr wrap="square" rtlCol="0">
            <a:spAutoFit/>
          </a:bodyPr>
          <a:lstStyle/>
          <a:p>
            <a:pPr algn="ctr"/>
            <a:r>
              <a:rPr lang="en-US" sz="1200" dirty="0">
                <a:latin typeface="Trebuchet MS" panose="020B0603020202020204" pitchFamily="34" charset="0"/>
              </a:rPr>
              <a:t>The Doha declaration affirms the rights of countries with limited resources to buy or manufacture generic medications</a:t>
            </a:r>
          </a:p>
        </p:txBody>
      </p:sp>
      <p:sp>
        <p:nvSpPr>
          <p:cNvPr id="70" name="TextBox 69">
            <a:extLst>
              <a:ext uri="{FF2B5EF4-FFF2-40B4-BE49-F238E27FC236}">
                <a16:creationId xmlns:a16="http://schemas.microsoft.com/office/drawing/2014/main" id="{F232051C-3B56-08CE-EA25-6C52E7F2E4BC}"/>
              </a:ext>
            </a:extLst>
          </p:cNvPr>
          <p:cNvSpPr txBox="1"/>
          <p:nvPr/>
        </p:nvSpPr>
        <p:spPr>
          <a:xfrm>
            <a:off x="3473460" y="5435025"/>
            <a:ext cx="2165340" cy="461665"/>
          </a:xfrm>
          <a:prstGeom prst="rect">
            <a:avLst/>
          </a:prstGeom>
          <a:noFill/>
        </p:spPr>
        <p:txBody>
          <a:bodyPr wrap="square" rtlCol="0">
            <a:spAutoFit/>
          </a:bodyPr>
          <a:lstStyle/>
          <a:p>
            <a:pPr algn="ctr"/>
            <a:r>
              <a:rPr lang="en-US" sz="1200" dirty="0">
                <a:latin typeface="Trebuchet MS" panose="020B0603020202020204" pitchFamily="34" charset="0"/>
              </a:rPr>
              <a:t>FDA approves the first HIV medication for PrEP</a:t>
            </a:r>
          </a:p>
        </p:txBody>
      </p:sp>
      <p:sp>
        <p:nvSpPr>
          <p:cNvPr id="71" name="TextBox 70">
            <a:extLst>
              <a:ext uri="{FF2B5EF4-FFF2-40B4-BE49-F238E27FC236}">
                <a16:creationId xmlns:a16="http://schemas.microsoft.com/office/drawing/2014/main" id="{6B1A7CDF-DFE8-BE07-22A8-576245F19B55}"/>
              </a:ext>
            </a:extLst>
          </p:cNvPr>
          <p:cNvSpPr txBox="1"/>
          <p:nvPr/>
        </p:nvSpPr>
        <p:spPr>
          <a:xfrm>
            <a:off x="5791450" y="5396269"/>
            <a:ext cx="3244249" cy="830997"/>
          </a:xfrm>
          <a:prstGeom prst="rect">
            <a:avLst/>
          </a:prstGeom>
          <a:noFill/>
        </p:spPr>
        <p:txBody>
          <a:bodyPr wrap="square" rtlCol="0">
            <a:spAutoFit/>
          </a:bodyPr>
          <a:lstStyle/>
          <a:p>
            <a:pPr algn="ctr"/>
            <a:r>
              <a:rPr lang="en-US" sz="1200" dirty="0">
                <a:latin typeface="Trebuchet MS" panose="020B0603020202020204" pitchFamily="34" charset="0"/>
              </a:rPr>
              <a:t>Evidence supports that maintaining undetectable levels of HIV with ART reduces chances of sexual transmission. This led to the “Undetectable= </a:t>
            </a:r>
            <a:r>
              <a:rPr lang="en-US" sz="1200" dirty="0" err="1">
                <a:latin typeface="Trebuchet MS" panose="020B0603020202020204" pitchFamily="34" charset="0"/>
              </a:rPr>
              <a:t>Untransmittable</a:t>
            </a:r>
            <a:r>
              <a:rPr lang="en-US" sz="1200" dirty="0">
                <a:latin typeface="Trebuchet MS" panose="020B0603020202020204" pitchFamily="34" charset="0"/>
              </a:rPr>
              <a:t>” (U=U)</a:t>
            </a:r>
          </a:p>
        </p:txBody>
      </p:sp>
      <p:sp>
        <p:nvSpPr>
          <p:cNvPr id="72" name="TextBox 71">
            <a:extLst>
              <a:ext uri="{FF2B5EF4-FFF2-40B4-BE49-F238E27FC236}">
                <a16:creationId xmlns:a16="http://schemas.microsoft.com/office/drawing/2014/main" id="{890A0378-B271-9834-575A-758408C682F8}"/>
              </a:ext>
            </a:extLst>
          </p:cNvPr>
          <p:cNvSpPr txBox="1"/>
          <p:nvPr/>
        </p:nvSpPr>
        <p:spPr>
          <a:xfrm>
            <a:off x="3102740" y="1645539"/>
            <a:ext cx="1478361" cy="830997"/>
          </a:xfrm>
          <a:prstGeom prst="rect">
            <a:avLst/>
          </a:prstGeom>
          <a:noFill/>
        </p:spPr>
        <p:txBody>
          <a:bodyPr wrap="square" rtlCol="0" anchor="b">
            <a:spAutoFit/>
          </a:bodyPr>
          <a:lstStyle/>
          <a:p>
            <a:pPr algn="ctr"/>
            <a:r>
              <a:rPr lang="en-US" sz="1200" dirty="0">
                <a:latin typeface="Trebuchet MS" panose="020B0603020202020204" pitchFamily="34" charset="0"/>
              </a:rPr>
              <a:t>WHO and UNAIDS issue healthcare-initiated HIV testing</a:t>
            </a:r>
          </a:p>
        </p:txBody>
      </p:sp>
      <p:sp>
        <p:nvSpPr>
          <p:cNvPr id="73" name="TextBox 72">
            <a:extLst>
              <a:ext uri="{FF2B5EF4-FFF2-40B4-BE49-F238E27FC236}">
                <a16:creationId xmlns:a16="http://schemas.microsoft.com/office/drawing/2014/main" id="{2A278C97-E089-617D-414F-4788FDC980A3}"/>
              </a:ext>
            </a:extLst>
          </p:cNvPr>
          <p:cNvSpPr txBox="1"/>
          <p:nvPr/>
        </p:nvSpPr>
        <p:spPr>
          <a:xfrm>
            <a:off x="5090416" y="2045732"/>
            <a:ext cx="2165340" cy="461665"/>
          </a:xfrm>
          <a:prstGeom prst="rect">
            <a:avLst/>
          </a:prstGeom>
          <a:noFill/>
        </p:spPr>
        <p:txBody>
          <a:bodyPr wrap="square" rtlCol="0" anchor="b">
            <a:spAutoFit/>
          </a:bodyPr>
          <a:lstStyle/>
          <a:p>
            <a:pPr algn="ctr"/>
            <a:r>
              <a:rPr lang="en-US" sz="1200" dirty="0">
                <a:latin typeface="Trebuchet MS" panose="020B0603020202020204" pitchFamily="34" charset="0"/>
              </a:rPr>
              <a:t>WHO call all PLWH to begin ART as soon as diagnosis</a:t>
            </a:r>
          </a:p>
        </p:txBody>
      </p:sp>
      <p:sp>
        <p:nvSpPr>
          <p:cNvPr id="74" name="TextBox 73">
            <a:extLst>
              <a:ext uri="{FF2B5EF4-FFF2-40B4-BE49-F238E27FC236}">
                <a16:creationId xmlns:a16="http://schemas.microsoft.com/office/drawing/2014/main" id="{922E9C2C-DA03-FA86-CA52-B696AEC076EC}"/>
              </a:ext>
            </a:extLst>
          </p:cNvPr>
          <p:cNvSpPr txBox="1"/>
          <p:nvPr/>
        </p:nvSpPr>
        <p:spPr>
          <a:xfrm>
            <a:off x="7589713" y="1676400"/>
            <a:ext cx="2835079" cy="830997"/>
          </a:xfrm>
          <a:prstGeom prst="rect">
            <a:avLst/>
          </a:prstGeom>
          <a:noFill/>
        </p:spPr>
        <p:txBody>
          <a:bodyPr wrap="square" rtlCol="0" anchor="b">
            <a:spAutoFit/>
          </a:bodyPr>
          <a:lstStyle/>
          <a:p>
            <a:pPr algn="ctr"/>
            <a:r>
              <a:rPr lang="en-US" sz="1200" dirty="0">
                <a:latin typeface="Trebuchet MS" panose="020B0603020202020204" pitchFamily="34" charset="0"/>
              </a:rPr>
              <a:t>CDC publishes updated HIV guidelines for pre-exposure prophylaxis to increase use among all people who could benefit</a:t>
            </a:r>
          </a:p>
        </p:txBody>
      </p:sp>
      <p:sp>
        <p:nvSpPr>
          <p:cNvPr id="77" name="Oval 76">
            <a:extLst>
              <a:ext uri="{FF2B5EF4-FFF2-40B4-BE49-F238E27FC236}">
                <a16:creationId xmlns:a16="http://schemas.microsoft.com/office/drawing/2014/main" id="{742FF824-DB90-B1CA-24FC-90448C9C582C}"/>
              </a:ext>
            </a:extLst>
          </p:cNvPr>
          <p:cNvSpPr/>
          <p:nvPr/>
        </p:nvSpPr>
        <p:spPr>
          <a:xfrm>
            <a:off x="9822691" y="2902853"/>
            <a:ext cx="1238694" cy="1238694"/>
          </a:xfrm>
          <a:prstGeom prst="ellipse">
            <a:avLst/>
          </a:prstGeom>
          <a:solidFill>
            <a:srgbClr val="0494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53">
            <a:extLst>
              <a:ext uri="{FF2B5EF4-FFF2-40B4-BE49-F238E27FC236}">
                <a16:creationId xmlns:a16="http://schemas.microsoft.com/office/drawing/2014/main" id="{18AA6837-7603-5B74-0FD1-8C9263A6C6D5}"/>
              </a:ext>
            </a:extLst>
          </p:cNvPr>
          <p:cNvSpPr/>
          <p:nvPr/>
        </p:nvSpPr>
        <p:spPr>
          <a:xfrm rot="20022161">
            <a:off x="9334442" y="3448191"/>
            <a:ext cx="629246" cy="874463"/>
          </a:xfrm>
          <a:custGeom>
            <a:avLst/>
            <a:gdLst>
              <a:gd name="connsiteX0" fmla="*/ 597312 w 597312"/>
              <a:gd name="connsiteY0" fmla="*/ 237294 h 874463"/>
              <a:gd name="connsiteX1" fmla="*/ 574843 w 597312"/>
              <a:gd name="connsiteY1" fmla="*/ 297261 h 874463"/>
              <a:gd name="connsiteX2" fmla="*/ 587451 w 597312"/>
              <a:gd name="connsiteY2" fmla="*/ 652300 h 874463"/>
              <a:gd name="connsiteX3" fmla="*/ 593010 w 597312"/>
              <a:gd name="connsiteY3" fmla="*/ 664684 h 874463"/>
              <a:gd name="connsiteX4" fmla="*/ 573382 w 597312"/>
              <a:gd name="connsiteY4" fmla="*/ 633173 h 874463"/>
              <a:gd name="connsiteX5" fmla="*/ 392673 w 597312"/>
              <a:gd name="connsiteY5" fmla="*/ 549182 h 874463"/>
              <a:gd name="connsiteX6" fmla="*/ 357416 w 597312"/>
              <a:gd name="connsiteY6" fmla="*/ 548728 h 874463"/>
              <a:gd name="connsiteX7" fmla="*/ 132991 w 597312"/>
              <a:gd name="connsiteY7" fmla="*/ 690696 h 874463"/>
              <a:gd name="connsiteX8" fmla="*/ 132327 w 597312"/>
              <a:gd name="connsiteY8" fmla="*/ 692039 h 874463"/>
              <a:gd name="connsiteX9" fmla="*/ 73583 w 597312"/>
              <a:gd name="connsiteY9" fmla="*/ 791108 h 874463"/>
              <a:gd name="connsiteX10" fmla="*/ 0 w 597312"/>
              <a:gd name="connsiteY10" fmla="*/ 874463 h 874463"/>
              <a:gd name="connsiteX11" fmla="*/ 0 w 597312"/>
              <a:gd name="connsiteY11" fmla="*/ 0 h 874463"/>
              <a:gd name="connsiteX12" fmla="*/ 19987 w 597312"/>
              <a:gd name="connsiteY12" fmla="*/ 17380 h 874463"/>
              <a:gd name="connsiteX13" fmla="*/ 141743 w 597312"/>
              <a:gd name="connsiteY13" fmla="*/ 203160 h 874463"/>
              <a:gd name="connsiteX14" fmla="*/ 358942 w 597312"/>
              <a:gd name="connsiteY14" fmla="*/ 345848 h 874463"/>
              <a:gd name="connsiteX15" fmla="*/ 394303 w 597312"/>
              <a:gd name="connsiteY15" fmla="*/ 346353 h 874463"/>
              <a:gd name="connsiteX16" fmla="*/ 580197 w 597312"/>
              <a:gd name="connsiteY16" fmla="*/ 263594 h 874463"/>
              <a:gd name="connsiteX17" fmla="*/ 597312 w 597312"/>
              <a:gd name="connsiteY17" fmla="*/ 237294 h 87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312" h="874463">
                <a:moveTo>
                  <a:pt x="597312" y="237294"/>
                </a:moveTo>
                <a:lnTo>
                  <a:pt x="574843" y="297261"/>
                </a:lnTo>
                <a:cubicBezTo>
                  <a:pt x="543487" y="416504"/>
                  <a:pt x="549382" y="539848"/>
                  <a:pt x="587451" y="652300"/>
                </a:cubicBezTo>
                <a:lnTo>
                  <a:pt x="593010" y="664684"/>
                </a:lnTo>
                <a:lnTo>
                  <a:pt x="573382" y="633173"/>
                </a:lnTo>
                <a:cubicBezTo>
                  <a:pt x="529073" y="580929"/>
                  <a:pt x="463425" y="549377"/>
                  <a:pt x="392673" y="549182"/>
                </a:cubicBezTo>
                <a:lnTo>
                  <a:pt x="357416" y="548728"/>
                </a:lnTo>
                <a:cubicBezTo>
                  <a:pt x="261143" y="547601"/>
                  <a:pt x="173224" y="603219"/>
                  <a:pt x="132991" y="690696"/>
                </a:cubicBezTo>
                <a:lnTo>
                  <a:pt x="132327" y="692039"/>
                </a:lnTo>
                <a:cubicBezTo>
                  <a:pt x="115622" y="727437"/>
                  <a:pt x="95893" y="760521"/>
                  <a:pt x="73583" y="791108"/>
                </a:cubicBezTo>
                <a:lnTo>
                  <a:pt x="0" y="874463"/>
                </a:lnTo>
                <a:lnTo>
                  <a:pt x="0" y="0"/>
                </a:lnTo>
                <a:lnTo>
                  <a:pt x="19987" y="17380"/>
                </a:lnTo>
                <a:cubicBezTo>
                  <a:pt x="70451" y="69929"/>
                  <a:pt x="112127" y="132381"/>
                  <a:pt x="141743" y="203160"/>
                </a:cubicBezTo>
                <a:cubicBezTo>
                  <a:pt x="179402" y="289623"/>
                  <a:pt x="264642" y="345619"/>
                  <a:pt x="358942" y="345848"/>
                </a:cubicBezTo>
                <a:lnTo>
                  <a:pt x="394303" y="346353"/>
                </a:lnTo>
                <a:cubicBezTo>
                  <a:pt x="466490" y="347133"/>
                  <a:pt x="533969" y="316059"/>
                  <a:pt x="580197" y="263594"/>
                </a:cubicBezTo>
                <a:lnTo>
                  <a:pt x="597312" y="237294"/>
                </a:lnTo>
                <a:close/>
              </a:path>
            </a:pathLst>
          </a:custGeom>
          <a:solidFill>
            <a:srgbClr val="04948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Shape 5">
            <a:extLst>
              <a:ext uri="{FF2B5EF4-FFF2-40B4-BE49-F238E27FC236}">
                <a16:creationId xmlns:a16="http://schemas.microsoft.com/office/drawing/2014/main" id="{B4890D3C-B496-44BC-B166-856D9A3BB3BA}"/>
              </a:ext>
            </a:extLst>
          </p:cNvPr>
          <p:cNvSpPr/>
          <p:nvPr/>
        </p:nvSpPr>
        <p:spPr>
          <a:xfrm>
            <a:off x="1722159" y="3878508"/>
            <a:ext cx="11525" cy="928819"/>
          </a:xfrm>
          <a:custGeom>
            <a:avLst/>
            <a:gdLst>
              <a:gd name="connsiteX0" fmla="*/ 0 w 11525"/>
              <a:gd name="connsiteY0" fmla="*/ 0 h 928819"/>
              <a:gd name="connsiteX1" fmla="*/ 0 w 11525"/>
              <a:gd name="connsiteY1" fmla="*/ 928820 h 928819"/>
            </a:gdLst>
            <a:ahLst/>
            <a:cxnLst>
              <a:cxn ang="0">
                <a:pos x="connsiteX0" y="connsiteY0"/>
              </a:cxn>
              <a:cxn ang="0">
                <a:pos x="connsiteX1" y="connsiteY1"/>
              </a:cxn>
            </a:cxnLst>
            <a:rect l="l" t="t" r="r" b="b"/>
            <a:pathLst>
              <a:path w="11525" h="928819">
                <a:moveTo>
                  <a:pt x="0" y="0"/>
                </a:moveTo>
                <a:lnTo>
                  <a:pt x="0" y="928820"/>
                </a:lnTo>
              </a:path>
            </a:pathLst>
          </a:custGeom>
          <a:ln w="21308" cap="flat">
            <a:solidFill>
              <a:srgbClr val="7B7B7B">
                <a:alpha val="32000"/>
              </a:srgbClr>
            </a:solid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73B2B853-3926-6ED4-83D9-B56FD4F3D422}"/>
              </a:ext>
            </a:extLst>
          </p:cNvPr>
          <p:cNvSpPr/>
          <p:nvPr/>
        </p:nvSpPr>
        <p:spPr>
          <a:xfrm>
            <a:off x="1623272" y="4702679"/>
            <a:ext cx="209298" cy="209298"/>
          </a:xfrm>
          <a:custGeom>
            <a:avLst/>
            <a:gdLst>
              <a:gd name="connsiteX0" fmla="*/ 209299 w 209298"/>
              <a:gd name="connsiteY0" fmla="*/ 104649 h 209298"/>
              <a:gd name="connsiteX1" fmla="*/ 104649 w 209298"/>
              <a:gd name="connsiteY1" fmla="*/ 209299 h 209298"/>
              <a:gd name="connsiteX2" fmla="*/ 0 w 209298"/>
              <a:gd name="connsiteY2" fmla="*/ 104649 h 209298"/>
              <a:gd name="connsiteX3" fmla="*/ 104649 w 209298"/>
              <a:gd name="connsiteY3" fmla="*/ 0 h 209298"/>
              <a:gd name="connsiteX4" fmla="*/ 209299 w 209298"/>
              <a:gd name="connsiteY4" fmla="*/ 104649 h 2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98" h="209298">
                <a:moveTo>
                  <a:pt x="209299" y="104649"/>
                </a:moveTo>
                <a:cubicBezTo>
                  <a:pt x="209299" y="162445"/>
                  <a:pt x="162445" y="209299"/>
                  <a:pt x="104649" y="209299"/>
                </a:cubicBezTo>
                <a:cubicBezTo>
                  <a:pt x="46853" y="209299"/>
                  <a:pt x="0" y="162445"/>
                  <a:pt x="0" y="104649"/>
                </a:cubicBezTo>
                <a:cubicBezTo>
                  <a:pt x="0" y="46853"/>
                  <a:pt x="46853" y="0"/>
                  <a:pt x="104649" y="0"/>
                </a:cubicBezTo>
                <a:cubicBezTo>
                  <a:pt x="162445" y="0"/>
                  <a:pt x="209299" y="46853"/>
                  <a:pt x="209299" y="104649"/>
                </a:cubicBezTo>
                <a:close/>
              </a:path>
            </a:pathLst>
          </a:custGeom>
          <a:solidFill>
            <a:schemeClr val="bg1">
              <a:lumMod val="85000"/>
            </a:schemeClr>
          </a:solidFill>
          <a:ln w="11518"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D2B8086E-7F2C-BEC7-EF45-CBA7CEB16074}"/>
              </a:ext>
            </a:extLst>
          </p:cNvPr>
          <p:cNvSpPr/>
          <p:nvPr/>
        </p:nvSpPr>
        <p:spPr>
          <a:xfrm>
            <a:off x="1645746" y="4725153"/>
            <a:ext cx="164350" cy="164350"/>
          </a:xfrm>
          <a:custGeom>
            <a:avLst/>
            <a:gdLst>
              <a:gd name="connsiteX0" fmla="*/ 164350 w 164350"/>
              <a:gd name="connsiteY0" fmla="*/ 82175 h 164350"/>
              <a:gd name="connsiteX1" fmla="*/ 82175 w 164350"/>
              <a:gd name="connsiteY1" fmla="*/ 164350 h 164350"/>
              <a:gd name="connsiteX2" fmla="*/ 0 w 164350"/>
              <a:gd name="connsiteY2" fmla="*/ 82175 h 164350"/>
              <a:gd name="connsiteX3" fmla="*/ 82175 w 164350"/>
              <a:gd name="connsiteY3" fmla="*/ 0 h 164350"/>
              <a:gd name="connsiteX4" fmla="*/ 164350 w 164350"/>
              <a:gd name="connsiteY4" fmla="*/ 82175 h 1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0" h="164350">
                <a:moveTo>
                  <a:pt x="164350" y="82175"/>
                </a:moveTo>
                <a:cubicBezTo>
                  <a:pt x="164350" y="127559"/>
                  <a:pt x="127559" y="164350"/>
                  <a:pt x="82175" y="164350"/>
                </a:cubicBezTo>
                <a:cubicBezTo>
                  <a:pt x="36791" y="164350"/>
                  <a:pt x="0" y="127559"/>
                  <a:pt x="0" y="82175"/>
                </a:cubicBezTo>
                <a:cubicBezTo>
                  <a:pt x="0" y="36791"/>
                  <a:pt x="36791" y="0"/>
                  <a:pt x="82175" y="0"/>
                </a:cubicBezTo>
                <a:cubicBezTo>
                  <a:pt x="127559" y="0"/>
                  <a:pt x="164350" y="36791"/>
                  <a:pt x="164350" y="82175"/>
                </a:cubicBezTo>
                <a:close/>
              </a:path>
            </a:pathLst>
          </a:custGeom>
          <a:solidFill>
            <a:srgbClr val="FFFFFF"/>
          </a:solidFill>
          <a:ln w="11518"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F0EA49AC-9B30-8FE7-83D7-1FF929029EEF}"/>
              </a:ext>
            </a:extLst>
          </p:cNvPr>
          <p:cNvSpPr/>
          <p:nvPr/>
        </p:nvSpPr>
        <p:spPr>
          <a:xfrm>
            <a:off x="4626715" y="3878508"/>
            <a:ext cx="11525" cy="928819"/>
          </a:xfrm>
          <a:custGeom>
            <a:avLst/>
            <a:gdLst>
              <a:gd name="connsiteX0" fmla="*/ 0 w 11525"/>
              <a:gd name="connsiteY0" fmla="*/ 0 h 928819"/>
              <a:gd name="connsiteX1" fmla="*/ 0 w 11525"/>
              <a:gd name="connsiteY1" fmla="*/ 928820 h 928819"/>
            </a:gdLst>
            <a:ahLst/>
            <a:cxnLst>
              <a:cxn ang="0">
                <a:pos x="connsiteX0" y="connsiteY0"/>
              </a:cxn>
              <a:cxn ang="0">
                <a:pos x="connsiteX1" y="connsiteY1"/>
              </a:cxn>
            </a:cxnLst>
            <a:rect l="l" t="t" r="r" b="b"/>
            <a:pathLst>
              <a:path w="11525" h="928819">
                <a:moveTo>
                  <a:pt x="0" y="0"/>
                </a:moveTo>
                <a:lnTo>
                  <a:pt x="0" y="928820"/>
                </a:lnTo>
              </a:path>
            </a:pathLst>
          </a:custGeom>
          <a:ln w="21308" cap="flat">
            <a:solidFill>
              <a:schemeClr val="bg1">
                <a:lumMod val="65000"/>
                <a:alpha val="32000"/>
              </a:schemeClr>
            </a:solid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E839A785-AB3D-BB5F-A0E8-41B8B058FF80}"/>
              </a:ext>
            </a:extLst>
          </p:cNvPr>
          <p:cNvSpPr/>
          <p:nvPr/>
        </p:nvSpPr>
        <p:spPr>
          <a:xfrm>
            <a:off x="4522066" y="4702679"/>
            <a:ext cx="209298" cy="209298"/>
          </a:xfrm>
          <a:custGeom>
            <a:avLst/>
            <a:gdLst>
              <a:gd name="connsiteX0" fmla="*/ 209299 w 209298"/>
              <a:gd name="connsiteY0" fmla="*/ 104649 h 209298"/>
              <a:gd name="connsiteX1" fmla="*/ 104649 w 209298"/>
              <a:gd name="connsiteY1" fmla="*/ 209299 h 209298"/>
              <a:gd name="connsiteX2" fmla="*/ 0 w 209298"/>
              <a:gd name="connsiteY2" fmla="*/ 104649 h 209298"/>
              <a:gd name="connsiteX3" fmla="*/ 104649 w 209298"/>
              <a:gd name="connsiteY3" fmla="*/ 0 h 209298"/>
              <a:gd name="connsiteX4" fmla="*/ 209299 w 209298"/>
              <a:gd name="connsiteY4" fmla="*/ 104649 h 2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98" h="209298">
                <a:moveTo>
                  <a:pt x="209299" y="104649"/>
                </a:moveTo>
                <a:cubicBezTo>
                  <a:pt x="209299" y="162445"/>
                  <a:pt x="162446" y="209299"/>
                  <a:pt x="104649" y="209299"/>
                </a:cubicBezTo>
                <a:cubicBezTo>
                  <a:pt x="46853" y="209299"/>
                  <a:pt x="0" y="162445"/>
                  <a:pt x="0" y="104649"/>
                </a:cubicBezTo>
                <a:cubicBezTo>
                  <a:pt x="0" y="46853"/>
                  <a:pt x="46853" y="0"/>
                  <a:pt x="104649" y="0"/>
                </a:cubicBezTo>
                <a:cubicBezTo>
                  <a:pt x="162446" y="0"/>
                  <a:pt x="209299" y="46853"/>
                  <a:pt x="209299" y="104649"/>
                </a:cubicBezTo>
                <a:close/>
              </a:path>
            </a:pathLst>
          </a:custGeom>
          <a:solidFill>
            <a:schemeClr val="bg1">
              <a:lumMod val="85000"/>
            </a:schemeClr>
          </a:solidFill>
          <a:ln w="115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C25BABC5-9EA7-46DF-FAA5-EF71AFD33FF2}"/>
              </a:ext>
            </a:extLst>
          </p:cNvPr>
          <p:cNvSpPr/>
          <p:nvPr/>
        </p:nvSpPr>
        <p:spPr>
          <a:xfrm>
            <a:off x="4544540" y="4725153"/>
            <a:ext cx="164350" cy="164350"/>
          </a:xfrm>
          <a:custGeom>
            <a:avLst/>
            <a:gdLst>
              <a:gd name="connsiteX0" fmla="*/ 164350 w 164350"/>
              <a:gd name="connsiteY0" fmla="*/ 82175 h 164350"/>
              <a:gd name="connsiteX1" fmla="*/ 82175 w 164350"/>
              <a:gd name="connsiteY1" fmla="*/ 164350 h 164350"/>
              <a:gd name="connsiteX2" fmla="*/ 0 w 164350"/>
              <a:gd name="connsiteY2" fmla="*/ 82175 h 164350"/>
              <a:gd name="connsiteX3" fmla="*/ 82175 w 164350"/>
              <a:gd name="connsiteY3" fmla="*/ 0 h 164350"/>
              <a:gd name="connsiteX4" fmla="*/ 164350 w 164350"/>
              <a:gd name="connsiteY4" fmla="*/ 82175 h 1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0" h="164350">
                <a:moveTo>
                  <a:pt x="164350" y="82175"/>
                </a:moveTo>
                <a:cubicBezTo>
                  <a:pt x="164350" y="127559"/>
                  <a:pt x="127559" y="164350"/>
                  <a:pt x="82175" y="164350"/>
                </a:cubicBezTo>
                <a:cubicBezTo>
                  <a:pt x="36791" y="164350"/>
                  <a:pt x="0" y="127559"/>
                  <a:pt x="0" y="82175"/>
                </a:cubicBezTo>
                <a:cubicBezTo>
                  <a:pt x="0" y="36791"/>
                  <a:pt x="36791" y="0"/>
                  <a:pt x="82175" y="0"/>
                </a:cubicBezTo>
                <a:cubicBezTo>
                  <a:pt x="127559" y="0"/>
                  <a:pt x="164350" y="36791"/>
                  <a:pt x="164350" y="82175"/>
                </a:cubicBezTo>
                <a:close/>
              </a:path>
            </a:pathLst>
          </a:custGeom>
          <a:solidFill>
            <a:srgbClr val="FFFFFF"/>
          </a:solidFill>
          <a:ln w="115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04152AE-1F74-793D-F2E6-619B10FB6ACF}"/>
              </a:ext>
            </a:extLst>
          </p:cNvPr>
          <p:cNvSpPr/>
          <p:nvPr/>
        </p:nvSpPr>
        <p:spPr>
          <a:xfrm>
            <a:off x="7556070" y="3878508"/>
            <a:ext cx="11525" cy="928819"/>
          </a:xfrm>
          <a:custGeom>
            <a:avLst/>
            <a:gdLst>
              <a:gd name="connsiteX0" fmla="*/ 0 w 11525"/>
              <a:gd name="connsiteY0" fmla="*/ 0 h 928819"/>
              <a:gd name="connsiteX1" fmla="*/ 0 w 11525"/>
              <a:gd name="connsiteY1" fmla="*/ 928820 h 928819"/>
            </a:gdLst>
            <a:ahLst/>
            <a:cxnLst>
              <a:cxn ang="0">
                <a:pos x="connsiteX0" y="connsiteY0"/>
              </a:cxn>
              <a:cxn ang="0">
                <a:pos x="connsiteX1" y="connsiteY1"/>
              </a:cxn>
            </a:cxnLst>
            <a:rect l="l" t="t" r="r" b="b"/>
            <a:pathLst>
              <a:path w="11525" h="928819">
                <a:moveTo>
                  <a:pt x="0" y="0"/>
                </a:moveTo>
                <a:lnTo>
                  <a:pt x="0" y="928820"/>
                </a:lnTo>
              </a:path>
            </a:pathLst>
          </a:custGeom>
          <a:ln w="21308" cap="flat">
            <a:solidFill>
              <a:schemeClr val="bg1">
                <a:lumMod val="65000"/>
                <a:alpha val="32000"/>
              </a:schemeClr>
            </a:solid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7D4CFE4A-EFCD-C2CF-7E6C-3EF30C3F05FF}"/>
              </a:ext>
            </a:extLst>
          </p:cNvPr>
          <p:cNvSpPr/>
          <p:nvPr/>
        </p:nvSpPr>
        <p:spPr>
          <a:xfrm>
            <a:off x="7455339" y="4702679"/>
            <a:ext cx="212986" cy="209298"/>
          </a:xfrm>
          <a:custGeom>
            <a:avLst/>
            <a:gdLst>
              <a:gd name="connsiteX0" fmla="*/ 212986 w 212986"/>
              <a:gd name="connsiteY0" fmla="*/ 104649 h 209298"/>
              <a:gd name="connsiteX1" fmla="*/ 106493 w 212986"/>
              <a:gd name="connsiteY1" fmla="*/ 209299 h 209298"/>
              <a:gd name="connsiteX2" fmla="*/ 0 w 212986"/>
              <a:gd name="connsiteY2" fmla="*/ 104649 h 209298"/>
              <a:gd name="connsiteX3" fmla="*/ 106493 w 212986"/>
              <a:gd name="connsiteY3" fmla="*/ 0 h 209298"/>
              <a:gd name="connsiteX4" fmla="*/ 212986 w 212986"/>
              <a:gd name="connsiteY4" fmla="*/ 104649 h 2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86" h="209298">
                <a:moveTo>
                  <a:pt x="212986" y="104649"/>
                </a:moveTo>
                <a:cubicBezTo>
                  <a:pt x="212986" y="162445"/>
                  <a:pt x="165307" y="209299"/>
                  <a:pt x="106493" y="209299"/>
                </a:cubicBezTo>
                <a:cubicBezTo>
                  <a:pt x="47679" y="209299"/>
                  <a:pt x="0" y="162445"/>
                  <a:pt x="0" y="104649"/>
                </a:cubicBezTo>
                <a:cubicBezTo>
                  <a:pt x="0" y="46853"/>
                  <a:pt x="47679" y="0"/>
                  <a:pt x="106493" y="0"/>
                </a:cubicBezTo>
                <a:cubicBezTo>
                  <a:pt x="165307" y="0"/>
                  <a:pt x="212986" y="46853"/>
                  <a:pt x="212986" y="104649"/>
                </a:cubicBezTo>
                <a:close/>
              </a:path>
            </a:pathLst>
          </a:custGeom>
          <a:solidFill>
            <a:schemeClr val="bg1">
              <a:lumMod val="85000"/>
            </a:schemeClr>
          </a:solidFill>
          <a:ln w="115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0D2BEEDF-1321-0D27-B3D3-BFC772735CBC}"/>
              </a:ext>
            </a:extLst>
          </p:cNvPr>
          <p:cNvSpPr/>
          <p:nvPr/>
        </p:nvSpPr>
        <p:spPr>
          <a:xfrm>
            <a:off x="7478274" y="4725153"/>
            <a:ext cx="167116" cy="164350"/>
          </a:xfrm>
          <a:custGeom>
            <a:avLst/>
            <a:gdLst>
              <a:gd name="connsiteX0" fmla="*/ 167116 w 167116"/>
              <a:gd name="connsiteY0" fmla="*/ 82175 h 164350"/>
              <a:gd name="connsiteX1" fmla="*/ 83558 w 167116"/>
              <a:gd name="connsiteY1" fmla="*/ 164350 h 164350"/>
              <a:gd name="connsiteX2" fmla="*/ 0 w 167116"/>
              <a:gd name="connsiteY2" fmla="*/ 82175 h 164350"/>
              <a:gd name="connsiteX3" fmla="*/ 83558 w 167116"/>
              <a:gd name="connsiteY3" fmla="*/ 0 h 164350"/>
              <a:gd name="connsiteX4" fmla="*/ 167116 w 167116"/>
              <a:gd name="connsiteY4" fmla="*/ 82175 h 1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6" h="164350">
                <a:moveTo>
                  <a:pt x="167116" y="82175"/>
                </a:moveTo>
                <a:cubicBezTo>
                  <a:pt x="167116" y="127559"/>
                  <a:pt x="129706" y="164350"/>
                  <a:pt x="83558" y="164350"/>
                </a:cubicBezTo>
                <a:cubicBezTo>
                  <a:pt x="37410" y="164350"/>
                  <a:pt x="0" y="127559"/>
                  <a:pt x="0" y="82175"/>
                </a:cubicBezTo>
                <a:cubicBezTo>
                  <a:pt x="0" y="36791"/>
                  <a:pt x="37410" y="0"/>
                  <a:pt x="83558" y="0"/>
                </a:cubicBezTo>
                <a:cubicBezTo>
                  <a:pt x="129706" y="0"/>
                  <a:pt x="167116" y="36791"/>
                  <a:pt x="167116" y="82175"/>
                </a:cubicBezTo>
                <a:close/>
              </a:path>
            </a:pathLst>
          </a:custGeom>
          <a:solidFill>
            <a:srgbClr val="FFFFFF"/>
          </a:solidFill>
          <a:ln w="115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D7E7C6AF-0837-2AD2-3DFE-85DA4CAB04B3}"/>
              </a:ext>
            </a:extLst>
          </p:cNvPr>
          <p:cNvSpPr/>
          <p:nvPr/>
        </p:nvSpPr>
        <p:spPr>
          <a:xfrm>
            <a:off x="9024174" y="3121645"/>
            <a:ext cx="11525" cy="928704"/>
          </a:xfrm>
          <a:custGeom>
            <a:avLst/>
            <a:gdLst>
              <a:gd name="connsiteX0" fmla="*/ 0 w 11525"/>
              <a:gd name="connsiteY0" fmla="*/ 928705 h 928704"/>
              <a:gd name="connsiteX1" fmla="*/ 0 w 11525"/>
              <a:gd name="connsiteY1" fmla="*/ 0 h 928704"/>
            </a:gdLst>
            <a:ahLst/>
            <a:cxnLst>
              <a:cxn ang="0">
                <a:pos x="connsiteX0" y="connsiteY0"/>
              </a:cxn>
              <a:cxn ang="0">
                <a:pos x="connsiteX1" y="connsiteY1"/>
              </a:cxn>
            </a:cxnLst>
            <a:rect l="l" t="t" r="r" b="b"/>
            <a:pathLst>
              <a:path w="11525" h="928704">
                <a:moveTo>
                  <a:pt x="0" y="928705"/>
                </a:moveTo>
                <a:lnTo>
                  <a:pt x="0" y="0"/>
                </a:lnTo>
              </a:path>
            </a:pathLst>
          </a:custGeom>
          <a:ln w="21308" cap="flat">
            <a:solidFill>
              <a:schemeClr val="bg1">
                <a:lumMod val="65000"/>
                <a:alpha val="32000"/>
              </a:schemeClr>
            </a:solid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DC644B4D-549C-38B3-8534-601CFEF2B091}"/>
              </a:ext>
            </a:extLst>
          </p:cNvPr>
          <p:cNvSpPr/>
          <p:nvPr/>
        </p:nvSpPr>
        <p:spPr>
          <a:xfrm>
            <a:off x="8919525" y="3016996"/>
            <a:ext cx="209298" cy="209298"/>
          </a:xfrm>
          <a:custGeom>
            <a:avLst/>
            <a:gdLst>
              <a:gd name="connsiteX0" fmla="*/ 209299 w 209298"/>
              <a:gd name="connsiteY0" fmla="*/ 104649 h 209298"/>
              <a:gd name="connsiteX1" fmla="*/ 104649 w 209298"/>
              <a:gd name="connsiteY1" fmla="*/ 209299 h 209298"/>
              <a:gd name="connsiteX2" fmla="*/ 0 w 209298"/>
              <a:gd name="connsiteY2" fmla="*/ 104649 h 209298"/>
              <a:gd name="connsiteX3" fmla="*/ 104649 w 209298"/>
              <a:gd name="connsiteY3" fmla="*/ 0 h 209298"/>
              <a:gd name="connsiteX4" fmla="*/ 209299 w 209298"/>
              <a:gd name="connsiteY4" fmla="*/ 104649 h 2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98" h="209298">
                <a:moveTo>
                  <a:pt x="209299" y="104649"/>
                </a:moveTo>
                <a:cubicBezTo>
                  <a:pt x="209299" y="162445"/>
                  <a:pt x="162446" y="209299"/>
                  <a:pt x="104649" y="209299"/>
                </a:cubicBezTo>
                <a:cubicBezTo>
                  <a:pt x="46853" y="209299"/>
                  <a:pt x="0" y="162445"/>
                  <a:pt x="0" y="104649"/>
                </a:cubicBezTo>
                <a:cubicBezTo>
                  <a:pt x="0" y="46853"/>
                  <a:pt x="46853" y="0"/>
                  <a:pt x="104649" y="0"/>
                </a:cubicBezTo>
                <a:cubicBezTo>
                  <a:pt x="162446" y="0"/>
                  <a:pt x="209299" y="46853"/>
                  <a:pt x="209299" y="104649"/>
                </a:cubicBezTo>
                <a:close/>
              </a:path>
            </a:pathLst>
          </a:custGeom>
          <a:solidFill>
            <a:schemeClr val="bg1">
              <a:lumMod val="85000"/>
            </a:schemeClr>
          </a:solidFill>
          <a:ln w="115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8333F10E-5225-8B8E-2E91-47BC8A317E1C}"/>
              </a:ext>
            </a:extLst>
          </p:cNvPr>
          <p:cNvSpPr/>
          <p:nvPr/>
        </p:nvSpPr>
        <p:spPr>
          <a:xfrm>
            <a:off x="8941999" y="3039470"/>
            <a:ext cx="164350" cy="164350"/>
          </a:xfrm>
          <a:custGeom>
            <a:avLst/>
            <a:gdLst>
              <a:gd name="connsiteX0" fmla="*/ 164350 w 164350"/>
              <a:gd name="connsiteY0" fmla="*/ 82175 h 164350"/>
              <a:gd name="connsiteX1" fmla="*/ 82175 w 164350"/>
              <a:gd name="connsiteY1" fmla="*/ 164350 h 164350"/>
              <a:gd name="connsiteX2" fmla="*/ 0 w 164350"/>
              <a:gd name="connsiteY2" fmla="*/ 82175 h 164350"/>
              <a:gd name="connsiteX3" fmla="*/ 82175 w 164350"/>
              <a:gd name="connsiteY3" fmla="*/ 0 h 164350"/>
              <a:gd name="connsiteX4" fmla="*/ 164350 w 164350"/>
              <a:gd name="connsiteY4" fmla="*/ 82175 h 1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0" h="164350">
                <a:moveTo>
                  <a:pt x="164350" y="82175"/>
                </a:moveTo>
                <a:cubicBezTo>
                  <a:pt x="164350" y="127559"/>
                  <a:pt x="127559" y="164350"/>
                  <a:pt x="82175" y="164350"/>
                </a:cubicBezTo>
                <a:cubicBezTo>
                  <a:pt x="36791" y="164350"/>
                  <a:pt x="0" y="127559"/>
                  <a:pt x="0" y="82175"/>
                </a:cubicBezTo>
                <a:cubicBezTo>
                  <a:pt x="0" y="36791"/>
                  <a:pt x="36791" y="0"/>
                  <a:pt x="82175" y="0"/>
                </a:cubicBezTo>
                <a:cubicBezTo>
                  <a:pt x="127559" y="0"/>
                  <a:pt x="164350" y="36791"/>
                  <a:pt x="164350" y="82175"/>
                </a:cubicBezTo>
                <a:close/>
              </a:path>
            </a:pathLst>
          </a:custGeom>
          <a:solidFill>
            <a:srgbClr val="FFFFFF"/>
          </a:solidFill>
          <a:ln w="115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202B7F65-CB30-2FA3-D205-71F7CFCC1621}"/>
              </a:ext>
            </a:extLst>
          </p:cNvPr>
          <p:cNvSpPr/>
          <p:nvPr/>
        </p:nvSpPr>
        <p:spPr>
          <a:xfrm>
            <a:off x="6177783" y="3121645"/>
            <a:ext cx="11525" cy="928704"/>
          </a:xfrm>
          <a:custGeom>
            <a:avLst/>
            <a:gdLst>
              <a:gd name="connsiteX0" fmla="*/ 0 w 11525"/>
              <a:gd name="connsiteY0" fmla="*/ 928705 h 928704"/>
              <a:gd name="connsiteX1" fmla="*/ 0 w 11525"/>
              <a:gd name="connsiteY1" fmla="*/ 0 h 928704"/>
            </a:gdLst>
            <a:ahLst/>
            <a:cxnLst>
              <a:cxn ang="0">
                <a:pos x="connsiteX0" y="connsiteY0"/>
              </a:cxn>
              <a:cxn ang="0">
                <a:pos x="connsiteX1" y="connsiteY1"/>
              </a:cxn>
            </a:cxnLst>
            <a:rect l="l" t="t" r="r" b="b"/>
            <a:pathLst>
              <a:path w="11525" h="928704">
                <a:moveTo>
                  <a:pt x="0" y="928705"/>
                </a:moveTo>
                <a:lnTo>
                  <a:pt x="0" y="0"/>
                </a:lnTo>
              </a:path>
            </a:pathLst>
          </a:custGeom>
          <a:ln w="21308" cap="flat">
            <a:solidFill>
              <a:schemeClr val="bg1">
                <a:lumMod val="65000"/>
                <a:alpha val="32000"/>
              </a:schemeClr>
            </a:solid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645A29A0-08D6-22AD-0A0B-D0134A65F851}"/>
              </a:ext>
            </a:extLst>
          </p:cNvPr>
          <p:cNvSpPr/>
          <p:nvPr/>
        </p:nvSpPr>
        <p:spPr>
          <a:xfrm>
            <a:off x="6073134" y="3016996"/>
            <a:ext cx="209298" cy="209298"/>
          </a:xfrm>
          <a:custGeom>
            <a:avLst/>
            <a:gdLst>
              <a:gd name="connsiteX0" fmla="*/ 209298 w 209298"/>
              <a:gd name="connsiteY0" fmla="*/ 104649 h 209298"/>
              <a:gd name="connsiteX1" fmla="*/ 104649 w 209298"/>
              <a:gd name="connsiteY1" fmla="*/ 209299 h 209298"/>
              <a:gd name="connsiteX2" fmla="*/ 0 w 209298"/>
              <a:gd name="connsiteY2" fmla="*/ 104649 h 209298"/>
              <a:gd name="connsiteX3" fmla="*/ 104649 w 209298"/>
              <a:gd name="connsiteY3" fmla="*/ 0 h 209298"/>
              <a:gd name="connsiteX4" fmla="*/ 209298 w 209298"/>
              <a:gd name="connsiteY4" fmla="*/ 104649 h 2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98" h="209298">
                <a:moveTo>
                  <a:pt x="209298" y="104649"/>
                </a:moveTo>
                <a:cubicBezTo>
                  <a:pt x="209298" y="162445"/>
                  <a:pt x="162445" y="209299"/>
                  <a:pt x="104649" y="209299"/>
                </a:cubicBezTo>
                <a:cubicBezTo>
                  <a:pt x="46853" y="209299"/>
                  <a:pt x="0" y="162445"/>
                  <a:pt x="0" y="104649"/>
                </a:cubicBezTo>
                <a:cubicBezTo>
                  <a:pt x="0" y="46853"/>
                  <a:pt x="46853" y="0"/>
                  <a:pt x="104649" y="0"/>
                </a:cubicBezTo>
                <a:cubicBezTo>
                  <a:pt x="162445" y="0"/>
                  <a:pt x="209298" y="46853"/>
                  <a:pt x="209298" y="104649"/>
                </a:cubicBezTo>
                <a:close/>
              </a:path>
            </a:pathLst>
          </a:custGeom>
          <a:solidFill>
            <a:schemeClr val="bg1">
              <a:lumMod val="85000"/>
            </a:schemeClr>
          </a:solidFill>
          <a:ln w="11518"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4E146CE4-85DD-D646-FB33-4D386A6FD491}"/>
              </a:ext>
            </a:extLst>
          </p:cNvPr>
          <p:cNvSpPr/>
          <p:nvPr/>
        </p:nvSpPr>
        <p:spPr>
          <a:xfrm>
            <a:off x="6095608" y="3039470"/>
            <a:ext cx="164350" cy="164350"/>
          </a:xfrm>
          <a:custGeom>
            <a:avLst/>
            <a:gdLst>
              <a:gd name="connsiteX0" fmla="*/ 164350 w 164350"/>
              <a:gd name="connsiteY0" fmla="*/ 82175 h 164350"/>
              <a:gd name="connsiteX1" fmla="*/ 82175 w 164350"/>
              <a:gd name="connsiteY1" fmla="*/ 164350 h 164350"/>
              <a:gd name="connsiteX2" fmla="*/ 0 w 164350"/>
              <a:gd name="connsiteY2" fmla="*/ 82175 h 164350"/>
              <a:gd name="connsiteX3" fmla="*/ 82175 w 164350"/>
              <a:gd name="connsiteY3" fmla="*/ 0 h 164350"/>
              <a:gd name="connsiteX4" fmla="*/ 164350 w 164350"/>
              <a:gd name="connsiteY4" fmla="*/ 82175 h 1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0" h="164350">
                <a:moveTo>
                  <a:pt x="164350" y="82175"/>
                </a:moveTo>
                <a:cubicBezTo>
                  <a:pt x="164350" y="127559"/>
                  <a:pt x="127559" y="164350"/>
                  <a:pt x="82175" y="164350"/>
                </a:cubicBezTo>
                <a:cubicBezTo>
                  <a:pt x="36791" y="164350"/>
                  <a:pt x="0" y="127559"/>
                  <a:pt x="0" y="82175"/>
                </a:cubicBezTo>
                <a:cubicBezTo>
                  <a:pt x="0" y="36791"/>
                  <a:pt x="36791" y="0"/>
                  <a:pt x="82175" y="0"/>
                </a:cubicBezTo>
                <a:cubicBezTo>
                  <a:pt x="127559" y="0"/>
                  <a:pt x="164350" y="36791"/>
                  <a:pt x="164350" y="82175"/>
                </a:cubicBezTo>
                <a:close/>
              </a:path>
            </a:pathLst>
          </a:custGeom>
          <a:solidFill>
            <a:srgbClr val="FFFFFF"/>
          </a:solidFill>
          <a:ln w="11518"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59DDB784-EB90-5793-06D7-02EA72F77AC9}"/>
              </a:ext>
            </a:extLst>
          </p:cNvPr>
          <p:cNvSpPr/>
          <p:nvPr/>
        </p:nvSpPr>
        <p:spPr>
          <a:xfrm>
            <a:off x="3607501" y="3168482"/>
            <a:ext cx="11525" cy="928704"/>
          </a:xfrm>
          <a:custGeom>
            <a:avLst/>
            <a:gdLst>
              <a:gd name="connsiteX0" fmla="*/ 0 w 11525"/>
              <a:gd name="connsiteY0" fmla="*/ 928705 h 928704"/>
              <a:gd name="connsiteX1" fmla="*/ 0 w 11525"/>
              <a:gd name="connsiteY1" fmla="*/ 0 h 928704"/>
            </a:gdLst>
            <a:ahLst/>
            <a:cxnLst>
              <a:cxn ang="0">
                <a:pos x="connsiteX0" y="connsiteY0"/>
              </a:cxn>
              <a:cxn ang="0">
                <a:pos x="connsiteX1" y="connsiteY1"/>
              </a:cxn>
            </a:cxnLst>
            <a:rect l="l" t="t" r="r" b="b"/>
            <a:pathLst>
              <a:path w="11525" h="928704">
                <a:moveTo>
                  <a:pt x="0" y="928705"/>
                </a:moveTo>
                <a:lnTo>
                  <a:pt x="0" y="0"/>
                </a:lnTo>
              </a:path>
            </a:pathLst>
          </a:custGeom>
          <a:ln w="21308" cap="flat">
            <a:solidFill>
              <a:schemeClr val="bg1">
                <a:lumMod val="65000"/>
                <a:alpha val="32000"/>
              </a:schemeClr>
            </a:solid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3B32DCB9-8CEE-AF3F-2FE9-0BCCFD90075F}"/>
              </a:ext>
            </a:extLst>
          </p:cNvPr>
          <p:cNvSpPr/>
          <p:nvPr/>
        </p:nvSpPr>
        <p:spPr>
          <a:xfrm>
            <a:off x="3524709" y="2987756"/>
            <a:ext cx="212986" cy="209298"/>
          </a:xfrm>
          <a:custGeom>
            <a:avLst/>
            <a:gdLst>
              <a:gd name="connsiteX0" fmla="*/ 212987 w 212986"/>
              <a:gd name="connsiteY0" fmla="*/ 104649 h 209298"/>
              <a:gd name="connsiteX1" fmla="*/ 106493 w 212986"/>
              <a:gd name="connsiteY1" fmla="*/ 209299 h 209298"/>
              <a:gd name="connsiteX2" fmla="*/ 0 w 212986"/>
              <a:gd name="connsiteY2" fmla="*/ 104649 h 209298"/>
              <a:gd name="connsiteX3" fmla="*/ 106493 w 212986"/>
              <a:gd name="connsiteY3" fmla="*/ 0 h 209298"/>
              <a:gd name="connsiteX4" fmla="*/ 212987 w 212986"/>
              <a:gd name="connsiteY4" fmla="*/ 104649 h 2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86" h="209298">
                <a:moveTo>
                  <a:pt x="212987" y="104649"/>
                </a:moveTo>
                <a:cubicBezTo>
                  <a:pt x="212987" y="162445"/>
                  <a:pt x="165308" y="209299"/>
                  <a:pt x="106493" y="209299"/>
                </a:cubicBezTo>
                <a:cubicBezTo>
                  <a:pt x="47679" y="209299"/>
                  <a:pt x="0" y="162445"/>
                  <a:pt x="0" y="104649"/>
                </a:cubicBezTo>
                <a:cubicBezTo>
                  <a:pt x="0" y="46853"/>
                  <a:pt x="47679" y="0"/>
                  <a:pt x="106493" y="0"/>
                </a:cubicBezTo>
                <a:cubicBezTo>
                  <a:pt x="165308" y="0"/>
                  <a:pt x="212987" y="46853"/>
                  <a:pt x="212987" y="104649"/>
                </a:cubicBezTo>
                <a:close/>
              </a:path>
            </a:pathLst>
          </a:custGeom>
          <a:solidFill>
            <a:schemeClr val="bg1">
              <a:lumMod val="85000"/>
            </a:schemeClr>
          </a:solidFill>
          <a:ln w="11518"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34C12A9E-78AF-1365-B650-7FC524555939}"/>
              </a:ext>
            </a:extLst>
          </p:cNvPr>
          <p:cNvSpPr/>
          <p:nvPr/>
        </p:nvSpPr>
        <p:spPr>
          <a:xfrm>
            <a:off x="3547644" y="3010230"/>
            <a:ext cx="167116" cy="164350"/>
          </a:xfrm>
          <a:custGeom>
            <a:avLst/>
            <a:gdLst>
              <a:gd name="connsiteX0" fmla="*/ 167116 w 167116"/>
              <a:gd name="connsiteY0" fmla="*/ 82175 h 164350"/>
              <a:gd name="connsiteX1" fmla="*/ 83558 w 167116"/>
              <a:gd name="connsiteY1" fmla="*/ 164350 h 164350"/>
              <a:gd name="connsiteX2" fmla="*/ 0 w 167116"/>
              <a:gd name="connsiteY2" fmla="*/ 82175 h 164350"/>
              <a:gd name="connsiteX3" fmla="*/ 83558 w 167116"/>
              <a:gd name="connsiteY3" fmla="*/ 0 h 164350"/>
              <a:gd name="connsiteX4" fmla="*/ 167116 w 167116"/>
              <a:gd name="connsiteY4" fmla="*/ 82175 h 1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6" h="164350">
                <a:moveTo>
                  <a:pt x="167116" y="82175"/>
                </a:moveTo>
                <a:cubicBezTo>
                  <a:pt x="167116" y="127559"/>
                  <a:pt x="129706" y="164350"/>
                  <a:pt x="83558" y="164350"/>
                </a:cubicBezTo>
                <a:cubicBezTo>
                  <a:pt x="37410" y="164350"/>
                  <a:pt x="0" y="127559"/>
                  <a:pt x="0" y="82175"/>
                </a:cubicBezTo>
                <a:cubicBezTo>
                  <a:pt x="0" y="36791"/>
                  <a:pt x="37410" y="0"/>
                  <a:pt x="83558" y="0"/>
                </a:cubicBezTo>
                <a:cubicBezTo>
                  <a:pt x="129706" y="0"/>
                  <a:pt x="167116" y="36791"/>
                  <a:pt x="167116" y="82175"/>
                </a:cubicBezTo>
                <a:close/>
              </a:path>
            </a:pathLst>
          </a:custGeom>
          <a:solidFill>
            <a:srgbClr val="FFFFFF"/>
          </a:solidFill>
          <a:ln w="11518"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93D8A282-EC99-D63C-D842-26E0C8B16267}"/>
              </a:ext>
            </a:extLst>
          </p:cNvPr>
          <p:cNvSpPr/>
          <p:nvPr/>
        </p:nvSpPr>
        <p:spPr>
          <a:xfrm>
            <a:off x="1130615" y="2997497"/>
            <a:ext cx="8484110" cy="1979312"/>
          </a:xfrm>
          <a:custGeom>
            <a:avLst/>
            <a:gdLst>
              <a:gd name="connsiteX0" fmla="*/ 8480774 w 8484110"/>
              <a:gd name="connsiteY0" fmla="*/ 1153620 h 1979312"/>
              <a:gd name="connsiteX1" fmla="*/ 7813185 w 8484110"/>
              <a:gd name="connsiteY1" fmla="*/ 614930 h 1979312"/>
              <a:gd name="connsiteX2" fmla="*/ 7467705 w 8484110"/>
              <a:gd name="connsiteY2" fmla="*/ 770982 h 1979312"/>
              <a:gd name="connsiteX3" fmla="*/ 7183607 w 8484110"/>
              <a:gd name="connsiteY3" fmla="*/ 819388 h 1979312"/>
              <a:gd name="connsiteX4" fmla="*/ 7017529 w 8484110"/>
              <a:gd name="connsiteY4" fmla="*/ 578510 h 1979312"/>
              <a:gd name="connsiteX5" fmla="*/ 7011189 w 8484110"/>
              <a:gd name="connsiteY5" fmla="*/ 514776 h 1979312"/>
              <a:gd name="connsiteX6" fmla="*/ 6319040 w 8484110"/>
              <a:gd name="connsiteY6" fmla="*/ 6927 h 1979312"/>
              <a:gd name="connsiteX7" fmla="*/ 5804381 w 8484110"/>
              <a:gd name="connsiteY7" fmla="*/ 623459 h 1979312"/>
              <a:gd name="connsiteX8" fmla="*/ 5804381 w 8484110"/>
              <a:gd name="connsiteY8" fmla="*/ 624957 h 1979312"/>
              <a:gd name="connsiteX9" fmla="*/ 5666078 w 8484110"/>
              <a:gd name="connsiteY9" fmla="*/ 851544 h 1979312"/>
              <a:gd name="connsiteX10" fmla="*/ 5634268 w 8484110"/>
              <a:gd name="connsiteY10" fmla="*/ 866872 h 1979312"/>
              <a:gd name="connsiteX11" fmla="*/ 5376217 w 8484110"/>
              <a:gd name="connsiteY11" fmla="*/ 835178 h 1979312"/>
              <a:gd name="connsiteX12" fmla="*/ 4571755 w 8484110"/>
              <a:gd name="connsiteY12" fmla="*/ 843591 h 1979312"/>
              <a:gd name="connsiteX13" fmla="*/ 4285122 w 8484110"/>
              <a:gd name="connsiteY13" fmla="*/ 893957 h 1979312"/>
              <a:gd name="connsiteX14" fmla="*/ 4285122 w 8484110"/>
              <a:gd name="connsiteY14" fmla="*/ 893957 h 1979312"/>
              <a:gd name="connsiteX15" fmla="*/ 4119043 w 8484110"/>
              <a:gd name="connsiteY15" fmla="*/ 653079 h 1979312"/>
              <a:gd name="connsiteX16" fmla="*/ 4116508 w 8484110"/>
              <a:gd name="connsiteY16" fmla="*/ 618503 h 1979312"/>
              <a:gd name="connsiteX17" fmla="*/ 3450037 w 8484110"/>
              <a:gd name="connsiteY17" fmla="*/ 78165 h 1979312"/>
              <a:gd name="connsiteX18" fmla="*/ 3003860 w 8484110"/>
              <a:gd name="connsiteY18" fmla="*/ 351809 h 1979312"/>
              <a:gd name="connsiteX19" fmla="*/ 2900133 w 8484110"/>
              <a:gd name="connsiteY19" fmla="*/ 706902 h 1979312"/>
              <a:gd name="connsiteX20" fmla="*/ 2900133 w 8484110"/>
              <a:gd name="connsiteY20" fmla="*/ 708400 h 1979312"/>
              <a:gd name="connsiteX21" fmla="*/ 2761830 w 8484110"/>
              <a:gd name="connsiteY21" fmla="*/ 935102 h 1979312"/>
              <a:gd name="connsiteX22" fmla="*/ 2729905 w 8484110"/>
              <a:gd name="connsiteY22" fmla="*/ 950315 h 1979312"/>
              <a:gd name="connsiteX23" fmla="*/ 2471970 w 8484110"/>
              <a:gd name="connsiteY23" fmla="*/ 918620 h 1979312"/>
              <a:gd name="connsiteX24" fmla="*/ 1667392 w 8484110"/>
              <a:gd name="connsiteY24" fmla="*/ 927034 h 1979312"/>
              <a:gd name="connsiteX25" fmla="*/ 1380759 w 8484110"/>
              <a:gd name="connsiteY25" fmla="*/ 977515 h 1979312"/>
              <a:gd name="connsiteX26" fmla="*/ 1380759 w 8484110"/>
              <a:gd name="connsiteY26" fmla="*/ 977515 h 1979312"/>
              <a:gd name="connsiteX27" fmla="*/ 1214680 w 8484110"/>
              <a:gd name="connsiteY27" fmla="*/ 736522 h 1979312"/>
              <a:gd name="connsiteX28" fmla="*/ 1212144 w 8484110"/>
              <a:gd name="connsiteY28" fmla="*/ 702522 h 1979312"/>
              <a:gd name="connsiteX29" fmla="*/ 544959 w 8484110"/>
              <a:gd name="connsiteY29" fmla="*/ 160743 h 1979312"/>
              <a:gd name="connsiteX30" fmla="*/ 3180 w 8484110"/>
              <a:gd name="connsiteY30" fmla="*/ 827917 h 1979312"/>
              <a:gd name="connsiteX31" fmla="*/ 670365 w 8484110"/>
              <a:gd name="connsiteY31" fmla="*/ 1369707 h 1979312"/>
              <a:gd name="connsiteX32" fmla="*/ 1017944 w 8484110"/>
              <a:gd name="connsiteY32" fmla="*/ 1213552 h 1979312"/>
              <a:gd name="connsiteX33" fmla="*/ 1301350 w 8484110"/>
              <a:gd name="connsiteY33" fmla="*/ 1165146 h 1979312"/>
              <a:gd name="connsiteX34" fmla="*/ 1467429 w 8484110"/>
              <a:gd name="connsiteY34" fmla="*/ 1406023 h 1979312"/>
              <a:gd name="connsiteX35" fmla="*/ 1469964 w 8484110"/>
              <a:gd name="connsiteY35" fmla="*/ 1440023 h 1979312"/>
              <a:gd name="connsiteX36" fmla="*/ 2141172 w 8484110"/>
              <a:gd name="connsiteY36" fmla="*/ 1975244 h 1979312"/>
              <a:gd name="connsiteX37" fmla="*/ 2680116 w 8484110"/>
              <a:gd name="connsiteY37" fmla="*/ 1361075 h 1979312"/>
              <a:gd name="connsiteX38" fmla="*/ 2680116 w 8484110"/>
              <a:gd name="connsiteY38" fmla="*/ 1359577 h 1979312"/>
              <a:gd name="connsiteX39" fmla="*/ 2818419 w 8484110"/>
              <a:gd name="connsiteY39" fmla="*/ 1132875 h 1979312"/>
              <a:gd name="connsiteX40" fmla="*/ 2850228 w 8484110"/>
              <a:gd name="connsiteY40" fmla="*/ 1117662 h 1979312"/>
              <a:gd name="connsiteX41" fmla="*/ 3108279 w 8484110"/>
              <a:gd name="connsiteY41" fmla="*/ 1149356 h 1979312"/>
              <a:gd name="connsiteX42" fmla="*/ 3917120 w 8484110"/>
              <a:gd name="connsiteY42" fmla="*/ 1137024 h 1979312"/>
              <a:gd name="connsiteX43" fmla="*/ 4193726 w 8484110"/>
              <a:gd name="connsiteY43" fmla="*/ 1088272 h 1979312"/>
              <a:gd name="connsiteX44" fmla="*/ 4198222 w 8484110"/>
              <a:gd name="connsiteY44" fmla="*/ 1090116 h 1979312"/>
              <a:gd name="connsiteX45" fmla="*/ 4365222 w 8484110"/>
              <a:gd name="connsiteY45" fmla="*/ 1331455 h 1979312"/>
              <a:gd name="connsiteX46" fmla="*/ 4367412 w 8484110"/>
              <a:gd name="connsiteY46" fmla="*/ 1361651 h 1979312"/>
              <a:gd name="connsiteX47" fmla="*/ 5047932 w 8484110"/>
              <a:gd name="connsiteY47" fmla="*/ 1893760 h 1979312"/>
              <a:gd name="connsiteX48" fmla="*/ 5584479 w 8484110"/>
              <a:gd name="connsiteY48" fmla="*/ 1277171 h 1979312"/>
              <a:gd name="connsiteX49" fmla="*/ 5584479 w 8484110"/>
              <a:gd name="connsiteY49" fmla="*/ 1275557 h 1979312"/>
              <a:gd name="connsiteX50" fmla="*/ 5722782 w 8484110"/>
              <a:gd name="connsiteY50" fmla="*/ 1048971 h 1979312"/>
              <a:gd name="connsiteX51" fmla="*/ 5754707 w 8484110"/>
              <a:gd name="connsiteY51" fmla="*/ 1033758 h 1979312"/>
              <a:gd name="connsiteX52" fmla="*/ 6012642 w 8484110"/>
              <a:gd name="connsiteY52" fmla="*/ 1065452 h 1979312"/>
              <a:gd name="connsiteX53" fmla="*/ 6821484 w 8484110"/>
              <a:gd name="connsiteY53" fmla="*/ 1053005 h 1979312"/>
              <a:gd name="connsiteX54" fmla="*/ 7098090 w 8484110"/>
              <a:gd name="connsiteY54" fmla="*/ 1004253 h 1979312"/>
              <a:gd name="connsiteX55" fmla="*/ 7102700 w 8484110"/>
              <a:gd name="connsiteY55" fmla="*/ 1006212 h 1979312"/>
              <a:gd name="connsiteX56" fmla="*/ 7269586 w 8484110"/>
              <a:gd name="connsiteY56" fmla="*/ 1247436 h 1979312"/>
              <a:gd name="connsiteX57" fmla="*/ 7271776 w 8484110"/>
              <a:gd name="connsiteY57" fmla="*/ 1277747 h 1979312"/>
              <a:gd name="connsiteX58" fmla="*/ 7938338 w 8484110"/>
              <a:gd name="connsiteY58" fmla="*/ 1820183 h 1979312"/>
              <a:gd name="connsiteX59" fmla="*/ 8480774 w 8484110"/>
              <a:gd name="connsiteY59" fmla="*/ 1153620 h 197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484110" h="1979312">
                <a:moveTo>
                  <a:pt x="8480774" y="1153620"/>
                </a:moveTo>
                <a:cubicBezTo>
                  <a:pt x="8445172" y="820518"/>
                  <a:pt x="8146288" y="579340"/>
                  <a:pt x="7813185" y="614930"/>
                </a:cubicBezTo>
                <a:cubicBezTo>
                  <a:pt x="7684310" y="628703"/>
                  <a:pt x="7563238" y="683390"/>
                  <a:pt x="7467705" y="770982"/>
                </a:cubicBezTo>
                <a:cubicBezTo>
                  <a:pt x="7390451" y="840952"/>
                  <a:pt x="7279670" y="859830"/>
                  <a:pt x="7183607" y="819388"/>
                </a:cubicBezTo>
                <a:cubicBezTo>
                  <a:pt x="7086288" y="778013"/>
                  <a:pt x="7021597" y="684185"/>
                  <a:pt x="7017529" y="578510"/>
                </a:cubicBezTo>
                <a:cubicBezTo>
                  <a:pt x="7016480" y="557177"/>
                  <a:pt x="7014370" y="535902"/>
                  <a:pt x="7011189" y="514776"/>
                </a:cubicBezTo>
                <a:cubicBezTo>
                  <a:pt x="6960294" y="183402"/>
                  <a:pt x="6650403" y="-43968"/>
                  <a:pt x="6319040" y="6927"/>
                </a:cubicBezTo>
                <a:cubicBezTo>
                  <a:pt x="6016629" y="53374"/>
                  <a:pt x="5796048" y="317625"/>
                  <a:pt x="5804381" y="623459"/>
                </a:cubicBezTo>
                <a:lnTo>
                  <a:pt x="5804381" y="624957"/>
                </a:lnTo>
                <a:cubicBezTo>
                  <a:pt x="5807089" y="721170"/>
                  <a:pt x="5752886" y="809961"/>
                  <a:pt x="5666078" y="851544"/>
                </a:cubicBezTo>
                <a:lnTo>
                  <a:pt x="5634268" y="866872"/>
                </a:lnTo>
                <a:cubicBezTo>
                  <a:pt x="5549569" y="908375"/>
                  <a:pt x="5448354" y="895939"/>
                  <a:pt x="5376217" y="835178"/>
                </a:cubicBezTo>
                <a:cubicBezTo>
                  <a:pt x="5144698" y="633647"/>
                  <a:pt x="4799010" y="637266"/>
                  <a:pt x="4571755" y="843591"/>
                </a:cubicBezTo>
                <a:cubicBezTo>
                  <a:pt x="4494063" y="914541"/>
                  <a:pt x="4382349" y="934168"/>
                  <a:pt x="4285122" y="893957"/>
                </a:cubicBezTo>
                <a:lnTo>
                  <a:pt x="4285122" y="893957"/>
                </a:lnTo>
                <a:cubicBezTo>
                  <a:pt x="4187768" y="852627"/>
                  <a:pt x="4123054" y="758765"/>
                  <a:pt x="4119043" y="653079"/>
                </a:cubicBezTo>
                <a:cubicBezTo>
                  <a:pt x="4119043" y="641554"/>
                  <a:pt x="4117660" y="630028"/>
                  <a:pt x="4116508" y="618503"/>
                </a:cubicBezTo>
                <a:cubicBezTo>
                  <a:pt x="4081678" y="285250"/>
                  <a:pt x="3783289" y="43335"/>
                  <a:pt x="3450037" y="78165"/>
                </a:cubicBezTo>
                <a:cubicBezTo>
                  <a:pt x="3267592" y="97239"/>
                  <a:pt x="3103565" y="197831"/>
                  <a:pt x="3003860" y="351809"/>
                </a:cubicBezTo>
                <a:cubicBezTo>
                  <a:pt x="2932968" y="456400"/>
                  <a:pt x="2896686" y="580597"/>
                  <a:pt x="2900133" y="706902"/>
                </a:cubicBezTo>
                <a:lnTo>
                  <a:pt x="2900133" y="708400"/>
                </a:lnTo>
                <a:cubicBezTo>
                  <a:pt x="2902737" y="804624"/>
                  <a:pt x="2848580" y="893392"/>
                  <a:pt x="2761830" y="935102"/>
                </a:cubicBezTo>
                <a:lnTo>
                  <a:pt x="2729905" y="950315"/>
                </a:lnTo>
                <a:cubicBezTo>
                  <a:pt x="2645263" y="991887"/>
                  <a:pt x="2544037" y="979451"/>
                  <a:pt x="2471970" y="918620"/>
                </a:cubicBezTo>
                <a:cubicBezTo>
                  <a:pt x="2240335" y="717286"/>
                  <a:pt x="1894762" y="720893"/>
                  <a:pt x="1667392" y="927034"/>
                </a:cubicBezTo>
                <a:cubicBezTo>
                  <a:pt x="1589723" y="998018"/>
                  <a:pt x="1478009" y="1017692"/>
                  <a:pt x="1380759" y="977515"/>
                </a:cubicBezTo>
                <a:lnTo>
                  <a:pt x="1380759" y="977515"/>
                </a:lnTo>
                <a:cubicBezTo>
                  <a:pt x="1283405" y="936127"/>
                  <a:pt x="1218702" y="842231"/>
                  <a:pt x="1214680" y="736522"/>
                </a:cubicBezTo>
                <a:cubicBezTo>
                  <a:pt x="1214680" y="724996"/>
                  <a:pt x="1213297" y="713471"/>
                  <a:pt x="1212144" y="702522"/>
                </a:cubicBezTo>
                <a:cubicBezTo>
                  <a:pt x="1177511" y="368670"/>
                  <a:pt x="878811" y="126110"/>
                  <a:pt x="544959" y="160743"/>
                </a:cubicBezTo>
                <a:cubicBezTo>
                  <a:pt x="211119" y="195365"/>
                  <a:pt x="-31453" y="494076"/>
                  <a:pt x="3180" y="827917"/>
                </a:cubicBezTo>
                <a:cubicBezTo>
                  <a:pt x="37802" y="1161769"/>
                  <a:pt x="336513" y="1404329"/>
                  <a:pt x="670365" y="1369707"/>
                </a:cubicBezTo>
                <a:cubicBezTo>
                  <a:pt x="799967" y="1356257"/>
                  <a:pt x="921823" y="1301524"/>
                  <a:pt x="1017944" y="1213552"/>
                </a:cubicBezTo>
                <a:cubicBezTo>
                  <a:pt x="1095025" y="1143812"/>
                  <a:pt x="1205494" y="1124946"/>
                  <a:pt x="1301350" y="1165146"/>
                </a:cubicBezTo>
                <a:cubicBezTo>
                  <a:pt x="1398669" y="1206521"/>
                  <a:pt x="1463360" y="1300348"/>
                  <a:pt x="1467429" y="1406023"/>
                </a:cubicBezTo>
                <a:cubicBezTo>
                  <a:pt x="1468005" y="1417549"/>
                  <a:pt x="1468812" y="1429074"/>
                  <a:pt x="1469964" y="1440023"/>
                </a:cubicBezTo>
                <a:cubicBezTo>
                  <a:pt x="1507513" y="1773172"/>
                  <a:pt x="1808023" y="2012793"/>
                  <a:pt x="2141172" y="1975244"/>
                </a:cubicBezTo>
                <a:cubicBezTo>
                  <a:pt x="2452342" y="1940173"/>
                  <a:pt x="2685763" y="1674158"/>
                  <a:pt x="2680116" y="1361075"/>
                </a:cubicBezTo>
                <a:lnTo>
                  <a:pt x="2680116" y="1359577"/>
                </a:lnTo>
                <a:cubicBezTo>
                  <a:pt x="2677430" y="1263329"/>
                  <a:pt x="2731610" y="1174516"/>
                  <a:pt x="2818419" y="1132875"/>
                </a:cubicBezTo>
                <a:lnTo>
                  <a:pt x="2850228" y="1117662"/>
                </a:lnTo>
                <a:cubicBezTo>
                  <a:pt x="2934916" y="1076101"/>
                  <a:pt x="3036165" y="1088537"/>
                  <a:pt x="3108279" y="1149356"/>
                </a:cubicBezTo>
                <a:cubicBezTo>
                  <a:pt x="3341561" y="1352189"/>
                  <a:pt x="3690131" y="1346876"/>
                  <a:pt x="3917120" y="1137024"/>
                </a:cubicBezTo>
                <a:cubicBezTo>
                  <a:pt x="3991885" y="1068138"/>
                  <a:pt x="4099923" y="1049098"/>
                  <a:pt x="4193726" y="1088272"/>
                </a:cubicBezTo>
                <a:lnTo>
                  <a:pt x="4198222" y="1090116"/>
                </a:lnTo>
                <a:cubicBezTo>
                  <a:pt x="4296013" y="1131331"/>
                  <a:pt x="4361120" y="1225411"/>
                  <a:pt x="4365222" y="1331455"/>
                </a:cubicBezTo>
                <a:cubicBezTo>
                  <a:pt x="4365222" y="1341482"/>
                  <a:pt x="4366375" y="1351509"/>
                  <a:pt x="4367412" y="1361651"/>
                </a:cubicBezTo>
                <a:cubicBezTo>
                  <a:pt x="4408396" y="1696506"/>
                  <a:pt x="4713066" y="1934744"/>
                  <a:pt x="5047932" y="1893760"/>
                </a:cubicBezTo>
                <a:cubicBezTo>
                  <a:pt x="5358203" y="1855796"/>
                  <a:pt x="5589734" y="1589713"/>
                  <a:pt x="5584479" y="1277171"/>
                </a:cubicBezTo>
                <a:lnTo>
                  <a:pt x="5584479" y="1275557"/>
                </a:lnTo>
                <a:cubicBezTo>
                  <a:pt x="5581920" y="1179379"/>
                  <a:pt x="5636077" y="1090658"/>
                  <a:pt x="5722782" y="1048971"/>
                </a:cubicBezTo>
                <a:lnTo>
                  <a:pt x="5754707" y="1033758"/>
                </a:lnTo>
                <a:cubicBezTo>
                  <a:pt x="5839359" y="992186"/>
                  <a:pt x="5940574" y="1004622"/>
                  <a:pt x="6012642" y="1065452"/>
                </a:cubicBezTo>
                <a:cubicBezTo>
                  <a:pt x="6245935" y="1268308"/>
                  <a:pt x="6594552" y="1262937"/>
                  <a:pt x="6821484" y="1053005"/>
                </a:cubicBezTo>
                <a:cubicBezTo>
                  <a:pt x="6896294" y="984199"/>
                  <a:pt x="7004274" y="965171"/>
                  <a:pt x="7098090" y="1004253"/>
                </a:cubicBezTo>
                <a:lnTo>
                  <a:pt x="7102700" y="1006212"/>
                </a:lnTo>
                <a:cubicBezTo>
                  <a:pt x="7200388" y="1047461"/>
                  <a:pt x="7265425" y="1141473"/>
                  <a:pt x="7269586" y="1247436"/>
                </a:cubicBezTo>
                <a:cubicBezTo>
                  <a:pt x="7269586" y="1257463"/>
                  <a:pt x="7270853" y="1267605"/>
                  <a:pt x="7271776" y="1277747"/>
                </a:cubicBezTo>
                <a:cubicBezTo>
                  <a:pt x="7306052" y="1611599"/>
                  <a:pt x="7604486" y="1854459"/>
                  <a:pt x="7938338" y="1820183"/>
                </a:cubicBezTo>
                <a:cubicBezTo>
                  <a:pt x="8272190" y="1785907"/>
                  <a:pt x="8515050" y="1487472"/>
                  <a:pt x="8480774" y="1153620"/>
                </a:cubicBezTo>
                <a:close/>
              </a:path>
            </a:pathLst>
          </a:custGeom>
          <a:solidFill>
            <a:srgbClr val="04948E"/>
          </a:solidFill>
          <a:ln w="11518"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3A075FD8-8A95-66BC-878F-22DB2EAF7809}"/>
              </a:ext>
            </a:extLst>
          </p:cNvPr>
          <p:cNvSpPr/>
          <p:nvPr/>
        </p:nvSpPr>
        <p:spPr>
          <a:xfrm rot="18900000">
            <a:off x="2752925" y="3916845"/>
            <a:ext cx="897125" cy="897125"/>
          </a:xfrm>
          <a:custGeom>
            <a:avLst/>
            <a:gdLst>
              <a:gd name="connsiteX0" fmla="*/ 897014 w 897125"/>
              <a:gd name="connsiteY0" fmla="*/ 448369 h 897125"/>
              <a:gd name="connsiteX1" fmla="*/ 448451 w 897125"/>
              <a:gd name="connsiteY1" fmla="*/ 896932 h 897125"/>
              <a:gd name="connsiteX2" fmla="*/ -112 w 897125"/>
              <a:gd name="connsiteY2" fmla="*/ 448369 h 897125"/>
              <a:gd name="connsiteX3" fmla="*/ 448451 w 897125"/>
              <a:gd name="connsiteY3" fmla="*/ -194 h 897125"/>
              <a:gd name="connsiteX4" fmla="*/ 897014 w 897125"/>
              <a:gd name="connsiteY4" fmla="*/ 448369 h 89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25" h="897125">
                <a:moveTo>
                  <a:pt x="897014" y="448369"/>
                </a:moveTo>
                <a:cubicBezTo>
                  <a:pt x="897014" y="696103"/>
                  <a:pt x="696185" y="896932"/>
                  <a:pt x="448451" y="896932"/>
                </a:cubicBezTo>
                <a:cubicBezTo>
                  <a:pt x="200716" y="896932"/>
                  <a:pt x="-112" y="696103"/>
                  <a:pt x="-112" y="448369"/>
                </a:cubicBezTo>
                <a:cubicBezTo>
                  <a:pt x="-112" y="200634"/>
                  <a:pt x="200716" y="-194"/>
                  <a:pt x="448451" y="-194"/>
                </a:cubicBezTo>
                <a:cubicBezTo>
                  <a:pt x="696185" y="-194"/>
                  <a:pt x="897014" y="200634"/>
                  <a:pt x="897014" y="448369"/>
                </a:cubicBezTo>
                <a:close/>
              </a:path>
            </a:pathLst>
          </a:custGeom>
          <a:solidFill>
            <a:srgbClr val="FFFFFF"/>
          </a:solidFill>
          <a:ln w="11518"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1FFD750F-ACD5-80C9-0EC6-538C114FB707}"/>
              </a:ext>
            </a:extLst>
          </p:cNvPr>
          <p:cNvSpPr/>
          <p:nvPr/>
        </p:nvSpPr>
        <p:spPr>
          <a:xfrm rot="18900000">
            <a:off x="1274564" y="3305889"/>
            <a:ext cx="897125" cy="897125"/>
          </a:xfrm>
          <a:custGeom>
            <a:avLst/>
            <a:gdLst>
              <a:gd name="connsiteX0" fmla="*/ 897014 w 897125"/>
              <a:gd name="connsiteY0" fmla="*/ 448369 h 897125"/>
              <a:gd name="connsiteX1" fmla="*/ 448451 w 897125"/>
              <a:gd name="connsiteY1" fmla="*/ 896932 h 897125"/>
              <a:gd name="connsiteX2" fmla="*/ -112 w 897125"/>
              <a:gd name="connsiteY2" fmla="*/ 448369 h 897125"/>
              <a:gd name="connsiteX3" fmla="*/ 448451 w 897125"/>
              <a:gd name="connsiteY3" fmla="*/ -194 h 897125"/>
              <a:gd name="connsiteX4" fmla="*/ 897014 w 897125"/>
              <a:gd name="connsiteY4" fmla="*/ 448369 h 89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25" h="897125">
                <a:moveTo>
                  <a:pt x="897014" y="448369"/>
                </a:moveTo>
                <a:cubicBezTo>
                  <a:pt x="897014" y="696104"/>
                  <a:pt x="696185" y="896932"/>
                  <a:pt x="448451" y="896932"/>
                </a:cubicBezTo>
                <a:cubicBezTo>
                  <a:pt x="200717" y="896932"/>
                  <a:pt x="-112" y="696104"/>
                  <a:pt x="-112" y="448369"/>
                </a:cubicBezTo>
                <a:cubicBezTo>
                  <a:pt x="-112" y="200635"/>
                  <a:pt x="200717" y="-194"/>
                  <a:pt x="448451" y="-194"/>
                </a:cubicBezTo>
                <a:cubicBezTo>
                  <a:pt x="696185" y="-194"/>
                  <a:pt x="897014" y="200635"/>
                  <a:pt x="897014" y="448369"/>
                </a:cubicBezTo>
                <a:close/>
              </a:path>
            </a:pathLst>
          </a:custGeom>
          <a:solidFill>
            <a:srgbClr val="FFFFFF"/>
          </a:solidFill>
          <a:ln w="11518"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BA503D6C-1AF5-6593-1ACD-97D5A2B2558E}"/>
              </a:ext>
            </a:extLst>
          </p:cNvPr>
          <p:cNvSpPr/>
          <p:nvPr/>
        </p:nvSpPr>
        <p:spPr>
          <a:xfrm rot="18900000">
            <a:off x="8556254" y="3759785"/>
            <a:ext cx="897125" cy="897125"/>
          </a:xfrm>
          <a:custGeom>
            <a:avLst/>
            <a:gdLst>
              <a:gd name="connsiteX0" fmla="*/ 897014 w 897125"/>
              <a:gd name="connsiteY0" fmla="*/ 448369 h 897125"/>
              <a:gd name="connsiteX1" fmla="*/ 448451 w 897125"/>
              <a:gd name="connsiteY1" fmla="*/ 896932 h 897125"/>
              <a:gd name="connsiteX2" fmla="*/ -111 w 897125"/>
              <a:gd name="connsiteY2" fmla="*/ 448369 h 897125"/>
              <a:gd name="connsiteX3" fmla="*/ 448451 w 897125"/>
              <a:gd name="connsiteY3" fmla="*/ -194 h 897125"/>
              <a:gd name="connsiteX4" fmla="*/ 897014 w 897125"/>
              <a:gd name="connsiteY4" fmla="*/ 448369 h 89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25" h="897125">
                <a:moveTo>
                  <a:pt x="897014" y="448369"/>
                </a:moveTo>
                <a:cubicBezTo>
                  <a:pt x="897014" y="696104"/>
                  <a:pt x="696186" y="896932"/>
                  <a:pt x="448451" y="896932"/>
                </a:cubicBezTo>
                <a:cubicBezTo>
                  <a:pt x="200717" y="896932"/>
                  <a:pt x="-111" y="696104"/>
                  <a:pt x="-111" y="448369"/>
                </a:cubicBezTo>
                <a:cubicBezTo>
                  <a:pt x="-111" y="200635"/>
                  <a:pt x="200717" y="-194"/>
                  <a:pt x="448451" y="-194"/>
                </a:cubicBezTo>
                <a:cubicBezTo>
                  <a:pt x="696186" y="-194"/>
                  <a:pt x="897014" y="200635"/>
                  <a:pt x="897014" y="448369"/>
                </a:cubicBezTo>
                <a:close/>
              </a:path>
            </a:pathLst>
          </a:custGeom>
          <a:solidFill>
            <a:srgbClr val="FFFFFF"/>
          </a:solidFill>
          <a:ln w="11518"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9CE7F5F5-27B8-7513-D0AE-8A46252D9731}"/>
              </a:ext>
            </a:extLst>
          </p:cNvPr>
          <p:cNvSpPr/>
          <p:nvPr/>
        </p:nvSpPr>
        <p:spPr>
          <a:xfrm rot="18900000">
            <a:off x="4206256" y="3225415"/>
            <a:ext cx="897125" cy="897125"/>
          </a:xfrm>
          <a:custGeom>
            <a:avLst/>
            <a:gdLst>
              <a:gd name="connsiteX0" fmla="*/ 897014 w 897125"/>
              <a:gd name="connsiteY0" fmla="*/ 448369 h 897125"/>
              <a:gd name="connsiteX1" fmla="*/ 448451 w 897125"/>
              <a:gd name="connsiteY1" fmla="*/ 896932 h 897125"/>
              <a:gd name="connsiteX2" fmla="*/ -112 w 897125"/>
              <a:gd name="connsiteY2" fmla="*/ 448369 h 897125"/>
              <a:gd name="connsiteX3" fmla="*/ 448451 w 897125"/>
              <a:gd name="connsiteY3" fmla="*/ -194 h 897125"/>
              <a:gd name="connsiteX4" fmla="*/ 897014 w 897125"/>
              <a:gd name="connsiteY4" fmla="*/ 448369 h 89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25" h="897125">
                <a:moveTo>
                  <a:pt x="897014" y="448369"/>
                </a:moveTo>
                <a:cubicBezTo>
                  <a:pt x="897014" y="696103"/>
                  <a:pt x="696185" y="896932"/>
                  <a:pt x="448451" y="896932"/>
                </a:cubicBezTo>
                <a:cubicBezTo>
                  <a:pt x="200716" y="896932"/>
                  <a:pt x="-112" y="696103"/>
                  <a:pt x="-112" y="448369"/>
                </a:cubicBezTo>
                <a:cubicBezTo>
                  <a:pt x="-112" y="200635"/>
                  <a:pt x="200716" y="-194"/>
                  <a:pt x="448451" y="-194"/>
                </a:cubicBezTo>
                <a:cubicBezTo>
                  <a:pt x="696185" y="-194"/>
                  <a:pt x="897014" y="200635"/>
                  <a:pt x="897014" y="448369"/>
                </a:cubicBezTo>
                <a:close/>
              </a:path>
            </a:pathLst>
          </a:custGeom>
          <a:solidFill>
            <a:srgbClr val="FFFFFF"/>
          </a:solidFill>
          <a:ln w="11518"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279CCEBA-5E97-5AFD-9EC8-538E2A29042D}"/>
              </a:ext>
            </a:extLst>
          </p:cNvPr>
          <p:cNvSpPr/>
          <p:nvPr/>
        </p:nvSpPr>
        <p:spPr>
          <a:xfrm rot="18900000">
            <a:off x="5651474" y="3832882"/>
            <a:ext cx="897125" cy="897125"/>
          </a:xfrm>
          <a:custGeom>
            <a:avLst/>
            <a:gdLst>
              <a:gd name="connsiteX0" fmla="*/ 897014 w 897125"/>
              <a:gd name="connsiteY0" fmla="*/ 448369 h 897125"/>
              <a:gd name="connsiteX1" fmla="*/ 448451 w 897125"/>
              <a:gd name="connsiteY1" fmla="*/ 896932 h 897125"/>
              <a:gd name="connsiteX2" fmla="*/ -112 w 897125"/>
              <a:gd name="connsiteY2" fmla="*/ 448369 h 897125"/>
              <a:gd name="connsiteX3" fmla="*/ 448451 w 897125"/>
              <a:gd name="connsiteY3" fmla="*/ -194 h 897125"/>
              <a:gd name="connsiteX4" fmla="*/ 897014 w 897125"/>
              <a:gd name="connsiteY4" fmla="*/ 448369 h 89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25" h="897125">
                <a:moveTo>
                  <a:pt x="897014" y="448369"/>
                </a:moveTo>
                <a:cubicBezTo>
                  <a:pt x="897014" y="696104"/>
                  <a:pt x="696185" y="896932"/>
                  <a:pt x="448451" y="896932"/>
                </a:cubicBezTo>
                <a:cubicBezTo>
                  <a:pt x="200716" y="896932"/>
                  <a:pt x="-112" y="696104"/>
                  <a:pt x="-112" y="448369"/>
                </a:cubicBezTo>
                <a:cubicBezTo>
                  <a:pt x="-112" y="200634"/>
                  <a:pt x="200716" y="-194"/>
                  <a:pt x="448451" y="-194"/>
                </a:cubicBezTo>
                <a:cubicBezTo>
                  <a:pt x="696185" y="-194"/>
                  <a:pt x="897014" y="200634"/>
                  <a:pt x="897014" y="448369"/>
                </a:cubicBezTo>
                <a:close/>
              </a:path>
            </a:pathLst>
          </a:custGeom>
          <a:solidFill>
            <a:srgbClr val="FFFFFF"/>
          </a:solidFill>
          <a:ln w="11518"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298B3740-4039-DDE7-785A-C4FAF7C372E6}"/>
              </a:ext>
            </a:extLst>
          </p:cNvPr>
          <p:cNvSpPr/>
          <p:nvPr/>
        </p:nvSpPr>
        <p:spPr>
          <a:xfrm rot="18900000">
            <a:off x="7089115" y="3150004"/>
            <a:ext cx="897125" cy="897125"/>
          </a:xfrm>
          <a:custGeom>
            <a:avLst/>
            <a:gdLst>
              <a:gd name="connsiteX0" fmla="*/ 897013 w 897125"/>
              <a:gd name="connsiteY0" fmla="*/ 448369 h 897125"/>
              <a:gd name="connsiteX1" fmla="*/ 448451 w 897125"/>
              <a:gd name="connsiteY1" fmla="*/ 896932 h 897125"/>
              <a:gd name="connsiteX2" fmla="*/ -112 w 897125"/>
              <a:gd name="connsiteY2" fmla="*/ 448369 h 897125"/>
              <a:gd name="connsiteX3" fmla="*/ 448451 w 897125"/>
              <a:gd name="connsiteY3" fmla="*/ -194 h 897125"/>
              <a:gd name="connsiteX4" fmla="*/ 897013 w 897125"/>
              <a:gd name="connsiteY4" fmla="*/ 448369 h 89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25" h="897125">
                <a:moveTo>
                  <a:pt x="897013" y="448369"/>
                </a:moveTo>
                <a:cubicBezTo>
                  <a:pt x="897013" y="696103"/>
                  <a:pt x="696185" y="896932"/>
                  <a:pt x="448451" y="896932"/>
                </a:cubicBezTo>
                <a:cubicBezTo>
                  <a:pt x="200716" y="896932"/>
                  <a:pt x="-112" y="696103"/>
                  <a:pt x="-112" y="448369"/>
                </a:cubicBezTo>
                <a:cubicBezTo>
                  <a:pt x="-112" y="200634"/>
                  <a:pt x="200716" y="-194"/>
                  <a:pt x="448451" y="-194"/>
                </a:cubicBezTo>
                <a:cubicBezTo>
                  <a:pt x="696185" y="-194"/>
                  <a:pt x="897013" y="200634"/>
                  <a:pt x="897013" y="448369"/>
                </a:cubicBezTo>
                <a:close/>
              </a:path>
            </a:pathLst>
          </a:custGeom>
          <a:solidFill>
            <a:srgbClr val="FFFFFF"/>
          </a:solidFill>
          <a:ln w="11518" cap="flat">
            <a:noFill/>
            <a:prstDash val="solid"/>
            <a:miter/>
          </a:ln>
        </p:spPr>
        <p:txBody>
          <a:bodyPr rtlCol="0" anchor="ctr"/>
          <a:lstStyle/>
          <a:p>
            <a:endParaRPr lang="en-US" dirty="0"/>
          </a:p>
        </p:txBody>
      </p:sp>
      <p:sp>
        <p:nvSpPr>
          <p:cNvPr id="48" name="Oval 47">
            <a:extLst>
              <a:ext uri="{FF2B5EF4-FFF2-40B4-BE49-F238E27FC236}">
                <a16:creationId xmlns:a16="http://schemas.microsoft.com/office/drawing/2014/main" id="{65249B83-D608-5062-F8C0-97EE27927696}"/>
              </a:ext>
            </a:extLst>
          </p:cNvPr>
          <p:cNvSpPr/>
          <p:nvPr/>
        </p:nvSpPr>
        <p:spPr>
          <a:xfrm>
            <a:off x="9995637" y="3085338"/>
            <a:ext cx="896112" cy="8961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a:extLst>
              <a:ext uri="{FF2B5EF4-FFF2-40B4-BE49-F238E27FC236}">
                <a16:creationId xmlns:a16="http://schemas.microsoft.com/office/drawing/2014/main" id="{C7FC5FD1-8C2C-A482-E92B-686E38328FC9}"/>
              </a:ext>
            </a:extLst>
          </p:cNvPr>
          <p:cNvSpPr txBox="1"/>
          <p:nvPr/>
        </p:nvSpPr>
        <p:spPr>
          <a:xfrm>
            <a:off x="9083121" y="5332749"/>
            <a:ext cx="2616434" cy="1015663"/>
          </a:xfrm>
          <a:prstGeom prst="rect">
            <a:avLst/>
          </a:prstGeom>
          <a:noFill/>
        </p:spPr>
        <p:txBody>
          <a:bodyPr wrap="square" rtlCol="0">
            <a:spAutoFit/>
          </a:bodyPr>
          <a:lstStyle/>
          <a:p>
            <a:pPr algn="ctr"/>
            <a:r>
              <a:rPr lang="en-US" sz="1200" dirty="0">
                <a:latin typeface="Trebuchet MS" panose="020B0603020202020204" pitchFamily="34" charset="0"/>
              </a:rPr>
              <a:t>Evidence shows that long-acting injectable ART may improve viral suppression outcomes for people experiencing challenges taking a daily HIV treatment pill</a:t>
            </a:r>
          </a:p>
        </p:txBody>
      </p:sp>
      <p:pic>
        <p:nvPicPr>
          <p:cNvPr id="90" name="Graphic 89">
            <a:extLst>
              <a:ext uri="{FF2B5EF4-FFF2-40B4-BE49-F238E27FC236}">
                <a16:creationId xmlns:a16="http://schemas.microsoft.com/office/drawing/2014/main" id="{2D64FB72-4AD1-8369-257A-5514AC2712EF}"/>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10264796" y="3280345"/>
            <a:ext cx="380334" cy="469079"/>
          </a:xfrm>
          <a:prstGeom prst="rect">
            <a:avLst/>
          </a:prstGeom>
        </p:spPr>
      </p:pic>
      <p:pic>
        <p:nvPicPr>
          <p:cNvPr id="95" name="Graphic 94">
            <a:extLst>
              <a:ext uri="{FF2B5EF4-FFF2-40B4-BE49-F238E27FC236}">
                <a16:creationId xmlns:a16="http://schemas.microsoft.com/office/drawing/2014/main" id="{FD830D3D-CA23-B149-00AB-51C4DBD70E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8550" y="3412963"/>
            <a:ext cx="356236" cy="387668"/>
          </a:xfrm>
          <a:prstGeom prst="rect">
            <a:avLst/>
          </a:prstGeom>
        </p:spPr>
      </p:pic>
      <p:pic>
        <p:nvPicPr>
          <p:cNvPr id="101" name="Graphic 100">
            <a:extLst>
              <a:ext uri="{FF2B5EF4-FFF2-40B4-BE49-F238E27FC236}">
                <a16:creationId xmlns:a16="http://schemas.microsoft.com/office/drawing/2014/main" id="{7F704659-0638-B7D4-AC2B-6EA940307D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05458" y="4165324"/>
            <a:ext cx="329971" cy="446981"/>
          </a:xfrm>
          <a:prstGeom prst="rect">
            <a:avLst/>
          </a:prstGeom>
        </p:spPr>
      </p:pic>
      <p:pic>
        <p:nvPicPr>
          <p:cNvPr id="103" name="Graphic 102">
            <a:extLst>
              <a:ext uri="{FF2B5EF4-FFF2-40B4-BE49-F238E27FC236}">
                <a16:creationId xmlns:a16="http://schemas.microsoft.com/office/drawing/2014/main" id="{86219AB2-303F-BB31-5B95-5700CC5D98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01121" y="3534404"/>
            <a:ext cx="468174" cy="468172"/>
          </a:xfrm>
          <a:prstGeom prst="rect">
            <a:avLst/>
          </a:prstGeom>
        </p:spPr>
      </p:pic>
      <p:sp>
        <p:nvSpPr>
          <p:cNvPr id="2" name="Freeform: Shape 25">
            <a:extLst>
              <a:ext uri="{FF2B5EF4-FFF2-40B4-BE49-F238E27FC236}">
                <a16:creationId xmlns:a16="http://schemas.microsoft.com/office/drawing/2014/main" id="{74B6C781-5251-9C03-BAB1-E9985AB2238D}"/>
              </a:ext>
            </a:extLst>
          </p:cNvPr>
          <p:cNvSpPr/>
          <p:nvPr/>
        </p:nvSpPr>
        <p:spPr>
          <a:xfrm>
            <a:off x="2735634" y="3092405"/>
            <a:ext cx="11525" cy="928704"/>
          </a:xfrm>
          <a:custGeom>
            <a:avLst/>
            <a:gdLst>
              <a:gd name="connsiteX0" fmla="*/ 0 w 11525"/>
              <a:gd name="connsiteY0" fmla="*/ 928705 h 928704"/>
              <a:gd name="connsiteX1" fmla="*/ 0 w 11525"/>
              <a:gd name="connsiteY1" fmla="*/ 0 h 928704"/>
            </a:gdLst>
            <a:ahLst/>
            <a:cxnLst>
              <a:cxn ang="0">
                <a:pos x="connsiteX0" y="connsiteY0"/>
              </a:cxn>
              <a:cxn ang="0">
                <a:pos x="connsiteX1" y="connsiteY1"/>
              </a:cxn>
            </a:cxnLst>
            <a:rect l="l" t="t" r="r" b="b"/>
            <a:pathLst>
              <a:path w="11525" h="928704">
                <a:moveTo>
                  <a:pt x="0" y="928705"/>
                </a:moveTo>
                <a:lnTo>
                  <a:pt x="0" y="0"/>
                </a:lnTo>
              </a:path>
            </a:pathLst>
          </a:custGeom>
          <a:ln w="21308" cap="flat">
            <a:solidFill>
              <a:schemeClr val="bg1">
                <a:lumMod val="65000"/>
                <a:alpha val="32000"/>
              </a:schemeClr>
            </a:solidFill>
            <a:prstDash val="solid"/>
            <a:miter/>
          </a:ln>
        </p:spPr>
        <p:txBody>
          <a:bodyPr rtlCol="0" anchor="ctr"/>
          <a:lstStyle/>
          <a:p>
            <a:endParaRPr lang="en-US" dirty="0"/>
          </a:p>
        </p:txBody>
      </p:sp>
      <p:sp>
        <p:nvSpPr>
          <p:cNvPr id="3" name="Freeform: Shape 27">
            <a:extLst>
              <a:ext uri="{FF2B5EF4-FFF2-40B4-BE49-F238E27FC236}">
                <a16:creationId xmlns:a16="http://schemas.microsoft.com/office/drawing/2014/main" id="{461EA797-65F5-9BDA-874D-3EDB1E8E2810}"/>
              </a:ext>
            </a:extLst>
          </p:cNvPr>
          <p:cNvSpPr/>
          <p:nvPr/>
        </p:nvSpPr>
        <p:spPr>
          <a:xfrm>
            <a:off x="2633498" y="3008332"/>
            <a:ext cx="212986" cy="209298"/>
          </a:xfrm>
          <a:custGeom>
            <a:avLst/>
            <a:gdLst>
              <a:gd name="connsiteX0" fmla="*/ 212987 w 212986"/>
              <a:gd name="connsiteY0" fmla="*/ 104649 h 209298"/>
              <a:gd name="connsiteX1" fmla="*/ 106493 w 212986"/>
              <a:gd name="connsiteY1" fmla="*/ 209299 h 209298"/>
              <a:gd name="connsiteX2" fmla="*/ 0 w 212986"/>
              <a:gd name="connsiteY2" fmla="*/ 104649 h 209298"/>
              <a:gd name="connsiteX3" fmla="*/ 106493 w 212986"/>
              <a:gd name="connsiteY3" fmla="*/ 0 h 209298"/>
              <a:gd name="connsiteX4" fmla="*/ 212987 w 212986"/>
              <a:gd name="connsiteY4" fmla="*/ 104649 h 2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86" h="209298">
                <a:moveTo>
                  <a:pt x="212987" y="104649"/>
                </a:moveTo>
                <a:cubicBezTo>
                  <a:pt x="212987" y="162445"/>
                  <a:pt x="165308" y="209299"/>
                  <a:pt x="106493" y="209299"/>
                </a:cubicBezTo>
                <a:cubicBezTo>
                  <a:pt x="47679" y="209299"/>
                  <a:pt x="0" y="162445"/>
                  <a:pt x="0" y="104649"/>
                </a:cubicBezTo>
                <a:cubicBezTo>
                  <a:pt x="0" y="46853"/>
                  <a:pt x="47679" y="0"/>
                  <a:pt x="106493" y="0"/>
                </a:cubicBezTo>
                <a:cubicBezTo>
                  <a:pt x="165308" y="0"/>
                  <a:pt x="212987" y="46853"/>
                  <a:pt x="212987" y="104649"/>
                </a:cubicBezTo>
                <a:close/>
              </a:path>
            </a:pathLst>
          </a:custGeom>
          <a:solidFill>
            <a:schemeClr val="bg1">
              <a:lumMod val="85000"/>
            </a:schemeClr>
          </a:solidFill>
          <a:ln w="11518" cap="flat">
            <a:noFill/>
            <a:prstDash val="solid"/>
            <a:miter/>
          </a:ln>
        </p:spPr>
        <p:txBody>
          <a:bodyPr rtlCol="0" anchor="ctr"/>
          <a:lstStyle/>
          <a:p>
            <a:endParaRPr lang="en-US" dirty="0"/>
          </a:p>
        </p:txBody>
      </p:sp>
      <p:sp>
        <p:nvSpPr>
          <p:cNvPr id="37" name="Freeform: Shape 28">
            <a:extLst>
              <a:ext uri="{FF2B5EF4-FFF2-40B4-BE49-F238E27FC236}">
                <a16:creationId xmlns:a16="http://schemas.microsoft.com/office/drawing/2014/main" id="{AADAB4E4-25D1-EB35-BDD0-CDD1A9790ECC}"/>
              </a:ext>
            </a:extLst>
          </p:cNvPr>
          <p:cNvSpPr/>
          <p:nvPr/>
        </p:nvSpPr>
        <p:spPr>
          <a:xfrm>
            <a:off x="2656433" y="3030806"/>
            <a:ext cx="167116" cy="164350"/>
          </a:xfrm>
          <a:custGeom>
            <a:avLst/>
            <a:gdLst>
              <a:gd name="connsiteX0" fmla="*/ 167116 w 167116"/>
              <a:gd name="connsiteY0" fmla="*/ 82175 h 164350"/>
              <a:gd name="connsiteX1" fmla="*/ 83558 w 167116"/>
              <a:gd name="connsiteY1" fmla="*/ 164350 h 164350"/>
              <a:gd name="connsiteX2" fmla="*/ 0 w 167116"/>
              <a:gd name="connsiteY2" fmla="*/ 82175 h 164350"/>
              <a:gd name="connsiteX3" fmla="*/ 83558 w 167116"/>
              <a:gd name="connsiteY3" fmla="*/ 0 h 164350"/>
              <a:gd name="connsiteX4" fmla="*/ 167116 w 167116"/>
              <a:gd name="connsiteY4" fmla="*/ 82175 h 1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6" h="164350">
                <a:moveTo>
                  <a:pt x="167116" y="82175"/>
                </a:moveTo>
                <a:cubicBezTo>
                  <a:pt x="167116" y="127559"/>
                  <a:pt x="129706" y="164350"/>
                  <a:pt x="83558" y="164350"/>
                </a:cubicBezTo>
                <a:cubicBezTo>
                  <a:pt x="37410" y="164350"/>
                  <a:pt x="0" y="127559"/>
                  <a:pt x="0" y="82175"/>
                </a:cubicBezTo>
                <a:cubicBezTo>
                  <a:pt x="0" y="36791"/>
                  <a:pt x="37410" y="0"/>
                  <a:pt x="83558" y="0"/>
                </a:cubicBezTo>
                <a:cubicBezTo>
                  <a:pt x="129706" y="0"/>
                  <a:pt x="167116" y="36791"/>
                  <a:pt x="167116" y="82175"/>
                </a:cubicBezTo>
                <a:close/>
              </a:path>
            </a:pathLst>
          </a:custGeom>
          <a:solidFill>
            <a:srgbClr val="FFFFFF"/>
          </a:solidFill>
          <a:ln w="11518" cap="flat">
            <a:noFill/>
            <a:prstDash val="solid"/>
            <a:miter/>
          </a:ln>
        </p:spPr>
        <p:txBody>
          <a:bodyPr rtlCol="0" anchor="ctr"/>
          <a:lstStyle/>
          <a:p>
            <a:endParaRPr lang="en-US" dirty="0"/>
          </a:p>
        </p:txBody>
      </p:sp>
      <p:sp>
        <p:nvSpPr>
          <p:cNvPr id="39" name="Rectangle: Rounded Corners 62">
            <a:extLst>
              <a:ext uri="{FF2B5EF4-FFF2-40B4-BE49-F238E27FC236}">
                <a16:creationId xmlns:a16="http://schemas.microsoft.com/office/drawing/2014/main" id="{23F985C4-5231-A852-BE4E-D8EB01D946ED}"/>
              </a:ext>
            </a:extLst>
          </p:cNvPr>
          <p:cNvSpPr/>
          <p:nvPr/>
        </p:nvSpPr>
        <p:spPr>
          <a:xfrm>
            <a:off x="2038033" y="2595569"/>
            <a:ext cx="914717" cy="308816"/>
          </a:xfrm>
          <a:prstGeom prst="roundRect">
            <a:avLst>
              <a:gd name="adj"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41" name="TextBox 40">
            <a:extLst>
              <a:ext uri="{FF2B5EF4-FFF2-40B4-BE49-F238E27FC236}">
                <a16:creationId xmlns:a16="http://schemas.microsoft.com/office/drawing/2014/main" id="{961A03C4-2C25-08C2-84A3-41F41103ABF0}"/>
              </a:ext>
            </a:extLst>
          </p:cNvPr>
          <p:cNvSpPr txBox="1"/>
          <p:nvPr/>
        </p:nvSpPr>
        <p:spPr>
          <a:xfrm>
            <a:off x="2103640" y="2575594"/>
            <a:ext cx="802392" cy="338554"/>
          </a:xfrm>
          <a:prstGeom prst="rect">
            <a:avLst/>
          </a:prstGeom>
          <a:noFill/>
        </p:spPr>
        <p:txBody>
          <a:bodyPr wrap="square" rtlCol="0" anchor="ctr">
            <a:spAutoFit/>
          </a:bodyPr>
          <a:lstStyle/>
          <a:p>
            <a:pPr algn="ctr"/>
            <a:r>
              <a:rPr lang="en-US" sz="1600" b="1" dirty="0">
                <a:solidFill>
                  <a:schemeClr val="bg1"/>
                </a:solidFill>
                <a:latin typeface="Trebuchet MS" panose="020B0603020202020204" pitchFamily="34" charset="0"/>
              </a:rPr>
              <a:t>2006</a:t>
            </a:r>
          </a:p>
        </p:txBody>
      </p:sp>
      <p:sp>
        <p:nvSpPr>
          <p:cNvPr id="42" name="TextBox 41">
            <a:extLst>
              <a:ext uri="{FF2B5EF4-FFF2-40B4-BE49-F238E27FC236}">
                <a16:creationId xmlns:a16="http://schemas.microsoft.com/office/drawing/2014/main" id="{8F11434B-EF6C-9C79-3078-21B13BFEA4A4}"/>
              </a:ext>
            </a:extLst>
          </p:cNvPr>
          <p:cNvSpPr txBox="1"/>
          <p:nvPr/>
        </p:nvSpPr>
        <p:spPr>
          <a:xfrm>
            <a:off x="1501121" y="1446004"/>
            <a:ext cx="1604337" cy="1015663"/>
          </a:xfrm>
          <a:prstGeom prst="rect">
            <a:avLst/>
          </a:prstGeom>
          <a:noFill/>
        </p:spPr>
        <p:txBody>
          <a:bodyPr wrap="square" rtlCol="0" anchor="b">
            <a:spAutoFit/>
          </a:bodyPr>
          <a:lstStyle/>
          <a:p>
            <a:pPr algn="ctr"/>
            <a:r>
              <a:rPr lang="en-US" sz="1200" dirty="0">
                <a:latin typeface="Trebuchet MS" panose="020B0603020202020204" pitchFamily="34" charset="0"/>
              </a:rPr>
              <a:t>FDA approves the first fixed-dose combination of 3 antiretroviral drugs (</a:t>
            </a:r>
            <a:r>
              <a:rPr lang="en-US" sz="1200" dirty="0" err="1">
                <a:latin typeface="Trebuchet MS" panose="020B0603020202020204" pitchFamily="34" charset="0"/>
              </a:rPr>
              <a:t>Atripla</a:t>
            </a:r>
            <a:r>
              <a:rPr lang="en-US" sz="1200" dirty="0">
                <a:latin typeface="Trebuchet MS" panose="020B0603020202020204" pitchFamily="34" charset="0"/>
              </a:rPr>
              <a:t>)</a:t>
            </a:r>
          </a:p>
        </p:txBody>
      </p:sp>
      <p:pic>
        <p:nvPicPr>
          <p:cNvPr id="32" name="Picture 31" descr="A blue line art of a pill&#10;&#10;Description automatically generated">
            <a:extLst>
              <a:ext uri="{FF2B5EF4-FFF2-40B4-BE49-F238E27FC236}">
                <a16:creationId xmlns:a16="http://schemas.microsoft.com/office/drawing/2014/main" id="{770E7501-E66B-DFFF-9E10-77CF89AC69DC}"/>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4375275" y="3340332"/>
            <a:ext cx="548640" cy="548640"/>
          </a:xfrm>
          <a:prstGeom prst="rect">
            <a:avLst/>
          </a:prstGeom>
        </p:spPr>
      </p:pic>
      <p:pic>
        <p:nvPicPr>
          <p:cNvPr id="47" name="Graphic 46">
            <a:extLst>
              <a:ext uri="{FF2B5EF4-FFF2-40B4-BE49-F238E27FC236}">
                <a16:creationId xmlns:a16="http://schemas.microsoft.com/office/drawing/2014/main" id="{A5111ED9-48C7-F3E4-E993-1019BE42520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21648" y="4047284"/>
            <a:ext cx="529932" cy="474150"/>
          </a:xfrm>
          <a:prstGeom prst="rect">
            <a:avLst/>
          </a:prstGeom>
        </p:spPr>
      </p:pic>
      <p:pic>
        <p:nvPicPr>
          <p:cNvPr id="52" name="Picture 51" descr="A blue line drawing of a book&#10;&#10;Description automatically generated">
            <a:extLst>
              <a:ext uri="{FF2B5EF4-FFF2-40B4-BE49-F238E27FC236}">
                <a16:creationId xmlns:a16="http://schemas.microsoft.com/office/drawing/2014/main" id="{4D959C3B-427C-67B5-5C70-F2357B38EF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18301" y="3961263"/>
            <a:ext cx="548640" cy="548640"/>
          </a:xfrm>
          <a:prstGeom prst="rect">
            <a:avLst/>
          </a:prstGeom>
        </p:spPr>
      </p:pic>
    </p:spTree>
    <p:extLst>
      <p:ext uri="{BB962C8B-B14F-4D97-AF65-F5344CB8AC3E}">
        <p14:creationId xmlns:p14="http://schemas.microsoft.com/office/powerpoint/2010/main" val="1690400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3617-BCF0-6BAC-8704-CEFF91BAB0EE}"/>
            </a:ext>
          </a:extLst>
        </p:cNvPr>
        <p:cNvGrpSpPr/>
        <p:nvPr/>
      </p:nvGrpSpPr>
      <p:grpSpPr>
        <a:xfrm>
          <a:off x="0" y="0"/>
          <a:ext cx="0" cy="0"/>
          <a:chOff x="0" y="0"/>
          <a:chExt cx="0" cy="0"/>
        </a:xfrm>
      </p:grpSpPr>
      <p:sp>
        <p:nvSpPr>
          <p:cNvPr id="51" name="Rectangle 50">
            <a:extLst>
              <a:ext uri="{FF2B5EF4-FFF2-40B4-BE49-F238E27FC236}">
                <a16:creationId xmlns:a16="http://schemas.microsoft.com/office/drawing/2014/main" id="{64BB6940-EFC9-776D-E75E-CD53467BC49F}"/>
              </a:ext>
            </a:extLst>
          </p:cNvPr>
          <p:cNvSpPr/>
          <p:nvPr/>
        </p:nvSpPr>
        <p:spPr>
          <a:xfrm>
            <a:off x="304800" y="1437756"/>
            <a:ext cx="3603956" cy="2208008"/>
          </a:xfrm>
          <a:prstGeom prst="rect">
            <a:avLst/>
          </a:prstGeom>
          <a:solidFill>
            <a:srgbClr val="04948E">
              <a:alpha val="8000"/>
            </a:srgbClr>
          </a:solidFill>
          <a:ln>
            <a:solidFill>
              <a:srgbClr val="0494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sp>
        <p:nvSpPr>
          <p:cNvPr id="4" name="Slide Number Placeholder 3">
            <a:extLst>
              <a:ext uri="{FF2B5EF4-FFF2-40B4-BE49-F238E27FC236}">
                <a16:creationId xmlns:a16="http://schemas.microsoft.com/office/drawing/2014/main" id="{B7820BF0-FCE8-DB5B-55D3-044967B5A85E}"/>
              </a:ext>
            </a:extLst>
          </p:cNvPr>
          <p:cNvSpPr>
            <a:spLocks noGrp="1"/>
          </p:cNvSpPr>
          <p:nvPr>
            <p:ph type="sldNum" sz="quarter" idx="10"/>
          </p:nvPr>
        </p:nvSpPr>
        <p:spPr/>
        <p:txBody>
          <a:bodyPr/>
          <a:lstStyle/>
          <a:p>
            <a:fld id="{70089216-3EB4-48D3-A482-8895DB197100}" type="slidenum">
              <a:rPr lang="en-US" smtClean="0"/>
              <a:pPr/>
              <a:t>8</a:t>
            </a:fld>
            <a:endParaRPr lang="en-US" dirty="0"/>
          </a:p>
        </p:txBody>
      </p:sp>
      <p:sp>
        <p:nvSpPr>
          <p:cNvPr id="38" name="Title 1">
            <a:extLst>
              <a:ext uri="{FF2B5EF4-FFF2-40B4-BE49-F238E27FC236}">
                <a16:creationId xmlns:a16="http://schemas.microsoft.com/office/drawing/2014/main" id="{72794590-1FAF-ABFA-0679-4B546F0EAD4C}"/>
              </a:ext>
            </a:extLst>
          </p:cNvPr>
          <p:cNvSpPr txBox="1">
            <a:spLocks/>
          </p:cNvSpPr>
          <p:nvPr/>
        </p:nvSpPr>
        <p:spPr>
          <a:xfrm>
            <a:off x="304800" y="641324"/>
            <a:ext cx="11887200" cy="650875"/>
          </a:xfrm>
          <a:prstGeom prst="rect">
            <a:avLst/>
          </a:prstGeom>
        </p:spPr>
        <p:txBody>
          <a:bodyPr lIns="0" tIns="0" rIns="0" bIns="0" anchor="ctr">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Summary of the HIV Epidemic in the US and Dependent Areas*</a:t>
            </a:r>
          </a:p>
        </p:txBody>
      </p:sp>
      <p:sp>
        <p:nvSpPr>
          <p:cNvPr id="6" name="Rectangle: Rounded Corners 5">
            <a:extLst>
              <a:ext uri="{FF2B5EF4-FFF2-40B4-BE49-F238E27FC236}">
                <a16:creationId xmlns:a16="http://schemas.microsoft.com/office/drawing/2014/main" id="{503EE632-BE76-D317-31D8-70CFDE5B376F}"/>
              </a:ext>
            </a:extLst>
          </p:cNvPr>
          <p:cNvSpPr/>
          <p:nvPr/>
        </p:nvSpPr>
        <p:spPr>
          <a:xfrm>
            <a:off x="304800" y="1447800"/>
            <a:ext cx="3603956" cy="4415295"/>
          </a:xfrm>
          <a:prstGeom prst="roundRect">
            <a:avLst>
              <a:gd name="adj" fmla="val 4849"/>
            </a:avLst>
          </a:prstGeom>
          <a:solidFill>
            <a:srgbClr val="04948E">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603020202020204" pitchFamily="34" charset="0"/>
            </a:endParaRPr>
          </a:p>
        </p:txBody>
      </p:sp>
      <p:grpSp>
        <p:nvGrpSpPr>
          <p:cNvPr id="50" name="Group 49">
            <a:extLst>
              <a:ext uri="{FF2B5EF4-FFF2-40B4-BE49-F238E27FC236}">
                <a16:creationId xmlns:a16="http://schemas.microsoft.com/office/drawing/2014/main" id="{656DC6E4-27D8-31BA-CD66-2091EA826974}"/>
              </a:ext>
            </a:extLst>
          </p:cNvPr>
          <p:cNvGrpSpPr/>
          <p:nvPr/>
        </p:nvGrpSpPr>
        <p:grpSpPr>
          <a:xfrm>
            <a:off x="447966" y="1803819"/>
            <a:ext cx="3442048" cy="1139275"/>
            <a:chOff x="2278112" y="1485161"/>
            <a:chExt cx="4382507" cy="1139275"/>
          </a:xfrm>
        </p:grpSpPr>
        <p:sp>
          <p:nvSpPr>
            <p:cNvPr id="7" name="TextBox 6">
              <a:extLst>
                <a:ext uri="{FF2B5EF4-FFF2-40B4-BE49-F238E27FC236}">
                  <a16:creationId xmlns:a16="http://schemas.microsoft.com/office/drawing/2014/main" id="{8E2EF713-BF55-2C28-850C-67EDF7F54834}"/>
                </a:ext>
              </a:extLst>
            </p:cNvPr>
            <p:cNvSpPr txBox="1"/>
            <p:nvPr/>
          </p:nvSpPr>
          <p:spPr>
            <a:xfrm>
              <a:off x="2278112" y="1485161"/>
              <a:ext cx="4382507" cy="584775"/>
            </a:xfrm>
            <a:prstGeom prst="rect">
              <a:avLst/>
            </a:prstGeom>
            <a:noFill/>
          </p:spPr>
          <p:txBody>
            <a:bodyPr wrap="square" lIns="0" rtlCol="0">
              <a:spAutoFit/>
            </a:bodyPr>
            <a:lstStyle/>
            <a:p>
              <a:pPr algn="ctr"/>
              <a:r>
                <a:rPr lang="en-US" sz="1600" dirty="0">
                  <a:solidFill>
                    <a:schemeClr val="tx1">
                      <a:lumMod val="75000"/>
                      <a:lumOff val="25000"/>
                    </a:schemeClr>
                  </a:solidFill>
                  <a:latin typeface="Trebuchet MS" panose="020B0603020202020204" pitchFamily="34" charset="0"/>
                </a:rPr>
                <a:t>Estimated number of HIV diagnoses (incidence)</a:t>
              </a:r>
            </a:p>
          </p:txBody>
        </p:sp>
        <p:sp>
          <p:nvSpPr>
            <p:cNvPr id="10" name="TextBox 9">
              <a:extLst>
                <a:ext uri="{FF2B5EF4-FFF2-40B4-BE49-F238E27FC236}">
                  <a16:creationId xmlns:a16="http://schemas.microsoft.com/office/drawing/2014/main" id="{35D652E6-A01A-DB17-DAE1-17013FEBE545}"/>
                </a:ext>
              </a:extLst>
            </p:cNvPr>
            <p:cNvSpPr txBox="1"/>
            <p:nvPr/>
          </p:nvSpPr>
          <p:spPr>
            <a:xfrm>
              <a:off x="3418643" y="1978105"/>
              <a:ext cx="2114004" cy="646331"/>
            </a:xfrm>
            <a:prstGeom prst="rect">
              <a:avLst/>
            </a:prstGeom>
            <a:noFill/>
          </p:spPr>
          <p:txBody>
            <a:bodyPr wrap="square" lIns="0" rtlCol="0">
              <a:spAutoFit/>
            </a:bodyPr>
            <a:lstStyle/>
            <a:p>
              <a:r>
                <a:rPr lang="en-US" sz="3600" b="1" spc="-150" dirty="0">
                  <a:solidFill>
                    <a:srgbClr val="002060"/>
                  </a:solidFill>
                  <a:latin typeface="Trebuchet MS" panose="020B0603020202020204" pitchFamily="34" charset="0"/>
                </a:rPr>
                <a:t>32,100</a:t>
              </a:r>
            </a:p>
          </p:txBody>
        </p:sp>
      </p:grpSp>
      <p:sp>
        <p:nvSpPr>
          <p:cNvPr id="52" name="TextBox 51">
            <a:extLst>
              <a:ext uri="{FF2B5EF4-FFF2-40B4-BE49-F238E27FC236}">
                <a16:creationId xmlns:a16="http://schemas.microsoft.com/office/drawing/2014/main" id="{182F630A-4456-41C8-B3F8-6C276D17251E}"/>
              </a:ext>
            </a:extLst>
          </p:cNvPr>
          <p:cNvSpPr txBox="1"/>
          <p:nvPr/>
        </p:nvSpPr>
        <p:spPr>
          <a:xfrm>
            <a:off x="506529" y="2872603"/>
            <a:ext cx="3184568" cy="523220"/>
          </a:xfrm>
          <a:prstGeom prst="rect">
            <a:avLst/>
          </a:prstGeom>
          <a:noFill/>
        </p:spPr>
        <p:txBody>
          <a:bodyPr wrap="square" rtlCol="0" anchor="ctr">
            <a:spAutoFit/>
          </a:bodyPr>
          <a:lstStyle/>
          <a:p>
            <a:pPr algn="ctr"/>
            <a:r>
              <a:rPr lang="en-US" sz="1400" b="1" dirty="0">
                <a:solidFill>
                  <a:srgbClr val="002060"/>
                </a:solidFill>
                <a:latin typeface="Trebuchet MS" panose="020B0603020202020204" pitchFamily="34" charset="0"/>
              </a:rPr>
              <a:t>Men</a:t>
            </a:r>
            <a:r>
              <a:rPr lang="en-US" sz="1400" dirty="0">
                <a:solidFill>
                  <a:srgbClr val="002060"/>
                </a:solidFill>
                <a:latin typeface="Trebuchet MS" panose="020B0603020202020204" pitchFamily="34" charset="0"/>
              </a:rPr>
              <a:t> accounted for the majority (81%) of these estimated infections</a:t>
            </a:r>
            <a:endParaRPr lang="en-US" sz="1400" baseline="30000" dirty="0">
              <a:solidFill>
                <a:srgbClr val="002060"/>
              </a:solidFill>
              <a:latin typeface="Trebuchet MS" panose="020B0603020202020204" pitchFamily="34" charset="0"/>
            </a:endParaRPr>
          </a:p>
        </p:txBody>
      </p:sp>
      <p:sp>
        <p:nvSpPr>
          <p:cNvPr id="54" name="TextBox 53">
            <a:extLst>
              <a:ext uri="{FF2B5EF4-FFF2-40B4-BE49-F238E27FC236}">
                <a16:creationId xmlns:a16="http://schemas.microsoft.com/office/drawing/2014/main" id="{FB18E414-79A5-2A6A-040E-C8DE6D6A7E6B}"/>
              </a:ext>
            </a:extLst>
          </p:cNvPr>
          <p:cNvSpPr txBox="1"/>
          <p:nvPr/>
        </p:nvSpPr>
        <p:spPr>
          <a:xfrm>
            <a:off x="272427" y="3753861"/>
            <a:ext cx="3717096" cy="307777"/>
          </a:xfrm>
          <a:prstGeom prst="rect">
            <a:avLst/>
          </a:prstGeom>
          <a:noFill/>
        </p:spPr>
        <p:txBody>
          <a:bodyPr wrap="square" rtlCol="0" anchor="ctr">
            <a:spAutoFit/>
          </a:bodyPr>
          <a:lstStyle/>
          <a:p>
            <a:pPr algn="ctr"/>
            <a:r>
              <a:rPr lang="en-US" sz="1400" b="1" dirty="0">
                <a:solidFill>
                  <a:srgbClr val="002060"/>
                </a:solidFill>
                <a:latin typeface="Trebuchet MS" panose="020B0603020202020204" pitchFamily="34" charset="0"/>
              </a:rPr>
              <a:t>Change in 2021 vs. 2017 in key groups*:</a:t>
            </a:r>
            <a:endParaRPr lang="en-US" sz="1400" b="1" baseline="30000" dirty="0">
              <a:solidFill>
                <a:srgbClr val="002060"/>
              </a:solidFill>
              <a:latin typeface="Trebuchet MS" panose="020B0603020202020204" pitchFamily="34" charset="0"/>
            </a:endParaRPr>
          </a:p>
        </p:txBody>
      </p:sp>
      <p:sp>
        <p:nvSpPr>
          <p:cNvPr id="55" name="TextBox 54">
            <a:extLst>
              <a:ext uri="{FF2B5EF4-FFF2-40B4-BE49-F238E27FC236}">
                <a16:creationId xmlns:a16="http://schemas.microsoft.com/office/drawing/2014/main" id="{5DD244AC-0BD9-E087-7A17-B252288C2EF3}"/>
              </a:ext>
            </a:extLst>
          </p:cNvPr>
          <p:cNvSpPr txBox="1"/>
          <p:nvPr/>
        </p:nvSpPr>
        <p:spPr>
          <a:xfrm>
            <a:off x="367004" y="4047652"/>
            <a:ext cx="3527943" cy="1754326"/>
          </a:xfrm>
          <a:prstGeom prst="rect">
            <a:avLst/>
          </a:prstGeom>
          <a:noFill/>
        </p:spPr>
        <p:txBody>
          <a:bodyPr wrap="square" rtlCol="0">
            <a:spAutoFit/>
          </a:bodyPr>
          <a:lstStyle/>
          <a:p>
            <a:r>
              <a:rPr lang="en-US" sz="1200" b="1" dirty="0">
                <a:solidFill>
                  <a:srgbClr val="04948E"/>
                </a:solidFill>
                <a:latin typeface="Trebuchet MS" panose="020B0603020202020204" pitchFamily="34" charset="0"/>
              </a:rPr>
              <a:t>Increase: </a:t>
            </a:r>
          </a:p>
          <a:p>
            <a:r>
              <a:rPr lang="en-US" sz="1200" dirty="0">
                <a:solidFill>
                  <a:srgbClr val="56575B"/>
                </a:solidFill>
                <a:latin typeface="Trebuchet MS" panose="020B0603020202020204" pitchFamily="34" charset="0"/>
              </a:rPr>
              <a:t>- </a:t>
            </a:r>
            <a:r>
              <a:rPr lang="en-US" sz="1200" dirty="0">
                <a:solidFill>
                  <a:schemeClr val="tx1">
                    <a:lumMod val="75000"/>
                    <a:lumOff val="25000"/>
                  </a:schemeClr>
                </a:solidFill>
                <a:latin typeface="Trebuchet MS" panose="020B0603020202020204" pitchFamily="34" charset="0"/>
              </a:rPr>
              <a:t>American Indian/Alaska Native (+16%)</a:t>
            </a:r>
          </a:p>
          <a:p>
            <a:r>
              <a:rPr lang="en-US" sz="1200" dirty="0">
                <a:solidFill>
                  <a:schemeClr val="tx1">
                    <a:lumMod val="75000"/>
                    <a:lumOff val="25000"/>
                  </a:schemeClr>
                </a:solidFill>
                <a:latin typeface="Trebuchet MS" panose="020B0603020202020204" pitchFamily="34" charset="0"/>
              </a:rPr>
              <a:t>- Native Hawaiian/other Pacific Islanders (+55%) </a:t>
            </a:r>
          </a:p>
          <a:p>
            <a:endParaRPr lang="en-US" sz="1200" dirty="0">
              <a:solidFill>
                <a:srgbClr val="56575B"/>
              </a:solidFill>
              <a:latin typeface="Trebuchet MS" panose="020B0603020202020204" pitchFamily="34" charset="0"/>
            </a:endParaRPr>
          </a:p>
          <a:p>
            <a:r>
              <a:rPr lang="en-US" sz="1200" b="1" dirty="0">
                <a:solidFill>
                  <a:srgbClr val="04948E"/>
                </a:solidFill>
                <a:latin typeface="Trebuchet MS" panose="020B0603020202020204" pitchFamily="34" charset="0"/>
              </a:rPr>
              <a:t>Decrease:</a:t>
            </a:r>
          </a:p>
          <a:p>
            <a:r>
              <a:rPr lang="en-US" sz="1200" dirty="0">
                <a:solidFill>
                  <a:srgbClr val="56575B"/>
                </a:solidFill>
                <a:latin typeface="Trebuchet MS" panose="020B0603020202020204" pitchFamily="34" charset="0"/>
              </a:rPr>
              <a:t>- </a:t>
            </a:r>
            <a:r>
              <a:rPr lang="en-US" sz="1200" dirty="0">
                <a:solidFill>
                  <a:schemeClr val="tx1">
                    <a:lumMod val="75000"/>
                    <a:lumOff val="25000"/>
                  </a:schemeClr>
                </a:solidFill>
                <a:latin typeface="Trebuchet MS" panose="020B0603020202020204" pitchFamily="34" charset="0"/>
              </a:rPr>
              <a:t>Asian (-19%)</a:t>
            </a:r>
          </a:p>
          <a:p>
            <a:r>
              <a:rPr lang="en-US" sz="1200" dirty="0">
                <a:solidFill>
                  <a:schemeClr val="tx1">
                    <a:lumMod val="75000"/>
                    <a:lumOff val="25000"/>
                  </a:schemeClr>
                </a:solidFill>
                <a:latin typeface="Trebuchet MS" panose="020B0603020202020204" pitchFamily="34" charset="0"/>
              </a:rPr>
              <a:t>- Black/African American (-10%)</a:t>
            </a:r>
          </a:p>
          <a:p>
            <a:r>
              <a:rPr lang="en-US" sz="1200" dirty="0">
                <a:solidFill>
                  <a:schemeClr val="tx1">
                    <a:lumMod val="75000"/>
                    <a:lumOff val="25000"/>
                  </a:schemeClr>
                </a:solidFill>
                <a:latin typeface="Trebuchet MS" panose="020B0603020202020204" pitchFamily="34" charset="0"/>
              </a:rPr>
              <a:t>- White (-5%)</a:t>
            </a:r>
          </a:p>
          <a:p>
            <a:r>
              <a:rPr lang="en-US" sz="1200" dirty="0">
                <a:solidFill>
                  <a:schemeClr val="tx1">
                    <a:lumMod val="75000"/>
                    <a:lumOff val="25000"/>
                  </a:schemeClr>
                </a:solidFill>
                <a:latin typeface="Trebuchet MS" panose="020B0603020202020204" pitchFamily="34" charset="0"/>
              </a:rPr>
              <a:t>- Multiracial (-32%)</a:t>
            </a:r>
          </a:p>
        </p:txBody>
      </p:sp>
      <p:pic>
        <p:nvPicPr>
          <p:cNvPr id="62" name="Graphic 61">
            <a:extLst>
              <a:ext uri="{FF2B5EF4-FFF2-40B4-BE49-F238E27FC236}">
                <a16:creationId xmlns:a16="http://schemas.microsoft.com/office/drawing/2014/main" id="{802842A1-A2A5-29FB-F3E4-F1EA7366A6A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6972" y="1739266"/>
            <a:ext cx="2053866" cy="2420059"/>
          </a:xfrm>
          <a:prstGeom prst="rect">
            <a:avLst/>
          </a:prstGeom>
        </p:spPr>
      </p:pic>
      <p:sp>
        <p:nvSpPr>
          <p:cNvPr id="63" name="Rectangle 62">
            <a:extLst>
              <a:ext uri="{FF2B5EF4-FFF2-40B4-BE49-F238E27FC236}">
                <a16:creationId xmlns:a16="http://schemas.microsoft.com/office/drawing/2014/main" id="{EDA681DF-FDD5-E2B4-8ECB-6535401BFB0E}"/>
              </a:ext>
            </a:extLst>
          </p:cNvPr>
          <p:cNvSpPr/>
          <p:nvPr/>
        </p:nvSpPr>
        <p:spPr>
          <a:xfrm>
            <a:off x="334606" y="5949373"/>
            <a:ext cx="5525543" cy="328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i="1" dirty="0">
                <a:solidFill>
                  <a:schemeClr val="tx1">
                    <a:lumMod val="75000"/>
                    <a:lumOff val="25000"/>
                  </a:schemeClr>
                </a:solidFill>
                <a:latin typeface="Trebuchet MS" panose="020B0603020202020204" pitchFamily="34" charset="0"/>
              </a:rPr>
              <a:t>*Among people aged 13 and older</a:t>
            </a:r>
          </a:p>
          <a:p>
            <a:r>
              <a:rPr lang="en-US" sz="1000" dirty="0">
                <a:solidFill>
                  <a:schemeClr val="tx1">
                    <a:lumMod val="75000"/>
                    <a:lumOff val="25000"/>
                  </a:schemeClr>
                </a:solidFill>
                <a:latin typeface="Trebuchet MS" panose="020B0603020202020204" pitchFamily="34" charset="0"/>
              </a:rPr>
              <a:t>Data source: Center for Disease Control and Prevention</a:t>
            </a:r>
          </a:p>
        </p:txBody>
      </p:sp>
      <p:sp>
        <p:nvSpPr>
          <p:cNvPr id="64" name="Rectangle 63">
            <a:extLst>
              <a:ext uri="{FF2B5EF4-FFF2-40B4-BE49-F238E27FC236}">
                <a16:creationId xmlns:a16="http://schemas.microsoft.com/office/drawing/2014/main" id="{98514EB4-FB6A-DCAD-0C6A-939478B7E9F0}"/>
              </a:ext>
            </a:extLst>
          </p:cNvPr>
          <p:cNvSpPr/>
          <p:nvPr/>
        </p:nvSpPr>
        <p:spPr>
          <a:xfrm>
            <a:off x="9858737" y="3645764"/>
            <a:ext cx="1890713" cy="1337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Trebuchet MS" panose="020B0603020202020204" pitchFamily="34" charset="0"/>
              </a:rPr>
              <a:t>52%</a:t>
            </a:r>
            <a:r>
              <a:rPr lang="en-US" sz="2000" b="1" dirty="0">
                <a:solidFill>
                  <a:schemeClr val="tx1">
                    <a:lumMod val="85000"/>
                    <a:lumOff val="15000"/>
                  </a:schemeClr>
                </a:solidFill>
                <a:latin typeface="Trebuchet MS" panose="020B0603020202020204" pitchFamily="34" charset="0"/>
              </a:rPr>
              <a:t> </a:t>
            </a:r>
            <a:r>
              <a:rPr lang="en-US" dirty="0">
                <a:solidFill>
                  <a:schemeClr val="tx1">
                    <a:lumMod val="85000"/>
                    <a:lumOff val="15000"/>
                  </a:schemeClr>
                </a:solidFill>
                <a:latin typeface="Trebuchet MS" panose="020B0603020202020204" pitchFamily="34" charset="0"/>
              </a:rPr>
              <a:t>of </a:t>
            </a:r>
            <a:br>
              <a:rPr lang="en-US" dirty="0">
                <a:solidFill>
                  <a:schemeClr val="tx1">
                    <a:lumMod val="85000"/>
                    <a:lumOff val="15000"/>
                  </a:schemeClr>
                </a:solidFill>
                <a:latin typeface="Trebuchet MS" panose="020B0603020202020204" pitchFamily="34" charset="0"/>
              </a:rPr>
            </a:br>
            <a:r>
              <a:rPr lang="en-US" dirty="0">
                <a:solidFill>
                  <a:schemeClr val="tx1">
                    <a:lumMod val="85000"/>
                    <a:lumOff val="15000"/>
                  </a:schemeClr>
                </a:solidFill>
                <a:latin typeface="Trebuchet MS" panose="020B0603020202020204" pitchFamily="34" charset="0"/>
              </a:rPr>
              <a:t>HIV diagnoses </a:t>
            </a:r>
          </a:p>
          <a:p>
            <a:pPr algn="ctr"/>
            <a:r>
              <a:rPr lang="en-US" dirty="0">
                <a:solidFill>
                  <a:schemeClr val="tx1">
                    <a:lumMod val="85000"/>
                    <a:lumOff val="15000"/>
                  </a:schemeClr>
                </a:solidFill>
                <a:latin typeface="Trebuchet MS" panose="020B0603020202020204" pitchFamily="34" charset="0"/>
              </a:rPr>
              <a:t>in 2021 were </a:t>
            </a:r>
            <a:br>
              <a:rPr lang="en-US" dirty="0">
                <a:solidFill>
                  <a:schemeClr val="tx1">
                    <a:lumMod val="85000"/>
                    <a:lumOff val="15000"/>
                  </a:schemeClr>
                </a:solidFill>
                <a:latin typeface="Trebuchet MS" panose="020B0603020202020204" pitchFamily="34" charset="0"/>
              </a:rPr>
            </a:br>
            <a:r>
              <a:rPr lang="en-US" dirty="0">
                <a:solidFill>
                  <a:schemeClr val="tx1">
                    <a:lumMod val="85000"/>
                    <a:lumOff val="15000"/>
                  </a:schemeClr>
                </a:solidFill>
                <a:latin typeface="Trebuchet MS" panose="020B0603020202020204" pitchFamily="34" charset="0"/>
              </a:rPr>
              <a:t>in </a:t>
            </a:r>
            <a:r>
              <a:rPr lang="en-US" b="1" dirty="0">
                <a:solidFill>
                  <a:srgbClr val="002060"/>
                </a:solidFill>
                <a:latin typeface="Trebuchet MS" panose="020B0603020202020204" pitchFamily="34" charset="0"/>
              </a:rPr>
              <a:t>the South</a:t>
            </a:r>
            <a:endParaRPr lang="en-US" b="1" i="1" baseline="30000" dirty="0">
              <a:solidFill>
                <a:srgbClr val="002060"/>
              </a:solidFill>
              <a:latin typeface="Trebuchet MS" panose="020B0603020202020204" pitchFamily="34" charset="0"/>
            </a:endParaRPr>
          </a:p>
        </p:txBody>
      </p:sp>
      <p:pic>
        <p:nvPicPr>
          <p:cNvPr id="65" name="Graphic 64">
            <a:extLst>
              <a:ext uri="{FF2B5EF4-FFF2-40B4-BE49-F238E27FC236}">
                <a16:creationId xmlns:a16="http://schemas.microsoft.com/office/drawing/2014/main" id="{B98846A8-659B-D425-4123-115EB1432D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58241" y="4521560"/>
            <a:ext cx="2101631" cy="1114501"/>
          </a:xfrm>
          <a:prstGeom prst="rect">
            <a:avLst/>
          </a:prstGeom>
        </p:spPr>
      </p:pic>
      <p:pic>
        <p:nvPicPr>
          <p:cNvPr id="66" name="Graphic 65">
            <a:extLst>
              <a:ext uri="{FF2B5EF4-FFF2-40B4-BE49-F238E27FC236}">
                <a16:creationId xmlns:a16="http://schemas.microsoft.com/office/drawing/2014/main" id="{FC47192B-B8FB-1033-70BD-75CF561FC14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2747" y="3183191"/>
            <a:ext cx="3279818" cy="2053867"/>
          </a:xfrm>
          <a:prstGeom prst="rect">
            <a:avLst/>
          </a:prstGeom>
        </p:spPr>
      </p:pic>
      <p:pic>
        <p:nvPicPr>
          <p:cNvPr id="67" name="Graphic 66">
            <a:extLst>
              <a:ext uri="{FF2B5EF4-FFF2-40B4-BE49-F238E27FC236}">
                <a16:creationId xmlns:a16="http://schemas.microsoft.com/office/drawing/2014/main" id="{5E8FA45D-8C90-58CC-BB50-AF6F8BE8127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1593" y="1666334"/>
            <a:ext cx="2420060" cy="1815045"/>
          </a:xfrm>
          <a:prstGeom prst="rect">
            <a:avLst/>
          </a:prstGeom>
        </p:spPr>
      </p:pic>
      <p:pic>
        <p:nvPicPr>
          <p:cNvPr id="68" name="Graphic 67">
            <a:extLst>
              <a:ext uri="{FF2B5EF4-FFF2-40B4-BE49-F238E27FC236}">
                <a16:creationId xmlns:a16="http://schemas.microsoft.com/office/drawing/2014/main" id="{74F96BAD-340D-A72C-0487-9983181B80B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58737" y="1608971"/>
            <a:ext cx="1385166" cy="1480695"/>
          </a:xfrm>
          <a:prstGeom prst="rect">
            <a:avLst/>
          </a:prstGeom>
        </p:spPr>
      </p:pic>
      <p:sp>
        <p:nvSpPr>
          <p:cNvPr id="69" name="TextBox 68">
            <a:extLst>
              <a:ext uri="{FF2B5EF4-FFF2-40B4-BE49-F238E27FC236}">
                <a16:creationId xmlns:a16="http://schemas.microsoft.com/office/drawing/2014/main" id="{9DE6CE66-7A93-3F03-043F-A2219AA8ACC3}"/>
              </a:ext>
            </a:extLst>
          </p:cNvPr>
          <p:cNvSpPr txBox="1"/>
          <p:nvPr/>
        </p:nvSpPr>
        <p:spPr>
          <a:xfrm>
            <a:off x="4537098" y="2256797"/>
            <a:ext cx="1681195" cy="1331134"/>
          </a:xfrm>
          <a:prstGeom prst="rect">
            <a:avLst/>
          </a:prstGeom>
          <a:noFill/>
        </p:spPr>
        <p:txBody>
          <a:bodyPr wrap="square" rtlCol="0">
            <a:spAutoFit/>
          </a:bodyPr>
          <a:lstStyle/>
          <a:p>
            <a:pPr algn="ctr"/>
            <a:r>
              <a:rPr lang="en-US" sz="2200" b="1" dirty="0">
                <a:solidFill>
                  <a:schemeClr val="bg1"/>
                </a:solidFill>
                <a:latin typeface="Trebuchet MS" panose="020B0603020202020204" pitchFamily="34" charset="0"/>
              </a:rPr>
              <a:t>WEST</a:t>
            </a:r>
            <a:r>
              <a:rPr lang="en-US" sz="2200" dirty="0">
                <a:solidFill>
                  <a:schemeClr val="bg1"/>
                </a:solidFill>
                <a:latin typeface="Trebuchet MS" panose="020B0603020202020204" pitchFamily="34" charset="0"/>
              </a:rPr>
              <a:t> </a:t>
            </a:r>
            <a:r>
              <a:rPr lang="en-US" sz="1300" dirty="0">
                <a:solidFill>
                  <a:schemeClr val="bg1"/>
                </a:solidFill>
                <a:latin typeface="Trebuchet MS" panose="020B0603020202020204" pitchFamily="34" charset="0"/>
              </a:rPr>
              <a:t>(including Hawaii and Alaska)</a:t>
            </a:r>
          </a:p>
          <a:p>
            <a:pPr algn="ctr"/>
            <a:r>
              <a:rPr lang="en-US" sz="2200" b="1" dirty="0">
                <a:solidFill>
                  <a:schemeClr val="bg1"/>
                </a:solidFill>
                <a:latin typeface="Trebuchet MS" panose="020B0603020202020204" pitchFamily="34" charset="0"/>
              </a:rPr>
              <a:t>21%</a:t>
            </a:r>
          </a:p>
          <a:p>
            <a:pPr algn="ctr"/>
            <a:r>
              <a:rPr lang="en-US" sz="1000" b="1" dirty="0">
                <a:solidFill>
                  <a:schemeClr val="bg1"/>
                </a:solidFill>
                <a:latin typeface="Trebuchet MS" panose="020B0603020202020204" pitchFamily="34" charset="0"/>
              </a:rPr>
              <a:t>N=6,600</a:t>
            </a:r>
          </a:p>
        </p:txBody>
      </p:sp>
      <p:sp>
        <p:nvSpPr>
          <p:cNvPr id="70" name="TextBox 69">
            <a:extLst>
              <a:ext uri="{FF2B5EF4-FFF2-40B4-BE49-F238E27FC236}">
                <a16:creationId xmlns:a16="http://schemas.microsoft.com/office/drawing/2014/main" id="{08FDD784-61E3-8518-B4DC-7C3CDAC07C38}"/>
              </a:ext>
            </a:extLst>
          </p:cNvPr>
          <p:cNvSpPr txBox="1"/>
          <p:nvPr/>
        </p:nvSpPr>
        <p:spPr>
          <a:xfrm>
            <a:off x="6848100" y="2144072"/>
            <a:ext cx="1681195" cy="923330"/>
          </a:xfrm>
          <a:prstGeom prst="rect">
            <a:avLst/>
          </a:prstGeom>
          <a:noFill/>
        </p:spPr>
        <p:txBody>
          <a:bodyPr wrap="square" rtlCol="0">
            <a:spAutoFit/>
          </a:bodyPr>
          <a:lstStyle>
            <a:defPPr>
              <a:defRPr lang="en-US"/>
            </a:defPPr>
            <a:lvl1pPr algn="ctr">
              <a:defRPr sz="2200" b="1">
                <a:solidFill>
                  <a:schemeClr val="bg1"/>
                </a:solidFill>
                <a:latin typeface="Trebuchet MS" panose="020B0603020202020204" pitchFamily="34" charset="0"/>
              </a:defRPr>
            </a:lvl1pPr>
          </a:lstStyle>
          <a:p>
            <a:r>
              <a:rPr lang="en-US" dirty="0"/>
              <a:t>MIDWEST</a:t>
            </a:r>
          </a:p>
          <a:p>
            <a:r>
              <a:rPr lang="en-US" dirty="0"/>
              <a:t>14%</a:t>
            </a:r>
          </a:p>
          <a:p>
            <a:r>
              <a:rPr lang="en-US" sz="1000" dirty="0"/>
              <a:t>N=4,400</a:t>
            </a:r>
          </a:p>
        </p:txBody>
      </p:sp>
      <p:sp>
        <p:nvSpPr>
          <p:cNvPr id="71" name="TextBox 70">
            <a:extLst>
              <a:ext uri="{FF2B5EF4-FFF2-40B4-BE49-F238E27FC236}">
                <a16:creationId xmlns:a16="http://schemas.microsoft.com/office/drawing/2014/main" id="{1FF39CC6-9BE7-66E9-7AF3-B57D2372A96E}"/>
              </a:ext>
            </a:extLst>
          </p:cNvPr>
          <p:cNvSpPr txBox="1"/>
          <p:nvPr/>
        </p:nvSpPr>
        <p:spPr>
          <a:xfrm>
            <a:off x="9614396" y="2153312"/>
            <a:ext cx="1987928" cy="923330"/>
          </a:xfrm>
          <a:prstGeom prst="rect">
            <a:avLst/>
          </a:prstGeom>
          <a:noFill/>
        </p:spPr>
        <p:txBody>
          <a:bodyPr wrap="square" rtlCol="0">
            <a:spAutoFit/>
          </a:bodyPr>
          <a:lstStyle>
            <a:defPPr>
              <a:defRPr lang="en-US"/>
            </a:defPPr>
            <a:lvl1pPr algn="ctr">
              <a:defRPr sz="2200" b="1">
                <a:solidFill>
                  <a:schemeClr val="bg1"/>
                </a:solidFill>
                <a:latin typeface="Trebuchet MS" panose="020B0603020202020204" pitchFamily="34" charset="0"/>
              </a:defRPr>
            </a:lvl1pPr>
          </a:lstStyle>
          <a:p>
            <a:r>
              <a:rPr lang="en-US" dirty="0">
                <a:solidFill>
                  <a:srgbClr val="002060"/>
                </a:solidFill>
              </a:rPr>
              <a:t>NORTHEAST</a:t>
            </a:r>
          </a:p>
          <a:p>
            <a:r>
              <a:rPr lang="en-US" dirty="0">
                <a:solidFill>
                  <a:srgbClr val="002060"/>
                </a:solidFill>
              </a:rPr>
              <a:t>14%</a:t>
            </a:r>
          </a:p>
          <a:p>
            <a:r>
              <a:rPr lang="en-US" sz="1000" dirty="0">
                <a:solidFill>
                  <a:srgbClr val="002060"/>
                </a:solidFill>
              </a:rPr>
              <a:t>N=4,400</a:t>
            </a:r>
          </a:p>
        </p:txBody>
      </p:sp>
      <p:sp>
        <p:nvSpPr>
          <p:cNvPr id="72" name="TextBox 71">
            <a:extLst>
              <a:ext uri="{FF2B5EF4-FFF2-40B4-BE49-F238E27FC236}">
                <a16:creationId xmlns:a16="http://schemas.microsoft.com/office/drawing/2014/main" id="{AD06A8B3-83C5-312F-28C7-48460D01E659}"/>
              </a:ext>
            </a:extLst>
          </p:cNvPr>
          <p:cNvSpPr txBox="1"/>
          <p:nvPr/>
        </p:nvSpPr>
        <p:spPr>
          <a:xfrm>
            <a:off x="6879054" y="3761608"/>
            <a:ext cx="1987928" cy="923330"/>
          </a:xfrm>
          <a:prstGeom prst="rect">
            <a:avLst/>
          </a:prstGeom>
          <a:noFill/>
        </p:spPr>
        <p:txBody>
          <a:bodyPr wrap="square" rtlCol="0">
            <a:spAutoFit/>
          </a:bodyPr>
          <a:lstStyle>
            <a:defPPr>
              <a:defRPr lang="en-US"/>
            </a:defPPr>
            <a:lvl1pPr algn="ctr">
              <a:defRPr sz="2200" b="1">
                <a:solidFill>
                  <a:schemeClr val="bg1"/>
                </a:solidFill>
                <a:latin typeface="Trebuchet MS" panose="020B0603020202020204" pitchFamily="34" charset="0"/>
              </a:defRPr>
            </a:lvl1pPr>
          </a:lstStyle>
          <a:p>
            <a:r>
              <a:rPr lang="en-US" dirty="0"/>
              <a:t>SOUTH</a:t>
            </a:r>
          </a:p>
          <a:p>
            <a:r>
              <a:rPr lang="en-US" dirty="0"/>
              <a:t>52%</a:t>
            </a:r>
          </a:p>
          <a:p>
            <a:r>
              <a:rPr lang="en-US" sz="1000" dirty="0"/>
              <a:t>N=16,700</a:t>
            </a:r>
          </a:p>
        </p:txBody>
      </p:sp>
      <p:sp>
        <p:nvSpPr>
          <p:cNvPr id="13" name="TextBox 12">
            <a:extLst>
              <a:ext uri="{FF2B5EF4-FFF2-40B4-BE49-F238E27FC236}">
                <a16:creationId xmlns:a16="http://schemas.microsoft.com/office/drawing/2014/main" id="{11488402-7E5E-42C6-7A71-85C29BCA22C4}"/>
              </a:ext>
            </a:extLst>
          </p:cNvPr>
          <p:cNvSpPr txBox="1"/>
          <p:nvPr/>
        </p:nvSpPr>
        <p:spPr>
          <a:xfrm>
            <a:off x="723812" y="1514983"/>
            <a:ext cx="2795958" cy="307777"/>
          </a:xfrm>
          <a:prstGeom prst="rect">
            <a:avLst/>
          </a:prstGeom>
          <a:noFill/>
        </p:spPr>
        <p:txBody>
          <a:bodyPr wrap="none" rtlCol="0">
            <a:spAutoFit/>
          </a:bodyPr>
          <a:lstStyle/>
          <a:p>
            <a:r>
              <a:rPr lang="en-CA" sz="1400" b="1" dirty="0">
                <a:solidFill>
                  <a:srgbClr val="000000"/>
                </a:solidFill>
                <a:effectLst/>
                <a:latin typeface="Trebuchet MS" panose="020B0603020202020204" pitchFamily="34" charset="0"/>
              </a:rPr>
              <a:t>According to the CDC in 2021*</a:t>
            </a:r>
            <a:r>
              <a:rPr lang="en-US" sz="1400" b="1" dirty="0">
                <a:solidFill>
                  <a:srgbClr val="000000"/>
                </a:solidFill>
                <a:effectLst/>
                <a:latin typeface="Trebuchet MS" panose="020B0603020202020204" pitchFamily="34" charset="0"/>
              </a:rPr>
              <a:t>:</a:t>
            </a:r>
            <a:endParaRPr lang="en-CA" sz="1400" b="1" dirty="0">
              <a:solidFill>
                <a:srgbClr val="000000"/>
              </a:solidFill>
              <a:effectLst/>
              <a:latin typeface="Trebuchet MS" panose="020B0603020202020204" pitchFamily="34" charset="0"/>
            </a:endParaRPr>
          </a:p>
        </p:txBody>
      </p:sp>
      <p:sp>
        <p:nvSpPr>
          <p:cNvPr id="14" name="TextBox 13">
            <a:extLst>
              <a:ext uri="{FF2B5EF4-FFF2-40B4-BE49-F238E27FC236}">
                <a16:creationId xmlns:a16="http://schemas.microsoft.com/office/drawing/2014/main" id="{50FAB03C-6112-D404-D033-C8954A315E4A}"/>
              </a:ext>
            </a:extLst>
          </p:cNvPr>
          <p:cNvSpPr txBox="1"/>
          <p:nvPr/>
        </p:nvSpPr>
        <p:spPr>
          <a:xfrm>
            <a:off x="5777304" y="1342178"/>
            <a:ext cx="3922869" cy="307777"/>
          </a:xfrm>
          <a:prstGeom prst="rect">
            <a:avLst/>
          </a:prstGeom>
          <a:noFill/>
        </p:spPr>
        <p:txBody>
          <a:bodyPr wrap="none" rtlCol="0">
            <a:spAutoFit/>
          </a:bodyPr>
          <a:lstStyle/>
          <a:p>
            <a:r>
              <a:rPr lang="en-CA" sz="1400" b="1" dirty="0">
                <a:solidFill>
                  <a:srgbClr val="000000"/>
                </a:solidFill>
                <a:effectLst/>
                <a:latin typeface="Trebuchet MS" panose="020B0603020202020204" pitchFamily="34" charset="0"/>
              </a:rPr>
              <a:t>Estimated HIV Infections in 2021, By Region</a:t>
            </a:r>
          </a:p>
        </p:txBody>
      </p:sp>
    </p:spTree>
    <p:extLst>
      <p:ext uri="{BB962C8B-B14F-4D97-AF65-F5344CB8AC3E}">
        <p14:creationId xmlns:p14="http://schemas.microsoft.com/office/powerpoint/2010/main" val="542086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D8120-FCD3-4CFF-EB52-3163D8286B9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C9B89EC-E483-1DA6-A487-4EDC2A99C55F}"/>
              </a:ext>
            </a:extLst>
          </p:cNvPr>
          <p:cNvPicPr>
            <a:picLocks noChangeAspect="1"/>
          </p:cNvPicPr>
          <p:nvPr/>
        </p:nvPicPr>
        <p:blipFill>
          <a:blip r:embed="rId3" cstate="print">
            <a:alphaModFix amt="15000"/>
          </a:blip>
          <a:stretch>
            <a:fillRect/>
          </a:stretch>
        </p:blipFill>
        <p:spPr>
          <a:xfrm>
            <a:off x="8031692" y="2150959"/>
            <a:ext cx="2162403" cy="1272001"/>
          </a:xfrm>
          <a:prstGeom prst="rect">
            <a:avLst/>
          </a:prstGeom>
          <a:effectLst/>
        </p:spPr>
      </p:pic>
      <p:sp>
        <p:nvSpPr>
          <p:cNvPr id="4" name="Slide Number Placeholder 3">
            <a:extLst>
              <a:ext uri="{FF2B5EF4-FFF2-40B4-BE49-F238E27FC236}">
                <a16:creationId xmlns:a16="http://schemas.microsoft.com/office/drawing/2014/main" id="{AB56AD19-4062-1EC8-260D-209949859939}"/>
              </a:ext>
            </a:extLst>
          </p:cNvPr>
          <p:cNvSpPr>
            <a:spLocks noGrp="1"/>
          </p:cNvSpPr>
          <p:nvPr>
            <p:ph type="sldNum" sz="quarter" idx="10"/>
          </p:nvPr>
        </p:nvSpPr>
        <p:spPr/>
        <p:txBody>
          <a:bodyPr/>
          <a:lstStyle/>
          <a:p>
            <a:fld id="{70089216-3EB4-48D3-A482-8895DB197100}" type="slidenum">
              <a:rPr lang="en-US" smtClean="0"/>
              <a:pPr/>
              <a:t>9</a:t>
            </a:fld>
            <a:endParaRPr lang="en-US" dirty="0"/>
          </a:p>
        </p:txBody>
      </p:sp>
      <p:sp>
        <p:nvSpPr>
          <p:cNvPr id="38" name="Title 1">
            <a:extLst>
              <a:ext uri="{FF2B5EF4-FFF2-40B4-BE49-F238E27FC236}">
                <a16:creationId xmlns:a16="http://schemas.microsoft.com/office/drawing/2014/main" id="{2636F349-A9A3-035E-7285-407FA7275D19}"/>
              </a:ext>
            </a:extLst>
          </p:cNvPr>
          <p:cNvSpPr txBox="1">
            <a:spLocks/>
          </p:cNvSpPr>
          <p:nvPr/>
        </p:nvSpPr>
        <p:spPr>
          <a:xfrm>
            <a:off x="304800" y="390228"/>
            <a:ext cx="9601200" cy="1153066"/>
          </a:xfrm>
          <a:prstGeom prst="rect">
            <a:avLst/>
          </a:prstGeom>
        </p:spPr>
        <p:txBody>
          <a:bodyPr lIns="0" tIns="0" rIns="0" bIns="0" anchor="b">
            <a:normAutofit/>
          </a:bodyPr>
          <a:lstStyle>
            <a:lvl1pPr>
              <a:defRPr sz="2800" b="1" i="0">
                <a:solidFill>
                  <a:srgbClr val="56575B"/>
                </a:solidFill>
                <a:latin typeface="Tahoma"/>
                <a:ea typeface="+mj-ea"/>
                <a:cs typeface="Tahoma"/>
              </a:defRPr>
            </a:lvl1pPr>
          </a:lstStyle>
          <a:p>
            <a:r>
              <a:rPr lang="en-US" kern="0" dirty="0">
                <a:solidFill>
                  <a:srgbClr val="002060"/>
                </a:solidFill>
                <a:latin typeface="Georgia" panose="02040502050405020303" pitchFamily="18" charset="0"/>
              </a:rPr>
              <a:t>Impact of ART on Morbidity and Mortality Due to Advanced HIV Infection</a:t>
            </a:r>
          </a:p>
        </p:txBody>
      </p:sp>
      <p:cxnSp>
        <p:nvCxnSpPr>
          <p:cNvPr id="3" name="Straight Connector 2">
            <a:extLst>
              <a:ext uri="{FF2B5EF4-FFF2-40B4-BE49-F238E27FC236}">
                <a16:creationId xmlns:a16="http://schemas.microsoft.com/office/drawing/2014/main" id="{DD2A5A52-9705-D27F-3439-E1E836488024}"/>
              </a:ext>
            </a:extLst>
          </p:cNvPr>
          <p:cNvCxnSpPr>
            <a:cxnSpLocks/>
          </p:cNvCxnSpPr>
          <p:nvPr/>
        </p:nvCxnSpPr>
        <p:spPr>
          <a:xfrm>
            <a:off x="6096000" y="2012950"/>
            <a:ext cx="0" cy="426720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ED0BCC4C-DA25-9B62-C1D7-C57922D07171}"/>
              </a:ext>
            </a:extLst>
          </p:cNvPr>
          <p:cNvSpPr/>
          <p:nvPr/>
        </p:nvSpPr>
        <p:spPr>
          <a:xfrm>
            <a:off x="2100733" y="1676400"/>
            <a:ext cx="1782526" cy="339698"/>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latin typeface="Trebuchet MS" panose="020B0603020202020204" pitchFamily="34" charset="0"/>
            </a:endParaRPr>
          </a:p>
        </p:txBody>
      </p:sp>
      <p:sp>
        <p:nvSpPr>
          <p:cNvPr id="11" name="TextBox 10">
            <a:extLst>
              <a:ext uri="{FF2B5EF4-FFF2-40B4-BE49-F238E27FC236}">
                <a16:creationId xmlns:a16="http://schemas.microsoft.com/office/drawing/2014/main" id="{098EA4F1-70AE-FD12-16CD-D4F0C3D1BD84}"/>
              </a:ext>
            </a:extLst>
          </p:cNvPr>
          <p:cNvSpPr txBox="1"/>
          <p:nvPr/>
        </p:nvSpPr>
        <p:spPr>
          <a:xfrm>
            <a:off x="2210179" y="1676972"/>
            <a:ext cx="1563634" cy="338554"/>
          </a:xfrm>
          <a:prstGeom prst="rect">
            <a:avLst/>
          </a:prstGeom>
          <a:noFill/>
        </p:spPr>
        <p:txBody>
          <a:bodyPr wrap="square" rtlCol="0" anchor="ctr">
            <a:spAutoFit/>
          </a:bodyPr>
          <a:lstStyle/>
          <a:p>
            <a:pPr algn="ctr"/>
            <a:r>
              <a:rPr lang="en-US" sz="1600" b="1" dirty="0">
                <a:solidFill>
                  <a:srgbClr val="04948E"/>
                </a:solidFill>
                <a:latin typeface="Trebuchet MS" panose="020B0603020202020204" pitchFamily="34" charset="0"/>
              </a:rPr>
              <a:t>ART helps…</a:t>
            </a:r>
          </a:p>
        </p:txBody>
      </p:sp>
      <p:sp>
        <p:nvSpPr>
          <p:cNvPr id="14" name="Rectangle: Rounded Corners 13">
            <a:extLst>
              <a:ext uri="{FF2B5EF4-FFF2-40B4-BE49-F238E27FC236}">
                <a16:creationId xmlns:a16="http://schemas.microsoft.com/office/drawing/2014/main" id="{CFE2E455-BC73-37EE-7ACB-BF948B7E8435}"/>
              </a:ext>
            </a:extLst>
          </p:cNvPr>
          <p:cNvSpPr/>
          <p:nvPr/>
        </p:nvSpPr>
        <p:spPr>
          <a:xfrm>
            <a:off x="7664695" y="1676400"/>
            <a:ext cx="2870777" cy="339698"/>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lang="en-US" dirty="0">
              <a:latin typeface="Trebuchet MS" panose="020B0603020202020204" pitchFamily="34" charset="0"/>
            </a:endParaRPr>
          </a:p>
        </p:txBody>
      </p:sp>
      <p:sp>
        <p:nvSpPr>
          <p:cNvPr id="15" name="TextBox 14">
            <a:extLst>
              <a:ext uri="{FF2B5EF4-FFF2-40B4-BE49-F238E27FC236}">
                <a16:creationId xmlns:a16="http://schemas.microsoft.com/office/drawing/2014/main" id="{AD7D1E22-398A-C64B-C922-D1D77D442646}"/>
              </a:ext>
            </a:extLst>
          </p:cNvPr>
          <p:cNvSpPr txBox="1"/>
          <p:nvPr/>
        </p:nvSpPr>
        <p:spPr>
          <a:xfrm>
            <a:off x="7715046" y="1676972"/>
            <a:ext cx="2770074" cy="338554"/>
          </a:xfrm>
          <a:prstGeom prst="rect">
            <a:avLst/>
          </a:prstGeom>
          <a:noFill/>
        </p:spPr>
        <p:txBody>
          <a:bodyPr wrap="square" rtlCol="0" anchor="ctr">
            <a:spAutoFit/>
          </a:bodyPr>
          <a:lstStyle/>
          <a:p>
            <a:pPr algn="ctr"/>
            <a:r>
              <a:rPr lang="en-US" sz="1600" b="1" dirty="0">
                <a:solidFill>
                  <a:srgbClr val="04948E"/>
                </a:solidFill>
                <a:latin typeface="Trebuchet MS" panose="020B0603020202020204" pitchFamily="34" charset="0"/>
              </a:rPr>
              <a:t>…But more can be done</a:t>
            </a:r>
          </a:p>
        </p:txBody>
      </p:sp>
      <p:sp>
        <p:nvSpPr>
          <p:cNvPr id="32" name="TextBox 31">
            <a:extLst>
              <a:ext uri="{FF2B5EF4-FFF2-40B4-BE49-F238E27FC236}">
                <a16:creationId xmlns:a16="http://schemas.microsoft.com/office/drawing/2014/main" id="{0B25E768-9A05-81C3-FF7C-82BDCFA2111F}"/>
              </a:ext>
            </a:extLst>
          </p:cNvPr>
          <p:cNvSpPr txBox="1"/>
          <p:nvPr/>
        </p:nvSpPr>
        <p:spPr>
          <a:xfrm>
            <a:off x="6494759" y="2894541"/>
            <a:ext cx="4994026" cy="307777"/>
          </a:xfrm>
          <a:prstGeom prst="rect">
            <a:avLst/>
          </a:prstGeom>
          <a:noFill/>
        </p:spPr>
        <p:txBody>
          <a:bodyPr wrap="square" rtlCol="0" anchor="ctr">
            <a:spAutoFit/>
          </a:bodyPr>
          <a:lstStyle/>
          <a:p>
            <a:pPr marL="285750" indent="-285750" algn="ctr">
              <a:buFont typeface="Arial" panose="020B0604020202020204" pitchFamily="34" charset="0"/>
              <a:buChar char="•"/>
            </a:pPr>
            <a:r>
              <a:rPr lang="en-US" sz="1400" b="1" dirty="0">
                <a:solidFill>
                  <a:srgbClr val="04948E"/>
                </a:solidFill>
                <a:latin typeface="Trebuchet MS" panose="020B0603020202020204" pitchFamily="34" charset="0"/>
              </a:rPr>
              <a:t>75%</a:t>
            </a:r>
            <a:r>
              <a:rPr lang="en-US" sz="1400" dirty="0">
                <a:solidFill>
                  <a:srgbClr val="56575B"/>
                </a:solidFill>
                <a:latin typeface="Trebuchet MS" panose="020B0603020202020204" pitchFamily="34" charset="0"/>
              </a:rPr>
              <a:t> of people living with HIV received some HIV care.</a:t>
            </a:r>
            <a:r>
              <a:rPr lang="en-US" sz="1400" b="1" dirty="0">
                <a:solidFill>
                  <a:srgbClr val="002060"/>
                </a:solidFill>
                <a:latin typeface="Trebuchet MS" panose="020B0603020202020204" pitchFamily="34" charset="0"/>
              </a:rPr>
              <a:t> </a:t>
            </a:r>
          </a:p>
        </p:txBody>
      </p:sp>
      <p:cxnSp>
        <p:nvCxnSpPr>
          <p:cNvPr id="45" name="Straight Connector 44">
            <a:extLst>
              <a:ext uri="{FF2B5EF4-FFF2-40B4-BE49-F238E27FC236}">
                <a16:creationId xmlns:a16="http://schemas.microsoft.com/office/drawing/2014/main" id="{D9259EFD-3B7A-2EF2-6A68-E19FAECC83D1}"/>
              </a:ext>
            </a:extLst>
          </p:cNvPr>
          <p:cNvCxnSpPr/>
          <p:nvPr/>
        </p:nvCxnSpPr>
        <p:spPr>
          <a:xfrm>
            <a:off x="6424142" y="3429000"/>
            <a:ext cx="5551243"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2DD3072-F336-8FE8-5B45-A93331A71E31}"/>
              </a:ext>
            </a:extLst>
          </p:cNvPr>
          <p:cNvSpPr txBox="1"/>
          <p:nvPr/>
        </p:nvSpPr>
        <p:spPr>
          <a:xfrm>
            <a:off x="6356861" y="3558032"/>
            <a:ext cx="3545430" cy="430887"/>
          </a:xfrm>
          <a:prstGeom prst="rect">
            <a:avLst/>
          </a:prstGeom>
          <a:noFill/>
        </p:spPr>
        <p:txBody>
          <a:bodyPr wrap="square" rtlCol="0" anchor="ctr">
            <a:spAutoFit/>
          </a:bodyPr>
          <a:lstStyle/>
          <a:p>
            <a:pPr algn="ctr"/>
            <a:r>
              <a:rPr lang="en-US" sz="1100" b="1" dirty="0">
                <a:solidFill>
                  <a:srgbClr val="002060"/>
                </a:solidFill>
                <a:latin typeface="Trebuchet MS" panose="020B0603020202020204" pitchFamily="34" charset="0"/>
              </a:rPr>
              <a:t>The </a:t>
            </a:r>
            <a:r>
              <a:rPr lang="en-US" sz="1100" b="1" dirty="0">
                <a:solidFill>
                  <a:srgbClr val="04948E"/>
                </a:solidFill>
                <a:latin typeface="Trebuchet MS" panose="020B0603020202020204" pitchFamily="34" charset="0"/>
              </a:rPr>
              <a:t>Ending the HIV Epidemic in the US (EHE) </a:t>
            </a:r>
            <a:r>
              <a:rPr lang="en-US" sz="1100" b="1" dirty="0">
                <a:solidFill>
                  <a:srgbClr val="002060"/>
                </a:solidFill>
                <a:latin typeface="Trebuchet MS" panose="020B0603020202020204" pitchFamily="34" charset="0"/>
              </a:rPr>
              <a:t>initiative has set a target that by 2025...</a:t>
            </a:r>
          </a:p>
        </p:txBody>
      </p:sp>
      <p:sp>
        <p:nvSpPr>
          <p:cNvPr id="76" name="TextBox 75">
            <a:extLst>
              <a:ext uri="{FF2B5EF4-FFF2-40B4-BE49-F238E27FC236}">
                <a16:creationId xmlns:a16="http://schemas.microsoft.com/office/drawing/2014/main" id="{0F332FCE-9408-ECF6-956C-86A35C654B24}"/>
              </a:ext>
            </a:extLst>
          </p:cNvPr>
          <p:cNvSpPr txBox="1"/>
          <p:nvPr/>
        </p:nvSpPr>
        <p:spPr>
          <a:xfrm>
            <a:off x="10343211" y="3568067"/>
            <a:ext cx="1627062" cy="430887"/>
          </a:xfrm>
          <a:prstGeom prst="rect">
            <a:avLst/>
          </a:prstGeom>
          <a:noFill/>
        </p:spPr>
        <p:txBody>
          <a:bodyPr wrap="square" rtlCol="0" anchor="ctr">
            <a:spAutoFit/>
          </a:bodyPr>
          <a:lstStyle/>
          <a:p>
            <a:pPr algn="ctr"/>
            <a:r>
              <a:rPr lang="en-US" sz="1100" b="1" dirty="0">
                <a:solidFill>
                  <a:srgbClr val="002060"/>
                </a:solidFill>
                <a:latin typeface="Trebuchet MS" panose="020B0603020202020204" pitchFamily="34" charset="0"/>
              </a:rPr>
              <a:t>Comparative statistics from 2021…</a:t>
            </a:r>
          </a:p>
        </p:txBody>
      </p:sp>
      <p:sp>
        <p:nvSpPr>
          <p:cNvPr id="77" name="TextBox 76">
            <a:extLst>
              <a:ext uri="{FF2B5EF4-FFF2-40B4-BE49-F238E27FC236}">
                <a16:creationId xmlns:a16="http://schemas.microsoft.com/office/drawing/2014/main" id="{0F66EE40-B312-2C45-DB7B-C93628E71EE8}"/>
              </a:ext>
            </a:extLst>
          </p:cNvPr>
          <p:cNvSpPr txBox="1"/>
          <p:nvPr/>
        </p:nvSpPr>
        <p:spPr>
          <a:xfrm>
            <a:off x="10659127" y="4117950"/>
            <a:ext cx="1021874" cy="430887"/>
          </a:xfrm>
          <a:prstGeom prst="rect">
            <a:avLst/>
          </a:prstGeom>
          <a:noFill/>
        </p:spPr>
        <p:txBody>
          <a:bodyPr wrap="square" rtlCol="0" anchor="ctr">
            <a:spAutoFit/>
          </a:bodyPr>
          <a:lstStyle/>
          <a:p>
            <a:pPr algn="ctr"/>
            <a:r>
              <a:rPr lang="en-US" sz="1100" b="1" dirty="0">
                <a:solidFill>
                  <a:srgbClr val="002060"/>
                </a:solidFill>
                <a:latin typeface="Trebuchet MS" panose="020B0603020202020204" pitchFamily="34" charset="0"/>
              </a:rPr>
              <a:t>87% </a:t>
            </a:r>
            <a:r>
              <a:rPr lang="en-US" sz="1100" dirty="0">
                <a:solidFill>
                  <a:srgbClr val="56575B"/>
                </a:solidFill>
                <a:latin typeface="Trebuchet MS" panose="020B0603020202020204" pitchFamily="34" charset="0"/>
              </a:rPr>
              <a:t>knew their status</a:t>
            </a:r>
          </a:p>
        </p:txBody>
      </p:sp>
      <p:sp>
        <p:nvSpPr>
          <p:cNvPr id="78" name="Oval 77">
            <a:extLst>
              <a:ext uri="{FF2B5EF4-FFF2-40B4-BE49-F238E27FC236}">
                <a16:creationId xmlns:a16="http://schemas.microsoft.com/office/drawing/2014/main" id="{5A11F2B4-F14E-9E1E-DA3E-123BC8345B78}"/>
              </a:ext>
            </a:extLst>
          </p:cNvPr>
          <p:cNvSpPr/>
          <p:nvPr/>
        </p:nvSpPr>
        <p:spPr>
          <a:xfrm>
            <a:off x="6392551" y="4127547"/>
            <a:ext cx="432303" cy="432303"/>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rebuchet MS" panose="020B0603020202020204" pitchFamily="34" charset="0"/>
            </a:endParaRPr>
          </a:p>
        </p:txBody>
      </p:sp>
      <p:sp>
        <p:nvSpPr>
          <p:cNvPr id="79" name="TextBox 78">
            <a:extLst>
              <a:ext uri="{FF2B5EF4-FFF2-40B4-BE49-F238E27FC236}">
                <a16:creationId xmlns:a16="http://schemas.microsoft.com/office/drawing/2014/main" id="{5F2D6BC6-C972-4E64-BC09-0A0720619BB6}"/>
              </a:ext>
            </a:extLst>
          </p:cNvPr>
          <p:cNvSpPr txBox="1"/>
          <p:nvPr/>
        </p:nvSpPr>
        <p:spPr>
          <a:xfrm>
            <a:off x="6825635" y="4128255"/>
            <a:ext cx="3505200" cy="430887"/>
          </a:xfrm>
          <a:prstGeom prst="rect">
            <a:avLst/>
          </a:prstGeom>
          <a:noFill/>
        </p:spPr>
        <p:txBody>
          <a:bodyPr wrap="square" rtlCol="0" anchor="ctr">
            <a:spAutoFit/>
          </a:bodyPr>
          <a:lstStyle/>
          <a:p>
            <a:r>
              <a:rPr lang="en-US" sz="1100" dirty="0">
                <a:solidFill>
                  <a:srgbClr val="56575B"/>
                </a:solidFill>
                <a:latin typeface="Trebuchet MS" panose="020B0603020202020204" pitchFamily="34" charset="0"/>
              </a:rPr>
              <a:t>At least </a:t>
            </a:r>
            <a:r>
              <a:rPr lang="en-US" sz="1100" b="1" dirty="0">
                <a:solidFill>
                  <a:srgbClr val="002060"/>
                </a:solidFill>
                <a:latin typeface="Trebuchet MS" panose="020B0603020202020204" pitchFamily="34" charset="0"/>
              </a:rPr>
              <a:t>95% </a:t>
            </a:r>
            <a:r>
              <a:rPr lang="en-US" sz="1100" dirty="0">
                <a:solidFill>
                  <a:srgbClr val="56575B"/>
                </a:solidFill>
                <a:latin typeface="Trebuchet MS" panose="020B0603020202020204" pitchFamily="34" charset="0"/>
              </a:rPr>
              <a:t>of all people living with HIV should know their HIV status.</a:t>
            </a:r>
          </a:p>
        </p:txBody>
      </p:sp>
      <p:sp>
        <p:nvSpPr>
          <p:cNvPr id="88" name="TextBox 87">
            <a:extLst>
              <a:ext uri="{FF2B5EF4-FFF2-40B4-BE49-F238E27FC236}">
                <a16:creationId xmlns:a16="http://schemas.microsoft.com/office/drawing/2014/main" id="{2FEDD497-41B4-A3D9-F372-F5055C8E8AFB}"/>
              </a:ext>
            </a:extLst>
          </p:cNvPr>
          <p:cNvSpPr txBox="1"/>
          <p:nvPr/>
        </p:nvSpPr>
        <p:spPr>
          <a:xfrm>
            <a:off x="10527714" y="4666770"/>
            <a:ext cx="1284700" cy="430887"/>
          </a:xfrm>
          <a:prstGeom prst="rect">
            <a:avLst/>
          </a:prstGeom>
          <a:noFill/>
        </p:spPr>
        <p:txBody>
          <a:bodyPr wrap="square" rtlCol="0" anchor="ctr">
            <a:spAutoFit/>
          </a:bodyPr>
          <a:lstStyle/>
          <a:p>
            <a:pPr algn="ctr"/>
            <a:r>
              <a:rPr lang="en-US" sz="1100" b="1" dirty="0">
                <a:solidFill>
                  <a:srgbClr val="002060"/>
                </a:solidFill>
                <a:latin typeface="Trebuchet MS" panose="020B0603020202020204" pitchFamily="34" charset="0"/>
              </a:rPr>
              <a:t>66% </a:t>
            </a:r>
            <a:r>
              <a:rPr lang="en-US" sz="1100" dirty="0">
                <a:solidFill>
                  <a:srgbClr val="56575B"/>
                </a:solidFill>
                <a:latin typeface="Trebuchet MS" panose="020B0603020202020204" pitchFamily="34" charset="0"/>
              </a:rPr>
              <a:t>achieved viral suppression</a:t>
            </a:r>
          </a:p>
        </p:txBody>
      </p:sp>
      <p:sp>
        <p:nvSpPr>
          <p:cNvPr id="89" name="Oval 88">
            <a:extLst>
              <a:ext uri="{FF2B5EF4-FFF2-40B4-BE49-F238E27FC236}">
                <a16:creationId xmlns:a16="http://schemas.microsoft.com/office/drawing/2014/main" id="{02EF5968-9188-0900-70B2-0BC696A68826}"/>
              </a:ext>
            </a:extLst>
          </p:cNvPr>
          <p:cNvSpPr/>
          <p:nvPr/>
        </p:nvSpPr>
        <p:spPr>
          <a:xfrm>
            <a:off x="6392551" y="4747088"/>
            <a:ext cx="432303" cy="432303"/>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rebuchet MS" panose="020B0603020202020204" pitchFamily="34" charset="0"/>
            </a:endParaRPr>
          </a:p>
        </p:txBody>
      </p:sp>
      <p:sp>
        <p:nvSpPr>
          <p:cNvPr id="90" name="TextBox 89">
            <a:extLst>
              <a:ext uri="{FF2B5EF4-FFF2-40B4-BE49-F238E27FC236}">
                <a16:creationId xmlns:a16="http://schemas.microsoft.com/office/drawing/2014/main" id="{B96E9E57-8839-3CCF-8A1C-ED7E65EE99A4}"/>
              </a:ext>
            </a:extLst>
          </p:cNvPr>
          <p:cNvSpPr txBox="1"/>
          <p:nvPr/>
        </p:nvSpPr>
        <p:spPr>
          <a:xfrm>
            <a:off x="6825635" y="4747796"/>
            <a:ext cx="3505200" cy="430887"/>
          </a:xfrm>
          <a:prstGeom prst="rect">
            <a:avLst/>
          </a:prstGeom>
          <a:noFill/>
        </p:spPr>
        <p:txBody>
          <a:bodyPr wrap="square" rtlCol="0" anchor="ctr">
            <a:spAutoFit/>
          </a:bodyPr>
          <a:lstStyle/>
          <a:p>
            <a:r>
              <a:rPr lang="en-US" sz="1100" dirty="0">
                <a:solidFill>
                  <a:srgbClr val="56575B"/>
                </a:solidFill>
                <a:latin typeface="Trebuchet MS" panose="020B0603020202020204" pitchFamily="34" charset="0"/>
              </a:rPr>
              <a:t>At least </a:t>
            </a:r>
            <a:r>
              <a:rPr lang="en-US" sz="1100" b="1" dirty="0">
                <a:solidFill>
                  <a:srgbClr val="002060"/>
                </a:solidFill>
                <a:latin typeface="Trebuchet MS" panose="020B0603020202020204" pitchFamily="34" charset="0"/>
              </a:rPr>
              <a:t>95%</a:t>
            </a:r>
            <a:r>
              <a:rPr lang="en-US" sz="1100" b="1" dirty="0">
                <a:solidFill>
                  <a:srgbClr val="04948E"/>
                </a:solidFill>
                <a:latin typeface="Trebuchet MS" panose="020B0603020202020204" pitchFamily="34" charset="0"/>
              </a:rPr>
              <a:t> </a:t>
            </a:r>
            <a:r>
              <a:rPr lang="en-US" sz="1100" dirty="0">
                <a:solidFill>
                  <a:srgbClr val="56575B"/>
                </a:solidFill>
                <a:latin typeface="Trebuchet MS" panose="020B0603020202020204" pitchFamily="34" charset="0"/>
              </a:rPr>
              <a:t>of all people diagnosed with HIV should achieve viral suppression. </a:t>
            </a:r>
          </a:p>
        </p:txBody>
      </p:sp>
      <p:sp>
        <p:nvSpPr>
          <p:cNvPr id="92" name="TextBox 91">
            <a:extLst>
              <a:ext uri="{FF2B5EF4-FFF2-40B4-BE49-F238E27FC236}">
                <a16:creationId xmlns:a16="http://schemas.microsoft.com/office/drawing/2014/main" id="{30EE0522-EC1F-0490-A93F-6CE1EE7C00B5}"/>
              </a:ext>
            </a:extLst>
          </p:cNvPr>
          <p:cNvSpPr txBox="1"/>
          <p:nvPr/>
        </p:nvSpPr>
        <p:spPr>
          <a:xfrm>
            <a:off x="10485120" y="5367334"/>
            <a:ext cx="1284698" cy="430887"/>
          </a:xfrm>
          <a:prstGeom prst="rect">
            <a:avLst/>
          </a:prstGeom>
          <a:noFill/>
        </p:spPr>
        <p:txBody>
          <a:bodyPr wrap="square" rtlCol="0" anchor="ctr">
            <a:spAutoFit/>
          </a:bodyPr>
          <a:lstStyle/>
          <a:p>
            <a:pPr algn="ctr"/>
            <a:r>
              <a:rPr lang="en-US" sz="1100" b="1" dirty="0">
                <a:solidFill>
                  <a:srgbClr val="002060"/>
                </a:solidFill>
                <a:latin typeface="Trebuchet MS" panose="020B0603020202020204" pitchFamily="34" charset="0"/>
              </a:rPr>
              <a:t>30% </a:t>
            </a:r>
            <a:r>
              <a:rPr lang="en-US" sz="1100" b="1" dirty="0">
                <a:solidFill>
                  <a:srgbClr val="56575B"/>
                </a:solidFill>
                <a:latin typeface="Trebuchet MS" panose="020B0603020202020204" pitchFamily="34" charset="0"/>
              </a:rPr>
              <a:t>received</a:t>
            </a:r>
            <a:r>
              <a:rPr lang="en-US" sz="1100" dirty="0">
                <a:solidFill>
                  <a:srgbClr val="56575B"/>
                </a:solidFill>
                <a:latin typeface="Trebuchet MS" panose="020B0603020202020204" pitchFamily="34" charset="0"/>
              </a:rPr>
              <a:t> </a:t>
            </a:r>
            <a:r>
              <a:rPr lang="en-US" sz="1100" dirty="0" err="1">
                <a:solidFill>
                  <a:srgbClr val="56575B"/>
                </a:solidFill>
                <a:latin typeface="Trebuchet MS" panose="020B0603020202020204" pitchFamily="34" charset="0"/>
              </a:rPr>
              <a:t>PrEP</a:t>
            </a:r>
            <a:r>
              <a:rPr lang="en-US" sz="1100" dirty="0">
                <a:solidFill>
                  <a:srgbClr val="56575B"/>
                </a:solidFill>
                <a:latin typeface="Trebuchet MS" panose="020B0603020202020204" pitchFamily="34" charset="0"/>
              </a:rPr>
              <a:t> ART</a:t>
            </a:r>
          </a:p>
        </p:txBody>
      </p:sp>
      <p:sp>
        <p:nvSpPr>
          <p:cNvPr id="93" name="Oval 92">
            <a:extLst>
              <a:ext uri="{FF2B5EF4-FFF2-40B4-BE49-F238E27FC236}">
                <a16:creationId xmlns:a16="http://schemas.microsoft.com/office/drawing/2014/main" id="{3FB45DB9-761B-2CEF-E0A6-6339DEC17EEE}"/>
              </a:ext>
            </a:extLst>
          </p:cNvPr>
          <p:cNvSpPr/>
          <p:nvPr/>
        </p:nvSpPr>
        <p:spPr>
          <a:xfrm>
            <a:off x="6392551" y="5366628"/>
            <a:ext cx="432303" cy="432303"/>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rebuchet MS" panose="020B0603020202020204" pitchFamily="34" charset="0"/>
            </a:endParaRPr>
          </a:p>
        </p:txBody>
      </p:sp>
      <p:sp>
        <p:nvSpPr>
          <p:cNvPr id="94" name="TextBox 93">
            <a:extLst>
              <a:ext uri="{FF2B5EF4-FFF2-40B4-BE49-F238E27FC236}">
                <a16:creationId xmlns:a16="http://schemas.microsoft.com/office/drawing/2014/main" id="{084FB62C-2FE6-5117-130A-78F200309898}"/>
              </a:ext>
            </a:extLst>
          </p:cNvPr>
          <p:cNvSpPr txBox="1"/>
          <p:nvPr/>
        </p:nvSpPr>
        <p:spPr>
          <a:xfrm>
            <a:off x="6825635" y="5367336"/>
            <a:ext cx="3505200" cy="430887"/>
          </a:xfrm>
          <a:prstGeom prst="rect">
            <a:avLst/>
          </a:prstGeom>
          <a:noFill/>
        </p:spPr>
        <p:txBody>
          <a:bodyPr wrap="square" rtlCol="0" anchor="ctr">
            <a:spAutoFit/>
          </a:bodyPr>
          <a:lstStyle/>
          <a:p>
            <a:r>
              <a:rPr lang="en-US" sz="1100" dirty="0">
                <a:solidFill>
                  <a:srgbClr val="56575B"/>
                </a:solidFill>
                <a:latin typeface="Trebuchet MS" panose="020B0603020202020204" pitchFamily="34" charset="0"/>
              </a:rPr>
              <a:t>At least </a:t>
            </a:r>
            <a:r>
              <a:rPr lang="en-US" sz="1100" b="1" dirty="0">
                <a:solidFill>
                  <a:srgbClr val="002060"/>
                </a:solidFill>
                <a:latin typeface="Trebuchet MS" panose="020B0603020202020204" pitchFamily="34" charset="0"/>
              </a:rPr>
              <a:t>50%</a:t>
            </a:r>
            <a:r>
              <a:rPr lang="en-US" sz="1100" b="1" dirty="0">
                <a:solidFill>
                  <a:srgbClr val="04948E"/>
                </a:solidFill>
                <a:latin typeface="Trebuchet MS" panose="020B0603020202020204" pitchFamily="34" charset="0"/>
              </a:rPr>
              <a:t> </a:t>
            </a:r>
            <a:r>
              <a:rPr lang="en-US" sz="1100" dirty="0">
                <a:solidFill>
                  <a:srgbClr val="56575B"/>
                </a:solidFill>
                <a:latin typeface="Trebuchet MS" panose="020B0603020202020204" pitchFamily="34" charset="0"/>
              </a:rPr>
              <a:t>of all people who would benefit from pre-exposure prophylaxis will receive it.</a:t>
            </a:r>
          </a:p>
        </p:txBody>
      </p:sp>
      <p:pic>
        <p:nvPicPr>
          <p:cNvPr id="96" name="Graphic 95">
            <a:extLst>
              <a:ext uri="{FF2B5EF4-FFF2-40B4-BE49-F238E27FC236}">
                <a16:creationId xmlns:a16="http://schemas.microsoft.com/office/drawing/2014/main" id="{47F2FA5B-3FE0-58BB-19B5-916F2E016F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2085" y="4173356"/>
            <a:ext cx="233233" cy="320075"/>
          </a:xfrm>
          <a:prstGeom prst="rect">
            <a:avLst/>
          </a:prstGeom>
        </p:spPr>
      </p:pic>
      <p:pic>
        <p:nvPicPr>
          <p:cNvPr id="98" name="Graphic 97">
            <a:extLst>
              <a:ext uri="{FF2B5EF4-FFF2-40B4-BE49-F238E27FC236}">
                <a16:creationId xmlns:a16="http://schemas.microsoft.com/office/drawing/2014/main" id="{2C2D2073-98D3-AF8D-E8A1-4117B35A1D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78346" y="4848065"/>
            <a:ext cx="222709" cy="238285"/>
          </a:xfrm>
          <a:prstGeom prst="rect">
            <a:avLst/>
          </a:prstGeom>
        </p:spPr>
      </p:pic>
      <p:pic>
        <p:nvPicPr>
          <p:cNvPr id="100" name="Graphic 99">
            <a:extLst>
              <a:ext uri="{FF2B5EF4-FFF2-40B4-BE49-F238E27FC236}">
                <a16:creationId xmlns:a16="http://schemas.microsoft.com/office/drawing/2014/main" id="{DD4E83DF-7984-12EA-1B74-0AFD100CF1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87652" y="5437169"/>
            <a:ext cx="243783" cy="291219"/>
          </a:xfrm>
          <a:prstGeom prst="rect">
            <a:avLst/>
          </a:prstGeom>
        </p:spPr>
      </p:pic>
      <p:sp>
        <p:nvSpPr>
          <p:cNvPr id="10" name="TextBox 9">
            <a:extLst>
              <a:ext uri="{FF2B5EF4-FFF2-40B4-BE49-F238E27FC236}">
                <a16:creationId xmlns:a16="http://schemas.microsoft.com/office/drawing/2014/main" id="{879081C8-5086-14D2-2E96-1CF3B4140B0E}"/>
              </a:ext>
            </a:extLst>
          </p:cNvPr>
          <p:cNvSpPr txBox="1"/>
          <p:nvPr/>
        </p:nvSpPr>
        <p:spPr>
          <a:xfrm>
            <a:off x="1045608" y="2000442"/>
            <a:ext cx="4696568" cy="523220"/>
          </a:xfrm>
          <a:prstGeom prst="rect">
            <a:avLst/>
          </a:prstGeom>
          <a:noFill/>
        </p:spPr>
        <p:txBody>
          <a:bodyPr wrap="square" rtlCol="0">
            <a:spAutoFit/>
          </a:bodyPr>
          <a:lstStyle/>
          <a:p>
            <a:pPr algn="ctr"/>
            <a:r>
              <a:rPr lang="en-CA" sz="1400" b="1" dirty="0">
                <a:latin typeface="Trebuchet MS" panose="020B0603020202020204" pitchFamily="34" charset="0"/>
              </a:rPr>
              <a:t>Trends in Annual Age-Adjusted Rates of Death caused by HIV in the US population (1987−2021)*</a:t>
            </a:r>
            <a:endParaRPr lang="en-US" sz="1400" b="1" dirty="0">
              <a:latin typeface="Trebuchet MS" panose="020B0603020202020204" pitchFamily="34" charset="0"/>
            </a:endParaRPr>
          </a:p>
        </p:txBody>
      </p:sp>
      <p:grpSp>
        <p:nvGrpSpPr>
          <p:cNvPr id="2" name="Group 1">
            <a:extLst>
              <a:ext uri="{FF2B5EF4-FFF2-40B4-BE49-F238E27FC236}">
                <a16:creationId xmlns:a16="http://schemas.microsoft.com/office/drawing/2014/main" id="{347E6AD7-A77C-BF23-D6FD-9734D619B315}"/>
              </a:ext>
            </a:extLst>
          </p:cNvPr>
          <p:cNvGrpSpPr/>
          <p:nvPr/>
        </p:nvGrpSpPr>
        <p:grpSpPr>
          <a:xfrm>
            <a:off x="234088" y="2118439"/>
            <a:ext cx="5364344" cy="4056221"/>
            <a:chOff x="914401" y="1752600"/>
            <a:chExt cx="5364344" cy="4056221"/>
          </a:xfrm>
        </p:grpSpPr>
        <p:pic>
          <p:nvPicPr>
            <p:cNvPr id="13" name="Graphic 12">
              <a:extLst>
                <a:ext uri="{FF2B5EF4-FFF2-40B4-BE49-F238E27FC236}">
                  <a16:creationId xmlns:a16="http://schemas.microsoft.com/office/drawing/2014/main" id="{45E70A94-F459-DB30-0DCE-BBAF1A43221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693969" y="2167285"/>
              <a:ext cx="4513561" cy="2971800"/>
            </a:xfrm>
            <a:prstGeom prst="rect">
              <a:avLst/>
            </a:prstGeom>
          </p:spPr>
        </p:pic>
        <p:pic>
          <p:nvPicPr>
            <p:cNvPr id="17" name="Graphic 16">
              <a:extLst>
                <a:ext uri="{FF2B5EF4-FFF2-40B4-BE49-F238E27FC236}">
                  <a16:creationId xmlns:a16="http://schemas.microsoft.com/office/drawing/2014/main" id="{981D2941-86B0-6B29-657C-7FF8BE541946}"/>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r:embed="rId13"/>
                </a:ext>
              </a:extLst>
            </a:blip>
            <a:stretch>
              <a:fillRect/>
            </a:stretch>
          </p:blipFill>
          <p:spPr>
            <a:xfrm>
              <a:off x="1617770" y="1828800"/>
              <a:ext cx="4589760" cy="3557613"/>
            </a:xfrm>
            <a:prstGeom prst="rect">
              <a:avLst/>
            </a:prstGeom>
          </p:spPr>
        </p:pic>
        <p:sp>
          <p:nvSpPr>
            <p:cNvPr id="18" name="TextBox 17">
              <a:extLst>
                <a:ext uri="{FF2B5EF4-FFF2-40B4-BE49-F238E27FC236}">
                  <a16:creationId xmlns:a16="http://schemas.microsoft.com/office/drawing/2014/main" id="{C6336A60-6258-D5B9-8B22-0484919053C4}"/>
                </a:ext>
              </a:extLst>
            </p:cNvPr>
            <p:cNvSpPr txBox="1"/>
            <p:nvPr/>
          </p:nvSpPr>
          <p:spPr>
            <a:xfrm>
              <a:off x="1313350" y="5181759"/>
              <a:ext cx="304421" cy="246221"/>
            </a:xfrm>
            <a:prstGeom prst="rect">
              <a:avLst/>
            </a:prstGeom>
            <a:noFill/>
          </p:spPr>
          <p:txBody>
            <a:bodyPr wrap="square" rtlCol="0" anchor="ctr">
              <a:spAutoFit/>
            </a:bodyPr>
            <a:lstStyle/>
            <a:p>
              <a:pPr algn="ctr"/>
              <a:r>
                <a:rPr lang="en-US" sz="1000" b="1" dirty="0">
                  <a:solidFill>
                    <a:schemeClr val="tx1">
                      <a:lumMod val="75000"/>
                      <a:lumOff val="25000"/>
                    </a:schemeClr>
                  </a:solidFill>
                  <a:latin typeface="Trebuchet MS" panose="020B0603020202020204" pitchFamily="34" charset="0"/>
                </a:rPr>
                <a:t>0</a:t>
              </a:r>
            </a:p>
          </p:txBody>
        </p:sp>
        <p:sp>
          <p:nvSpPr>
            <p:cNvPr id="24" name="TextBox 23">
              <a:extLst>
                <a:ext uri="{FF2B5EF4-FFF2-40B4-BE49-F238E27FC236}">
                  <a16:creationId xmlns:a16="http://schemas.microsoft.com/office/drawing/2014/main" id="{F7D00C28-8DA7-BB84-B687-B9D16B65A3A4}"/>
                </a:ext>
              </a:extLst>
            </p:cNvPr>
            <p:cNvSpPr txBox="1"/>
            <p:nvPr/>
          </p:nvSpPr>
          <p:spPr>
            <a:xfrm>
              <a:off x="1313350" y="4859338"/>
              <a:ext cx="304421" cy="246221"/>
            </a:xfrm>
            <a:prstGeom prst="rect">
              <a:avLst/>
            </a:prstGeom>
            <a:noFill/>
          </p:spPr>
          <p:txBody>
            <a:bodyPr wrap="square" rtlCol="0" anchor="ctr">
              <a:spAutoFit/>
            </a:bodyPr>
            <a:lstStyle/>
            <a:p>
              <a:pPr algn="ctr"/>
              <a:r>
                <a:rPr lang="en-US" sz="1000" b="1" dirty="0">
                  <a:solidFill>
                    <a:schemeClr val="tx1">
                      <a:lumMod val="75000"/>
                      <a:lumOff val="25000"/>
                    </a:schemeClr>
                  </a:solidFill>
                  <a:latin typeface="Trebuchet MS" panose="020B0603020202020204" pitchFamily="34" charset="0"/>
                </a:rPr>
                <a:t>2</a:t>
              </a:r>
            </a:p>
          </p:txBody>
        </p:sp>
        <p:sp>
          <p:nvSpPr>
            <p:cNvPr id="25" name="TextBox 24">
              <a:extLst>
                <a:ext uri="{FF2B5EF4-FFF2-40B4-BE49-F238E27FC236}">
                  <a16:creationId xmlns:a16="http://schemas.microsoft.com/office/drawing/2014/main" id="{884CC328-1E62-4411-5DF8-8F84CE84FEFA}"/>
                </a:ext>
              </a:extLst>
            </p:cNvPr>
            <p:cNvSpPr txBox="1"/>
            <p:nvPr/>
          </p:nvSpPr>
          <p:spPr>
            <a:xfrm>
              <a:off x="1313350" y="4455214"/>
              <a:ext cx="304421" cy="246221"/>
            </a:xfrm>
            <a:prstGeom prst="rect">
              <a:avLst/>
            </a:prstGeom>
            <a:noFill/>
          </p:spPr>
          <p:txBody>
            <a:bodyPr wrap="square" rtlCol="0" anchor="ctr">
              <a:spAutoFit/>
            </a:bodyPr>
            <a:lstStyle/>
            <a:p>
              <a:pPr algn="ctr"/>
              <a:r>
                <a:rPr lang="en-US" sz="1000" b="1" dirty="0">
                  <a:solidFill>
                    <a:schemeClr val="tx1">
                      <a:lumMod val="75000"/>
                      <a:lumOff val="25000"/>
                    </a:schemeClr>
                  </a:solidFill>
                  <a:latin typeface="Trebuchet MS" panose="020B0603020202020204" pitchFamily="34" charset="0"/>
                </a:rPr>
                <a:t>4</a:t>
              </a:r>
            </a:p>
          </p:txBody>
        </p:sp>
        <p:sp>
          <p:nvSpPr>
            <p:cNvPr id="26" name="TextBox 25">
              <a:extLst>
                <a:ext uri="{FF2B5EF4-FFF2-40B4-BE49-F238E27FC236}">
                  <a16:creationId xmlns:a16="http://schemas.microsoft.com/office/drawing/2014/main" id="{233ED830-EFA2-BCB3-06EB-FC693B0DD64B}"/>
                </a:ext>
              </a:extLst>
            </p:cNvPr>
            <p:cNvSpPr txBox="1"/>
            <p:nvPr/>
          </p:nvSpPr>
          <p:spPr>
            <a:xfrm>
              <a:off x="1313350" y="4058023"/>
              <a:ext cx="304421" cy="246221"/>
            </a:xfrm>
            <a:prstGeom prst="rect">
              <a:avLst/>
            </a:prstGeom>
            <a:noFill/>
          </p:spPr>
          <p:txBody>
            <a:bodyPr wrap="square" rtlCol="0" anchor="ctr">
              <a:spAutoFit/>
            </a:bodyPr>
            <a:lstStyle/>
            <a:p>
              <a:pPr algn="ctr"/>
              <a:r>
                <a:rPr lang="en-US" sz="1000" b="1" dirty="0">
                  <a:solidFill>
                    <a:schemeClr val="tx1">
                      <a:lumMod val="75000"/>
                      <a:lumOff val="25000"/>
                    </a:schemeClr>
                  </a:solidFill>
                  <a:latin typeface="Trebuchet MS" panose="020B0603020202020204" pitchFamily="34" charset="0"/>
                </a:rPr>
                <a:t>6</a:t>
              </a:r>
            </a:p>
          </p:txBody>
        </p:sp>
        <p:sp>
          <p:nvSpPr>
            <p:cNvPr id="33" name="TextBox 32">
              <a:extLst>
                <a:ext uri="{FF2B5EF4-FFF2-40B4-BE49-F238E27FC236}">
                  <a16:creationId xmlns:a16="http://schemas.microsoft.com/office/drawing/2014/main" id="{744AA21D-ED9D-EAE6-C0E1-3963FC4F7F71}"/>
                </a:ext>
              </a:extLst>
            </p:cNvPr>
            <p:cNvSpPr txBox="1"/>
            <p:nvPr/>
          </p:nvSpPr>
          <p:spPr>
            <a:xfrm>
              <a:off x="1313350" y="3657366"/>
              <a:ext cx="304421" cy="246221"/>
            </a:xfrm>
            <a:prstGeom prst="rect">
              <a:avLst/>
            </a:prstGeom>
            <a:noFill/>
          </p:spPr>
          <p:txBody>
            <a:bodyPr wrap="square" rtlCol="0" anchor="ctr">
              <a:spAutoFit/>
            </a:bodyPr>
            <a:lstStyle/>
            <a:p>
              <a:pPr algn="ctr"/>
              <a:r>
                <a:rPr lang="en-US" sz="1000" b="1" dirty="0">
                  <a:solidFill>
                    <a:schemeClr val="tx1">
                      <a:lumMod val="75000"/>
                      <a:lumOff val="25000"/>
                    </a:schemeClr>
                  </a:solidFill>
                  <a:latin typeface="Trebuchet MS" panose="020B0603020202020204" pitchFamily="34" charset="0"/>
                </a:rPr>
                <a:t>8</a:t>
              </a:r>
            </a:p>
          </p:txBody>
        </p:sp>
        <p:sp>
          <p:nvSpPr>
            <p:cNvPr id="35" name="TextBox 34">
              <a:extLst>
                <a:ext uri="{FF2B5EF4-FFF2-40B4-BE49-F238E27FC236}">
                  <a16:creationId xmlns:a16="http://schemas.microsoft.com/office/drawing/2014/main" id="{AD4C52DE-18AB-47A2-8929-C2B1C0A8E6B4}"/>
                </a:ext>
              </a:extLst>
            </p:cNvPr>
            <p:cNvSpPr txBox="1"/>
            <p:nvPr/>
          </p:nvSpPr>
          <p:spPr>
            <a:xfrm>
              <a:off x="1219202" y="3256709"/>
              <a:ext cx="398569" cy="246221"/>
            </a:xfrm>
            <a:prstGeom prst="rect">
              <a:avLst/>
            </a:prstGeom>
            <a:noFill/>
          </p:spPr>
          <p:txBody>
            <a:bodyPr wrap="square" rtlCol="0" anchor="ctr">
              <a:spAutoFit/>
            </a:bodyPr>
            <a:lstStyle/>
            <a:p>
              <a:pPr algn="ctr"/>
              <a:r>
                <a:rPr lang="en-US" sz="1000" b="1" dirty="0">
                  <a:solidFill>
                    <a:schemeClr val="tx1">
                      <a:lumMod val="75000"/>
                      <a:lumOff val="25000"/>
                    </a:schemeClr>
                  </a:solidFill>
                  <a:latin typeface="Trebuchet MS" panose="020B0603020202020204" pitchFamily="34" charset="0"/>
                </a:rPr>
                <a:t>10</a:t>
              </a:r>
            </a:p>
          </p:txBody>
        </p:sp>
        <p:sp>
          <p:nvSpPr>
            <p:cNvPr id="37" name="TextBox 36">
              <a:extLst>
                <a:ext uri="{FF2B5EF4-FFF2-40B4-BE49-F238E27FC236}">
                  <a16:creationId xmlns:a16="http://schemas.microsoft.com/office/drawing/2014/main" id="{73A7A028-FF67-2A9D-8D59-5BBC251BD41E}"/>
                </a:ext>
              </a:extLst>
            </p:cNvPr>
            <p:cNvSpPr txBox="1"/>
            <p:nvPr/>
          </p:nvSpPr>
          <p:spPr>
            <a:xfrm>
              <a:off x="1219202" y="2891722"/>
              <a:ext cx="398569" cy="246221"/>
            </a:xfrm>
            <a:prstGeom prst="rect">
              <a:avLst/>
            </a:prstGeom>
            <a:noFill/>
          </p:spPr>
          <p:txBody>
            <a:bodyPr wrap="square" rtlCol="0" anchor="ctr">
              <a:spAutoFit/>
            </a:bodyPr>
            <a:lstStyle/>
            <a:p>
              <a:pPr algn="ctr"/>
              <a:r>
                <a:rPr lang="en-US" sz="1000" b="1" dirty="0">
                  <a:solidFill>
                    <a:schemeClr val="tx1">
                      <a:lumMod val="75000"/>
                      <a:lumOff val="25000"/>
                    </a:schemeClr>
                  </a:solidFill>
                  <a:latin typeface="Trebuchet MS" panose="020B0603020202020204" pitchFamily="34" charset="0"/>
                </a:rPr>
                <a:t>12</a:t>
              </a:r>
            </a:p>
          </p:txBody>
        </p:sp>
        <p:sp>
          <p:nvSpPr>
            <p:cNvPr id="40" name="TextBox 39">
              <a:extLst>
                <a:ext uri="{FF2B5EF4-FFF2-40B4-BE49-F238E27FC236}">
                  <a16:creationId xmlns:a16="http://schemas.microsoft.com/office/drawing/2014/main" id="{A54149A8-6306-CCB5-0D29-86C64458AC19}"/>
                </a:ext>
              </a:extLst>
            </p:cNvPr>
            <p:cNvSpPr txBox="1"/>
            <p:nvPr/>
          </p:nvSpPr>
          <p:spPr>
            <a:xfrm>
              <a:off x="1219201" y="2474963"/>
              <a:ext cx="398570" cy="246221"/>
            </a:xfrm>
            <a:prstGeom prst="rect">
              <a:avLst/>
            </a:prstGeom>
            <a:noFill/>
          </p:spPr>
          <p:txBody>
            <a:bodyPr wrap="square" rtlCol="0" anchor="ctr">
              <a:spAutoFit/>
            </a:bodyPr>
            <a:lstStyle/>
            <a:p>
              <a:pPr algn="ctr"/>
              <a:r>
                <a:rPr lang="en-US" sz="1000" b="1" dirty="0">
                  <a:solidFill>
                    <a:schemeClr val="tx1">
                      <a:lumMod val="75000"/>
                      <a:lumOff val="25000"/>
                    </a:schemeClr>
                  </a:solidFill>
                  <a:latin typeface="Trebuchet MS" panose="020B0603020202020204" pitchFamily="34" charset="0"/>
                </a:rPr>
                <a:t>14</a:t>
              </a:r>
            </a:p>
          </p:txBody>
        </p:sp>
        <p:sp>
          <p:nvSpPr>
            <p:cNvPr id="41" name="TextBox 40">
              <a:extLst>
                <a:ext uri="{FF2B5EF4-FFF2-40B4-BE49-F238E27FC236}">
                  <a16:creationId xmlns:a16="http://schemas.microsoft.com/office/drawing/2014/main" id="{8E5FF7C0-E86A-2DB4-BFF9-CA7EBBCE07F3}"/>
                </a:ext>
              </a:extLst>
            </p:cNvPr>
            <p:cNvSpPr txBox="1"/>
            <p:nvPr/>
          </p:nvSpPr>
          <p:spPr>
            <a:xfrm>
              <a:off x="1219201" y="2109976"/>
              <a:ext cx="398570" cy="246221"/>
            </a:xfrm>
            <a:prstGeom prst="rect">
              <a:avLst/>
            </a:prstGeom>
            <a:noFill/>
          </p:spPr>
          <p:txBody>
            <a:bodyPr wrap="square" rtlCol="0" anchor="ctr">
              <a:spAutoFit/>
            </a:bodyPr>
            <a:lstStyle/>
            <a:p>
              <a:pPr algn="ctr"/>
              <a:r>
                <a:rPr lang="en-US" sz="1000" b="1" dirty="0">
                  <a:solidFill>
                    <a:schemeClr val="tx1">
                      <a:lumMod val="75000"/>
                      <a:lumOff val="25000"/>
                    </a:schemeClr>
                  </a:solidFill>
                  <a:latin typeface="Trebuchet MS" panose="020B0603020202020204" pitchFamily="34" charset="0"/>
                </a:rPr>
                <a:t>16</a:t>
              </a:r>
            </a:p>
          </p:txBody>
        </p:sp>
        <p:sp>
          <p:nvSpPr>
            <p:cNvPr id="42" name="TextBox 41">
              <a:extLst>
                <a:ext uri="{FF2B5EF4-FFF2-40B4-BE49-F238E27FC236}">
                  <a16:creationId xmlns:a16="http://schemas.microsoft.com/office/drawing/2014/main" id="{18121309-9C86-5A1D-14EE-075266141A12}"/>
                </a:ext>
              </a:extLst>
            </p:cNvPr>
            <p:cNvSpPr txBox="1"/>
            <p:nvPr/>
          </p:nvSpPr>
          <p:spPr>
            <a:xfrm>
              <a:off x="1219201" y="1752600"/>
              <a:ext cx="398570" cy="246221"/>
            </a:xfrm>
            <a:prstGeom prst="rect">
              <a:avLst/>
            </a:prstGeom>
            <a:noFill/>
          </p:spPr>
          <p:txBody>
            <a:bodyPr wrap="square" rtlCol="0" anchor="ctr">
              <a:spAutoFit/>
            </a:bodyPr>
            <a:lstStyle/>
            <a:p>
              <a:pPr algn="ctr"/>
              <a:r>
                <a:rPr lang="en-US" sz="1000" b="1" dirty="0">
                  <a:solidFill>
                    <a:schemeClr val="tx1">
                      <a:lumMod val="75000"/>
                      <a:lumOff val="25000"/>
                    </a:schemeClr>
                  </a:solidFill>
                  <a:latin typeface="Trebuchet MS" panose="020B0603020202020204" pitchFamily="34" charset="0"/>
                </a:rPr>
                <a:t>18</a:t>
              </a:r>
            </a:p>
          </p:txBody>
        </p:sp>
        <p:sp>
          <p:nvSpPr>
            <p:cNvPr id="43" name="TextBox 42">
              <a:extLst>
                <a:ext uri="{FF2B5EF4-FFF2-40B4-BE49-F238E27FC236}">
                  <a16:creationId xmlns:a16="http://schemas.microsoft.com/office/drawing/2014/main" id="{016135A5-4603-682C-5EF2-AE415E543F4E}"/>
                </a:ext>
              </a:extLst>
            </p:cNvPr>
            <p:cNvSpPr txBox="1"/>
            <p:nvPr/>
          </p:nvSpPr>
          <p:spPr>
            <a:xfrm>
              <a:off x="1524000" y="5345448"/>
              <a:ext cx="457200" cy="215444"/>
            </a:xfrm>
            <a:prstGeom prst="rect">
              <a:avLst/>
            </a:prstGeom>
            <a:noFill/>
          </p:spPr>
          <p:txBody>
            <a:bodyPr wrap="square" rtlCol="0" anchor="ctr">
              <a:spAutoFit/>
            </a:bodyPr>
            <a:lstStyle/>
            <a:p>
              <a:r>
                <a:rPr lang="en-US" sz="800" b="1" dirty="0">
                  <a:solidFill>
                    <a:schemeClr val="tx1">
                      <a:lumMod val="75000"/>
                      <a:lumOff val="25000"/>
                    </a:schemeClr>
                  </a:solidFill>
                  <a:latin typeface="Trebuchet MS" panose="020B0603020202020204" pitchFamily="34" charset="0"/>
                </a:rPr>
                <a:t>1987</a:t>
              </a:r>
            </a:p>
          </p:txBody>
        </p:sp>
        <p:sp>
          <p:nvSpPr>
            <p:cNvPr id="44" name="TextBox 43">
              <a:extLst>
                <a:ext uri="{FF2B5EF4-FFF2-40B4-BE49-F238E27FC236}">
                  <a16:creationId xmlns:a16="http://schemas.microsoft.com/office/drawing/2014/main" id="{30D3AE3A-1EE9-B156-253F-AB5801171D51}"/>
                </a:ext>
              </a:extLst>
            </p:cNvPr>
            <p:cNvSpPr txBox="1"/>
            <p:nvPr/>
          </p:nvSpPr>
          <p:spPr>
            <a:xfrm>
              <a:off x="1924050" y="5347156"/>
              <a:ext cx="457200" cy="215444"/>
            </a:xfrm>
            <a:prstGeom prst="rect">
              <a:avLst/>
            </a:prstGeom>
            <a:noFill/>
          </p:spPr>
          <p:txBody>
            <a:bodyPr wrap="square" rtlCol="0" anchor="ctr">
              <a:spAutoFit/>
            </a:bodyPr>
            <a:lstStyle/>
            <a:p>
              <a:r>
                <a:rPr lang="en-US" sz="800" b="1" dirty="0">
                  <a:solidFill>
                    <a:schemeClr val="tx1">
                      <a:lumMod val="75000"/>
                      <a:lumOff val="25000"/>
                    </a:schemeClr>
                  </a:solidFill>
                  <a:latin typeface="Trebuchet MS" panose="020B0603020202020204" pitchFamily="34" charset="0"/>
                </a:rPr>
                <a:t>1990</a:t>
              </a:r>
            </a:p>
          </p:txBody>
        </p:sp>
        <p:sp>
          <p:nvSpPr>
            <p:cNvPr id="46" name="TextBox 45">
              <a:extLst>
                <a:ext uri="{FF2B5EF4-FFF2-40B4-BE49-F238E27FC236}">
                  <a16:creationId xmlns:a16="http://schemas.microsoft.com/office/drawing/2014/main" id="{B422B381-A5D7-EA0F-5230-204F281ABC4F}"/>
                </a:ext>
              </a:extLst>
            </p:cNvPr>
            <p:cNvSpPr txBox="1"/>
            <p:nvPr/>
          </p:nvSpPr>
          <p:spPr>
            <a:xfrm>
              <a:off x="2297004" y="5345448"/>
              <a:ext cx="457200" cy="215444"/>
            </a:xfrm>
            <a:prstGeom prst="rect">
              <a:avLst/>
            </a:prstGeom>
            <a:noFill/>
          </p:spPr>
          <p:txBody>
            <a:bodyPr wrap="square" rtlCol="0" anchor="ctr">
              <a:spAutoFit/>
            </a:bodyPr>
            <a:lstStyle/>
            <a:p>
              <a:r>
                <a:rPr lang="en-US" sz="800" b="1" dirty="0">
                  <a:solidFill>
                    <a:schemeClr val="tx1">
                      <a:lumMod val="75000"/>
                      <a:lumOff val="25000"/>
                    </a:schemeClr>
                  </a:solidFill>
                  <a:latin typeface="Trebuchet MS" panose="020B0603020202020204" pitchFamily="34" charset="0"/>
                </a:rPr>
                <a:t>1993</a:t>
              </a:r>
            </a:p>
          </p:txBody>
        </p:sp>
        <p:sp>
          <p:nvSpPr>
            <p:cNvPr id="47" name="TextBox 46">
              <a:extLst>
                <a:ext uri="{FF2B5EF4-FFF2-40B4-BE49-F238E27FC236}">
                  <a16:creationId xmlns:a16="http://schemas.microsoft.com/office/drawing/2014/main" id="{0F8F7B6C-6512-8120-A6F5-B60DFA6B7F42}"/>
                </a:ext>
              </a:extLst>
            </p:cNvPr>
            <p:cNvSpPr txBox="1"/>
            <p:nvPr/>
          </p:nvSpPr>
          <p:spPr>
            <a:xfrm>
              <a:off x="2719939" y="5345448"/>
              <a:ext cx="457200" cy="215444"/>
            </a:xfrm>
            <a:prstGeom prst="rect">
              <a:avLst/>
            </a:prstGeom>
            <a:noFill/>
          </p:spPr>
          <p:txBody>
            <a:bodyPr wrap="square" rtlCol="0" anchor="ctr">
              <a:spAutoFit/>
            </a:bodyPr>
            <a:lstStyle/>
            <a:p>
              <a:r>
                <a:rPr lang="en-US" sz="800" b="1" dirty="0">
                  <a:solidFill>
                    <a:schemeClr val="tx1">
                      <a:lumMod val="75000"/>
                      <a:lumOff val="25000"/>
                    </a:schemeClr>
                  </a:solidFill>
                  <a:latin typeface="Trebuchet MS" panose="020B0603020202020204" pitchFamily="34" charset="0"/>
                </a:rPr>
                <a:t>1996</a:t>
              </a:r>
            </a:p>
          </p:txBody>
        </p:sp>
        <p:sp>
          <p:nvSpPr>
            <p:cNvPr id="48" name="TextBox 47">
              <a:extLst>
                <a:ext uri="{FF2B5EF4-FFF2-40B4-BE49-F238E27FC236}">
                  <a16:creationId xmlns:a16="http://schemas.microsoft.com/office/drawing/2014/main" id="{6090D2ED-8F17-AE42-7F26-2409BD643521}"/>
                </a:ext>
              </a:extLst>
            </p:cNvPr>
            <p:cNvSpPr txBox="1"/>
            <p:nvPr/>
          </p:nvSpPr>
          <p:spPr>
            <a:xfrm>
              <a:off x="3092893" y="5345448"/>
              <a:ext cx="457200" cy="215444"/>
            </a:xfrm>
            <a:prstGeom prst="rect">
              <a:avLst/>
            </a:prstGeom>
            <a:noFill/>
          </p:spPr>
          <p:txBody>
            <a:bodyPr wrap="square" rtlCol="0" anchor="ctr">
              <a:spAutoFit/>
            </a:bodyPr>
            <a:lstStyle/>
            <a:p>
              <a:r>
                <a:rPr lang="en-US" sz="800" b="1" dirty="0">
                  <a:solidFill>
                    <a:schemeClr val="tx1">
                      <a:lumMod val="75000"/>
                      <a:lumOff val="25000"/>
                    </a:schemeClr>
                  </a:solidFill>
                  <a:latin typeface="Trebuchet MS" panose="020B0603020202020204" pitchFamily="34" charset="0"/>
                </a:rPr>
                <a:t>1999</a:t>
              </a:r>
            </a:p>
          </p:txBody>
        </p:sp>
        <p:sp>
          <p:nvSpPr>
            <p:cNvPr id="49" name="TextBox 48">
              <a:extLst>
                <a:ext uri="{FF2B5EF4-FFF2-40B4-BE49-F238E27FC236}">
                  <a16:creationId xmlns:a16="http://schemas.microsoft.com/office/drawing/2014/main" id="{E8290C92-7151-685B-9EEA-24FB4050EAC9}"/>
                </a:ext>
              </a:extLst>
            </p:cNvPr>
            <p:cNvSpPr txBox="1"/>
            <p:nvPr/>
          </p:nvSpPr>
          <p:spPr>
            <a:xfrm>
              <a:off x="3481368" y="5345448"/>
              <a:ext cx="457200" cy="215444"/>
            </a:xfrm>
            <a:prstGeom prst="rect">
              <a:avLst/>
            </a:prstGeom>
            <a:noFill/>
          </p:spPr>
          <p:txBody>
            <a:bodyPr wrap="square" rtlCol="0" anchor="ctr">
              <a:spAutoFit/>
            </a:bodyPr>
            <a:lstStyle/>
            <a:p>
              <a:r>
                <a:rPr lang="en-US" sz="800" b="1" dirty="0">
                  <a:solidFill>
                    <a:schemeClr val="tx1">
                      <a:lumMod val="75000"/>
                      <a:lumOff val="25000"/>
                    </a:schemeClr>
                  </a:solidFill>
                  <a:latin typeface="Trebuchet MS" panose="020B0603020202020204" pitchFamily="34" charset="0"/>
                </a:rPr>
                <a:t>2002</a:t>
              </a:r>
            </a:p>
          </p:txBody>
        </p:sp>
        <p:sp>
          <p:nvSpPr>
            <p:cNvPr id="50" name="TextBox 49">
              <a:extLst>
                <a:ext uri="{FF2B5EF4-FFF2-40B4-BE49-F238E27FC236}">
                  <a16:creationId xmlns:a16="http://schemas.microsoft.com/office/drawing/2014/main" id="{66BEEB1D-D1FF-EE35-CFF0-ADA27A0EEB83}"/>
                </a:ext>
              </a:extLst>
            </p:cNvPr>
            <p:cNvSpPr txBox="1"/>
            <p:nvPr/>
          </p:nvSpPr>
          <p:spPr>
            <a:xfrm>
              <a:off x="3897924" y="5345448"/>
              <a:ext cx="457200" cy="215444"/>
            </a:xfrm>
            <a:prstGeom prst="rect">
              <a:avLst/>
            </a:prstGeom>
            <a:noFill/>
          </p:spPr>
          <p:txBody>
            <a:bodyPr wrap="square" rtlCol="0" anchor="ctr">
              <a:spAutoFit/>
            </a:bodyPr>
            <a:lstStyle/>
            <a:p>
              <a:r>
                <a:rPr lang="en-US" sz="800" b="1" dirty="0">
                  <a:solidFill>
                    <a:schemeClr val="tx1">
                      <a:lumMod val="75000"/>
                      <a:lumOff val="25000"/>
                    </a:schemeClr>
                  </a:solidFill>
                  <a:latin typeface="Trebuchet MS" panose="020B0603020202020204" pitchFamily="34" charset="0"/>
                </a:rPr>
                <a:t>2005</a:t>
              </a:r>
            </a:p>
          </p:txBody>
        </p:sp>
        <p:sp>
          <p:nvSpPr>
            <p:cNvPr id="51" name="TextBox 50">
              <a:extLst>
                <a:ext uri="{FF2B5EF4-FFF2-40B4-BE49-F238E27FC236}">
                  <a16:creationId xmlns:a16="http://schemas.microsoft.com/office/drawing/2014/main" id="{8A5B52FA-A186-F17C-175F-8648A9050A6B}"/>
                </a:ext>
              </a:extLst>
            </p:cNvPr>
            <p:cNvSpPr txBox="1"/>
            <p:nvPr/>
          </p:nvSpPr>
          <p:spPr>
            <a:xfrm>
              <a:off x="4275606" y="5345448"/>
              <a:ext cx="457200" cy="215444"/>
            </a:xfrm>
            <a:prstGeom prst="rect">
              <a:avLst/>
            </a:prstGeom>
            <a:noFill/>
          </p:spPr>
          <p:txBody>
            <a:bodyPr wrap="square" rtlCol="0" anchor="ctr">
              <a:spAutoFit/>
            </a:bodyPr>
            <a:lstStyle/>
            <a:p>
              <a:r>
                <a:rPr lang="en-US" sz="800" b="1" dirty="0">
                  <a:solidFill>
                    <a:schemeClr val="tx1">
                      <a:lumMod val="75000"/>
                      <a:lumOff val="25000"/>
                    </a:schemeClr>
                  </a:solidFill>
                  <a:latin typeface="Trebuchet MS" panose="020B0603020202020204" pitchFamily="34" charset="0"/>
                </a:rPr>
                <a:t>2008</a:t>
              </a:r>
            </a:p>
          </p:txBody>
        </p:sp>
        <p:sp>
          <p:nvSpPr>
            <p:cNvPr id="52" name="TextBox 51">
              <a:extLst>
                <a:ext uri="{FF2B5EF4-FFF2-40B4-BE49-F238E27FC236}">
                  <a16:creationId xmlns:a16="http://schemas.microsoft.com/office/drawing/2014/main" id="{5F19806C-BFF1-2436-2808-8AA6E4E52311}"/>
                </a:ext>
              </a:extLst>
            </p:cNvPr>
            <p:cNvSpPr txBox="1"/>
            <p:nvPr/>
          </p:nvSpPr>
          <p:spPr>
            <a:xfrm>
              <a:off x="4647081" y="5345448"/>
              <a:ext cx="457200" cy="215444"/>
            </a:xfrm>
            <a:prstGeom prst="rect">
              <a:avLst/>
            </a:prstGeom>
            <a:noFill/>
          </p:spPr>
          <p:txBody>
            <a:bodyPr wrap="square" rtlCol="0" anchor="ctr">
              <a:spAutoFit/>
            </a:bodyPr>
            <a:lstStyle/>
            <a:p>
              <a:r>
                <a:rPr lang="en-US" sz="800" b="1" dirty="0">
                  <a:solidFill>
                    <a:schemeClr val="tx1">
                      <a:lumMod val="75000"/>
                      <a:lumOff val="25000"/>
                    </a:schemeClr>
                  </a:solidFill>
                  <a:latin typeface="Trebuchet MS" panose="020B0603020202020204" pitchFamily="34" charset="0"/>
                </a:rPr>
                <a:t>2011</a:t>
              </a:r>
            </a:p>
          </p:txBody>
        </p:sp>
        <p:sp>
          <p:nvSpPr>
            <p:cNvPr id="54" name="TextBox 53">
              <a:extLst>
                <a:ext uri="{FF2B5EF4-FFF2-40B4-BE49-F238E27FC236}">
                  <a16:creationId xmlns:a16="http://schemas.microsoft.com/office/drawing/2014/main" id="{00F2F4A2-CCA3-81D2-4412-14886C12AD59}"/>
                </a:ext>
              </a:extLst>
            </p:cNvPr>
            <p:cNvSpPr txBox="1"/>
            <p:nvPr/>
          </p:nvSpPr>
          <p:spPr>
            <a:xfrm>
              <a:off x="5069844" y="5345448"/>
              <a:ext cx="457200" cy="215444"/>
            </a:xfrm>
            <a:prstGeom prst="rect">
              <a:avLst/>
            </a:prstGeom>
            <a:noFill/>
          </p:spPr>
          <p:txBody>
            <a:bodyPr wrap="square" rtlCol="0" anchor="ctr">
              <a:spAutoFit/>
            </a:bodyPr>
            <a:lstStyle/>
            <a:p>
              <a:r>
                <a:rPr lang="en-US" sz="800" b="1" dirty="0">
                  <a:solidFill>
                    <a:schemeClr val="tx1">
                      <a:lumMod val="75000"/>
                      <a:lumOff val="25000"/>
                    </a:schemeClr>
                  </a:solidFill>
                  <a:latin typeface="Trebuchet MS" panose="020B0603020202020204" pitchFamily="34" charset="0"/>
                </a:rPr>
                <a:t>2014</a:t>
              </a:r>
            </a:p>
          </p:txBody>
        </p:sp>
        <p:sp>
          <p:nvSpPr>
            <p:cNvPr id="55" name="TextBox 54">
              <a:extLst>
                <a:ext uri="{FF2B5EF4-FFF2-40B4-BE49-F238E27FC236}">
                  <a16:creationId xmlns:a16="http://schemas.microsoft.com/office/drawing/2014/main" id="{EEA9A541-1AC3-E38E-0CA9-09DB8009FDC7}"/>
                </a:ext>
              </a:extLst>
            </p:cNvPr>
            <p:cNvSpPr txBox="1"/>
            <p:nvPr/>
          </p:nvSpPr>
          <p:spPr>
            <a:xfrm>
              <a:off x="5462913" y="5345448"/>
              <a:ext cx="457200" cy="215444"/>
            </a:xfrm>
            <a:prstGeom prst="rect">
              <a:avLst/>
            </a:prstGeom>
            <a:noFill/>
          </p:spPr>
          <p:txBody>
            <a:bodyPr wrap="square" rtlCol="0" anchor="ctr">
              <a:spAutoFit/>
            </a:bodyPr>
            <a:lstStyle/>
            <a:p>
              <a:r>
                <a:rPr lang="en-US" sz="800" b="1" dirty="0">
                  <a:solidFill>
                    <a:schemeClr val="tx1">
                      <a:lumMod val="75000"/>
                      <a:lumOff val="25000"/>
                    </a:schemeClr>
                  </a:solidFill>
                  <a:latin typeface="Trebuchet MS" panose="020B0603020202020204" pitchFamily="34" charset="0"/>
                </a:rPr>
                <a:t>2017</a:t>
              </a:r>
            </a:p>
          </p:txBody>
        </p:sp>
        <p:sp>
          <p:nvSpPr>
            <p:cNvPr id="56" name="TextBox 55">
              <a:extLst>
                <a:ext uri="{FF2B5EF4-FFF2-40B4-BE49-F238E27FC236}">
                  <a16:creationId xmlns:a16="http://schemas.microsoft.com/office/drawing/2014/main" id="{3F8A6112-575C-8089-2269-BA7261A91073}"/>
                </a:ext>
              </a:extLst>
            </p:cNvPr>
            <p:cNvSpPr txBox="1"/>
            <p:nvPr/>
          </p:nvSpPr>
          <p:spPr>
            <a:xfrm>
              <a:off x="5821545" y="5345448"/>
              <a:ext cx="457200" cy="215444"/>
            </a:xfrm>
            <a:prstGeom prst="rect">
              <a:avLst/>
            </a:prstGeom>
            <a:noFill/>
          </p:spPr>
          <p:txBody>
            <a:bodyPr wrap="square" rtlCol="0" anchor="ctr">
              <a:spAutoFit/>
            </a:bodyPr>
            <a:lstStyle/>
            <a:p>
              <a:r>
                <a:rPr lang="en-US" sz="800" b="1" dirty="0">
                  <a:solidFill>
                    <a:schemeClr val="tx1">
                      <a:lumMod val="75000"/>
                      <a:lumOff val="25000"/>
                    </a:schemeClr>
                  </a:solidFill>
                  <a:latin typeface="Trebuchet MS" panose="020B0603020202020204" pitchFamily="34" charset="0"/>
                </a:rPr>
                <a:t>2020</a:t>
              </a:r>
            </a:p>
          </p:txBody>
        </p:sp>
        <p:sp>
          <p:nvSpPr>
            <p:cNvPr id="57" name="TextBox 56">
              <a:extLst>
                <a:ext uri="{FF2B5EF4-FFF2-40B4-BE49-F238E27FC236}">
                  <a16:creationId xmlns:a16="http://schemas.microsoft.com/office/drawing/2014/main" id="{65848880-071C-A72B-339F-770343755AED}"/>
                </a:ext>
              </a:extLst>
            </p:cNvPr>
            <p:cNvSpPr txBox="1"/>
            <p:nvPr/>
          </p:nvSpPr>
          <p:spPr>
            <a:xfrm>
              <a:off x="2995593" y="5562600"/>
              <a:ext cx="1428750" cy="246221"/>
            </a:xfrm>
            <a:prstGeom prst="rect">
              <a:avLst/>
            </a:prstGeom>
            <a:noFill/>
          </p:spPr>
          <p:txBody>
            <a:bodyPr wrap="square" rtlCol="0" anchor="ctr">
              <a:spAutoFit/>
            </a:bodyPr>
            <a:lstStyle/>
            <a:p>
              <a:pPr algn="ctr"/>
              <a:r>
                <a:rPr lang="en-US" sz="1000" b="1" dirty="0">
                  <a:solidFill>
                    <a:schemeClr val="tx1">
                      <a:lumMod val="75000"/>
                      <a:lumOff val="25000"/>
                    </a:schemeClr>
                  </a:solidFill>
                  <a:latin typeface="Trebuchet MS" panose="020B0603020202020204" pitchFamily="34" charset="0"/>
                </a:rPr>
                <a:t>Year of death</a:t>
              </a:r>
            </a:p>
          </p:txBody>
        </p:sp>
        <p:sp>
          <p:nvSpPr>
            <p:cNvPr id="58" name="TextBox 57">
              <a:extLst>
                <a:ext uri="{FF2B5EF4-FFF2-40B4-BE49-F238E27FC236}">
                  <a16:creationId xmlns:a16="http://schemas.microsoft.com/office/drawing/2014/main" id="{9FDAB333-B0ED-0211-BEB0-DEB84372A5EC}"/>
                </a:ext>
              </a:extLst>
            </p:cNvPr>
            <p:cNvSpPr txBox="1"/>
            <p:nvPr/>
          </p:nvSpPr>
          <p:spPr>
            <a:xfrm rot="16200000">
              <a:off x="140248" y="3288753"/>
              <a:ext cx="1948416" cy="400110"/>
            </a:xfrm>
            <a:prstGeom prst="rect">
              <a:avLst/>
            </a:prstGeom>
            <a:noFill/>
          </p:spPr>
          <p:txBody>
            <a:bodyPr wrap="square" rtlCol="0" anchor="ctr">
              <a:spAutoFit/>
            </a:bodyPr>
            <a:lstStyle/>
            <a:p>
              <a:pPr algn="ctr"/>
              <a:r>
                <a:rPr lang="en-US" sz="1000" b="1" dirty="0">
                  <a:solidFill>
                    <a:schemeClr val="tx1">
                      <a:lumMod val="75000"/>
                      <a:lumOff val="25000"/>
                    </a:schemeClr>
                  </a:solidFill>
                  <a:latin typeface="Trebuchet MS" panose="020B0603020202020204" pitchFamily="34" charset="0"/>
                </a:rPr>
                <a:t>Deaths, Rate</a:t>
              </a:r>
            </a:p>
            <a:p>
              <a:pPr algn="ctr"/>
              <a:r>
                <a:rPr lang="en-US" sz="1000" b="1" dirty="0">
                  <a:solidFill>
                    <a:schemeClr val="tx1">
                      <a:lumMod val="75000"/>
                      <a:lumOff val="25000"/>
                    </a:schemeClr>
                  </a:solidFill>
                  <a:latin typeface="Trebuchet MS" panose="020B0603020202020204" pitchFamily="34" charset="0"/>
                </a:rPr>
                <a:t>(per 100,000 population)</a:t>
              </a:r>
            </a:p>
          </p:txBody>
        </p:sp>
      </p:grpSp>
      <p:cxnSp>
        <p:nvCxnSpPr>
          <p:cNvPr id="61" name="Straight Connector 60">
            <a:extLst>
              <a:ext uri="{FF2B5EF4-FFF2-40B4-BE49-F238E27FC236}">
                <a16:creationId xmlns:a16="http://schemas.microsoft.com/office/drawing/2014/main" id="{7EAD33F3-8126-57E8-A8C6-0B53C66B4D12}"/>
              </a:ext>
            </a:extLst>
          </p:cNvPr>
          <p:cNvCxnSpPr>
            <a:cxnSpLocks/>
          </p:cNvCxnSpPr>
          <p:nvPr/>
        </p:nvCxnSpPr>
        <p:spPr>
          <a:xfrm flipH="1">
            <a:off x="2133600" y="3175007"/>
            <a:ext cx="17916" cy="2546352"/>
          </a:xfrm>
          <a:prstGeom prst="line">
            <a:avLst/>
          </a:prstGeom>
          <a:ln>
            <a:solidFill>
              <a:schemeClr val="accent1"/>
            </a:solidFill>
            <a:prstDash val="dash"/>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A00F419-6CB3-57C2-8465-1819AF7E9E03}"/>
              </a:ext>
            </a:extLst>
          </p:cNvPr>
          <p:cNvSpPr txBox="1"/>
          <p:nvPr/>
        </p:nvSpPr>
        <p:spPr>
          <a:xfrm>
            <a:off x="6621811" y="2493865"/>
            <a:ext cx="4914612" cy="307777"/>
          </a:xfrm>
          <a:prstGeom prst="rect">
            <a:avLst/>
          </a:prstGeom>
          <a:noFill/>
        </p:spPr>
        <p:txBody>
          <a:bodyPr wrap="square" rtlCol="0" anchor="ctr">
            <a:spAutoFit/>
          </a:bodyPr>
          <a:lstStyle/>
          <a:p>
            <a:pPr marL="285750" indent="-285750">
              <a:buFont typeface="Arial" panose="020B0604020202020204" pitchFamily="34" charset="0"/>
              <a:buChar char="•"/>
            </a:pPr>
            <a:r>
              <a:rPr lang="en-CA" sz="1400" dirty="0">
                <a:solidFill>
                  <a:srgbClr val="56575B"/>
                </a:solidFill>
                <a:latin typeface="Trebuchet MS" panose="020B0603020202020204" pitchFamily="34" charset="0"/>
              </a:rPr>
              <a:t>An estimated </a:t>
            </a:r>
            <a:r>
              <a:rPr lang="en-CA" sz="1400" b="1" dirty="0">
                <a:solidFill>
                  <a:srgbClr val="56575B"/>
                </a:solidFill>
                <a:latin typeface="Trebuchet MS" panose="020B0603020202020204" pitchFamily="34" charset="0"/>
              </a:rPr>
              <a:t>1.2 million </a:t>
            </a:r>
            <a:r>
              <a:rPr lang="en-CA" sz="1400" dirty="0">
                <a:solidFill>
                  <a:srgbClr val="56575B"/>
                </a:solidFill>
                <a:latin typeface="Trebuchet MS" panose="020B0603020202020204" pitchFamily="34" charset="0"/>
              </a:rPr>
              <a:t>had HIV (prevalence)</a:t>
            </a:r>
          </a:p>
        </p:txBody>
      </p:sp>
      <p:sp>
        <p:nvSpPr>
          <p:cNvPr id="30" name="TextBox 29">
            <a:extLst>
              <a:ext uri="{FF2B5EF4-FFF2-40B4-BE49-F238E27FC236}">
                <a16:creationId xmlns:a16="http://schemas.microsoft.com/office/drawing/2014/main" id="{03F5B468-CE96-9282-903B-FA97950E540E}"/>
              </a:ext>
            </a:extLst>
          </p:cNvPr>
          <p:cNvSpPr txBox="1"/>
          <p:nvPr/>
        </p:nvSpPr>
        <p:spPr>
          <a:xfrm>
            <a:off x="2750824" y="3080430"/>
            <a:ext cx="2595564" cy="1015663"/>
          </a:xfrm>
          <a:prstGeom prst="rect">
            <a:avLst/>
          </a:prstGeom>
          <a:noFill/>
        </p:spPr>
        <p:txBody>
          <a:bodyPr wrap="square" rtlCol="0">
            <a:spAutoFit/>
          </a:bodyPr>
          <a:lstStyle/>
          <a:p>
            <a:r>
              <a:rPr lang="en-CA" sz="1200" dirty="0">
                <a:solidFill>
                  <a:srgbClr val="04948E"/>
                </a:solidFill>
                <a:effectLst/>
                <a:latin typeface="Trebuchet MS" panose="020B0603020202020204" pitchFamily="34" charset="0"/>
              </a:rPr>
              <a:t>After rapidly increasing since the 1980s, the annual rate of death due to HIV disease peaked around 1994, then decreased rapidly through 1997. </a:t>
            </a:r>
          </a:p>
        </p:txBody>
      </p:sp>
      <p:sp>
        <p:nvSpPr>
          <p:cNvPr id="39" name="TextBox 38">
            <a:extLst>
              <a:ext uri="{FF2B5EF4-FFF2-40B4-BE49-F238E27FC236}">
                <a16:creationId xmlns:a16="http://schemas.microsoft.com/office/drawing/2014/main" id="{6B9792F2-ED31-AF1E-852D-55FC54FDA5AC}"/>
              </a:ext>
            </a:extLst>
          </p:cNvPr>
          <p:cNvSpPr txBox="1"/>
          <p:nvPr/>
        </p:nvSpPr>
        <p:spPr>
          <a:xfrm>
            <a:off x="655326" y="6121944"/>
            <a:ext cx="3943708" cy="369332"/>
          </a:xfrm>
          <a:prstGeom prst="rect">
            <a:avLst/>
          </a:prstGeom>
          <a:noFill/>
        </p:spPr>
        <p:txBody>
          <a:bodyPr wrap="none" rtlCol="0">
            <a:spAutoFit/>
          </a:bodyPr>
          <a:lstStyle/>
          <a:p>
            <a:r>
              <a:rPr lang="en-CA" sz="900" dirty="0">
                <a:solidFill>
                  <a:srgbClr val="000000"/>
                </a:solidFill>
                <a:latin typeface="Trebuchet MS" panose="020B0603020202020204" pitchFamily="34" charset="0"/>
              </a:rPr>
              <a:t>*A</a:t>
            </a:r>
            <a:r>
              <a:rPr lang="en-CA" sz="900" dirty="0">
                <a:solidFill>
                  <a:srgbClr val="000000"/>
                </a:solidFill>
                <a:effectLst/>
                <a:latin typeface="Trebuchet MS" panose="020B0603020202020204" pitchFamily="34" charset="0"/>
              </a:rPr>
              <a:t>djusted graph from the CDC: Data from CDC </a:t>
            </a:r>
            <a:r>
              <a:rPr lang="en-CA" sz="900" dirty="0">
                <a:effectLst/>
                <a:latin typeface="Trebuchet MS" panose="020B0603020202020204" pitchFamily="34" charset="0"/>
              </a:rPr>
              <a:t>WONDER Online Database</a:t>
            </a:r>
          </a:p>
          <a:p>
            <a:r>
              <a:rPr lang="en-CA" sz="900" dirty="0">
                <a:latin typeface="Trebuchet MS" panose="020B0603020202020204" pitchFamily="34" charset="0"/>
              </a:rPr>
              <a:t>HAART, </a:t>
            </a:r>
            <a:r>
              <a:rPr lang="en-CA" sz="900" dirty="0">
                <a:effectLst/>
                <a:latin typeface="Trebuchet MS" panose="020B0603020202020204" pitchFamily="34" charset="0"/>
              </a:rPr>
              <a:t>highly </a:t>
            </a:r>
            <a:r>
              <a:rPr lang="en-CA" sz="800" dirty="0">
                <a:effectLst/>
                <a:latin typeface="Trebuchet MS" panose="020B0603020202020204" pitchFamily="34" charset="0"/>
              </a:rPr>
              <a:t>active</a:t>
            </a:r>
            <a:r>
              <a:rPr lang="en-CA" sz="900" dirty="0">
                <a:effectLst/>
                <a:latin typeface="Trebuchet MS" panose="020B0603020202020204" pitchFamily="34" charset="0"/>
              </a:rPr>
              <a:t> antiretroviral therapy </a:t>
            </a:r>
          </a:p>
        </p:txBody>
      </p:sp>
      <p:sp>
        <p:nvSpPr>
          <p:cNvPr id="20" name="TextBox 19">
            <a:extLst>
              <a:ext uri="{FF2B5EF4-FFF2-40B4-BE49-F238E27FC236}">
                <a16:creationId xmlns:a16="http://schemas.microsoft.com/office/drawing/2014/main" id="{610F444E-30C6-D6DF-181B-40DFCAFEB14B}"/>
              </a:ext>
            </a:extLst>
          </p:cNvPr>
          <p:cNvSpPr txBox="1"/>
          <p:nvPr/>
        </p:nvSpPr>
        <p:spPr>
          <a:xfrm>
            <a:off x="6589700" y="2165124"/>
            <a:ext cx="5063412" cy="307777"/>
          </a:xfrm>
          <a:prstGeom prst="rect">
            <a:avLst/>
          </a:prstGeom>
          <a:noFill/>
        </p:spPr>
        <p:txBody>
          <a:bodyPr wrap="square">
            <a:spAutoFit/>
          </a:bodyPr>
          <a:lstStyle/>
          <a:p>
            <a:r>
              <a:rPr lang="en-US" sz="1400" b="1" dirty="0">
                <a:solidFill>
                  <a:srgbClr val="002060"/>
                </a:solidFill>
                <a:latin typeface="Trebuchet MS" panose="020B0603020202020204" pitchFamily="34" charset="0"/>
              </a:rPr>
              <a:t>In the US in 2021 among persons ≥13 years of age:</a:t>
            </a:r>
            <a:endParaRPr lang="en-US" sz="1400" dirty="0"/>
          </a:p>
        </p:txBody>
      </p:sp>
      <p:sp>
        <p:nvSpPr>
          <p:cNvPr id="23" name="Triangle 22">
            <a:extLst>
              <a:ext uri="{FF2B5EF4-FFF2-40B4-BE49-F238E27FC236}">
                <a16:creationId xmlns:a16="http://schemas.microsoft.com/office/drawing/2014/main" id="{159911A9-8080-410C-5941-77ED5BA2DCBD}"/>
              </a:ext>
            </a:extLst>
          </p:cNvPr>
          <p:cNvSpPr/>
          <p:nvPr/>
        </p:nvSpPr>
        <p:spPr>
          <a:xfrm rot="5246857">
            <a:off x="1959990" y="4934321"/>
            <a:ext cx="176970" cy="8531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5A3F6E-FE75-9533-3DE9-BFF7BBAEF81F}"/>
              </a:ext>
            </a:extLst>
          </p:cNvPr>
          <p:cNvSpPr/>
          <p:nvPr/>
        </p:nvSpPr>
        <p:spPr>
          <a:xfrm>
            <a:off x="1205043" y="4669614"/>
            <a:ext cx="801115" cy="577606"/>
          </a:xfrm>
          <a:prstGeom prst="rect">
            <a:avLst/>
          </a:prstGeom>
          <a:ln>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9" name="TextBox 58">
            <a:extLst>
              <a:ext uri="{FF2B5EF4-FFF2-40B4-BE49-F238E27FC236}">
                <a16:creationId xmlns:a16="http://schemas.microsoft.com/office/drawing/2014/main" id="{DEB33285-C06F-FF62-1546-EA92EE792325}"/>
              </a:ext>
            </a:extLst>
          </p:cNvPr>
          <p:cNvSpPr txBox="1"/>
          <p:nvPr/>
        </p:nvSpPr>
        <p:spPr>
          <a:xfrm>
            <a:off x="1143000" y="4693222"/>
            <a:ext cx="956342" cy="553998"/>
          </a:xfrm>
          <a:prstGeom prst="rect">
            <a:avLst/>
          </a:prstGeom>
          <a:noFill/>
        </p:spPr>
        <p:txBody>
          <a:bodyPr wrap="square" rtlCol="0">
            <a:spAutoFit/>
          </a:bodyPr>
          <a:lstStyle/>
          <a:p>
            <a:pPr algn="ctr"/>
            <a:r>
              <a:rPr lang="en-CA" sz="1000" dirty="0">
                <a:solidFill>
                  <a:schemeClr val="tx2"/>
                </a:solidFill>
                <a:latin typeface="Trebuchet MS" panose="020B0603020202020204" pitchFamily="34" charset="0"/>
              </a:rPr>
              <a:t>I</a:t>
            </a:r>
            <a:r>
              <a:rPr lang="en-CA" sz="1000" dirty="0">
                <a:solidFill>
                  <a:schemeClr val="tx2"/>
                </a:solidFill>
                <a:effectLst/>
                <a:latin typeface="Trebuchet MS" panose="020B0603020202020204" pitchFamily="34" charset="0"/>
              </a:rPr>
              <a:t>ntroduction of HAART (1995)</a:t>
            </a:r>
          </a:p>
        </p:txBody>
      </p:sp>
    </p:spTree>
    <p:extLst>
      <p:ext uri="{BB962C8B-B14F-4D97-AF65-F5344CB8AC3E}">
        <p14:creationId xmlns:p14="http://schemas.microsoft.com/office/powerpoint/2010/main" val="3312757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44708</TotalTime>
  <Words>3842</Words>
  <Application>Microsoft Office PowerPoint</Application>
  <PresentationFormat>Widescreen</PresentationFormat>
  <Paragraphs>490</Paragraphs>
  <Slides>25</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Barlow</vt:lpstr>
      <vt:lpstr>Century Gothic</vt:lpstr>
      <vt:lpstr>Georgia</vt:lpstr>
      <vt:lpstr>Google Sans</vt:lpstr>
      <vt:lpstr>Lato-Regular</vt:lpstr>
      <vt:lpstr>Tahoma</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MER19-1200 Natural History of HIV_Final_Clean</dc:title>
  <dc:creator>Phyllis Jones Freeny</dc:creator>
  <cp:lastModifiedBy>Phyllis Jones</cp:lastModifiedBy>
  <cp:revision>669</cp:revision>
  <cp:lastPrinted>2024-04-22T14:32:18Z</cp:lastPrinted>
  <dcterms:created xsi:type="dcterms:W3CDTF">2021-12-27T16:07:07Z</dcterms:created>
  <dcterms:modified xsi:type="dcterms:W3CDTF">2024-04-22T14:59:44Z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2019-10-11T00:00:00Z</vt:filetime>
  </property>
  <property fmtid="{D5CDD505-2E9C-101B-9397-08002B2CF9AE}" pid="3" name="Creator">
    <vt:lpwstr>PowerPoint</vt:lpwstr>
  </property>
  <property fmtid="{D5CDD505-2E9C-101B-9397-08002B2CF9AE}" pid="4" name="LastSaved">
    <vt:filetime>2021-12-27T00:00:00Z</vt:filetime>
  </property>
</Properties>
</file>